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7" r:id="rId2"/>
    <p:sldId id="269"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883226-2281-41D7-80D2-4F14B28EEF86}" v="149" dt="2022-07-21T19:28:10.262"/>
    <p1510:client id="{282B21DA-66C1-496B-A629-005943172C57}" v="5" dt="2022-07-22T15:35:30.9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4660"/>
  </p:normalViewPr>
  <p:slideViewPr>
    <p:cSldViewPr snapToGrid="0">
      <p:cViewPr varScale="1">
        <p:scale>
          <a:sx n="81" d="100"/>
          <a:sy n="81" d="100"/>
        </p:scale>
        <p:origin x="120"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F58773-C175-4A51-9BB8-2BB34A7BD6DD}"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58B7B3E2-60CD-4648-8DC4-5B6B55D9C825}">
      <dgm:prSet/>
      <dgm:spPr/>
      <dgm:t>
        <a:bodyPr/>
        <a:lstStyle/>
        <a:p>
          <a:pPr>
            <a:lnSpc>
              <a:spcPct val="100000"/>
            </a:lnSpc>
          </a:pPr>
          <a:r>
            <a:rPr lang="en-US" baseline="0"/>
            <a:t>The Security Screening Study is a high-level review of the project and generally includes a number of initial assumptions from both ERCOT and the interconnecting load</a:t>
          </a:r>
          <a:endParaRPr lang="en-US"/>
        </a:p>
      </dgm:t>
    </dgm:pt>
    <dgm:pt modelId="{3288AE07-3314-4992-A890-137CB6B45E9D}" type="parTrans" cxnId="{3CB88D59-11A9-4963-ADE0-362B8AB12B0F}">
      <dgm:prSet/>
      <dgm:spPr/>
      <dgm:t>
        <a:bodyPr/>
        <a:lstStyle/>
        <a:p>
          <a:endParaRPr lang="en-US"/>
        </a:p>
      </dgm:t>
    </dgm:pt>
    <dgm:pt modelId="{21CBA1A7-3B89-473C-A8BF-68A6C5EA1319}" type="sibTrans" cxnId="{3CB88D59-11A9-4963-ADE0-362B8AB12B0F}">
      <dgm:prSet/>
      <dgm:spPr/>
      <dgm:t>
        <a:bodyPr/>
        <a:lstStyle/>
        <a:p>
          <a:endParaRPr lang="en-US"/>
        </a:p>
      </dgm:t>
    </dgm:pt>
    <dgm:pt modelId="{3AFB39AC-6BDA-4B2F-BC86-F7CB716DEB9C}">
      <dgm:prSet/>
      <dgm:spPr/>
      <dgm:t>
        <a:bodyPr/>
        <a:lstStyle/>
        <a:p>
          <a:pPr>
            <a:lnSpc>
              <a:spcPct val="100000"/>
            </a:lnSpc>
          </a:pPr>
          <a:r>
            <a:rPr lang="en-US" baseline="0"/>
            <a:t>The SSI vulnerability of all large loads applicable under Section 10, Large Load Interconnection Agreements and Procedures, will be assessed pursuant to Protocol Section 3.22.1.3 Transmission Project Assessment</a:t>
          </a:r>
          <a:endParaRPr lang="en-US"/>
        </a:p>
      </dgm:t>
    </dgm:pt>
    <dgm:pt modelId="{16226CE9-E638-4CDF-8156-A2B78989B1CC}" type="parTrans" cxnId="{EA289498-DB6F-44A1-8533-1D86F1D2821F}">
      <dgm:prSet/>
      <dgm:spPr/>
      <dgm:t>
        <a:bodyPr/>
        <a:lstStyle/>
        <a:p>
          <a:endParaRPr lang="en-US"/>
        </a:p>
      </dgm:t>
    </dgm:pt>
    <dgm:pt modelId="{A4CDBDCE-7428-4CDD-B43B-D913B31AD332}" type="sibTrans" cxnId="{EA289498-DB6F-44A1-8533-1D86F1D2821F}">
      <dgm:prSet/>
      <dgm:spPr/>
      <dgm:t>
        <a:bodyPr/>
        <a:lstStyle/>
        <a:p>
          <a:endParaRPr lang="en-US"/>
        </a:p>
      </dgm:t>
    </dgm:pt>
    <dgm:pt modelId="{F1FF7E54-A496-4E2D-80E2-280A5CD537D7}" type="pres">
      <dgm:prSet presAssocID="{96F58773-C175-4A51-9BB8-2BB34A7BD6DD}" presName="vert0" presStyleCnt="0">
        <dgm:presLayoutVars>
          <dgm:dir/>
          <dgm:animOne val="branch"/>
          <dgm:animLvl val="lvl"/>
        </dgm:presLayoutVars>
      </dgm:prSet>
      <dgm:spPr/>
    </dgm:pt>
    <dgm:pt modelId="{1799AB08-E509-4D18-B15B-10C511A9E80D}" type="pres">
      <dgm:prSet presAssocID="{58B7B3E2-60CD-4648-8DC4-5B6B55D9C825}" presName="thickLine" presStyleLbl="alignNode1" presStyleIdx="0" presStyleCnt="2"/>
      <dgm:spPr/>
    </dgm:pt>
    <dgm:pt modelId="{B1844A43-A953-4394-AEFF-D84F7D0856C1}" type="pres">
      <dgm:prSet presAssocID="{58B7B3E2-60CD-4648-8DC4-5B6B55D9C825}" presName="horz1" presStyleCnt="0"/>
      <dgm:spPr/>
    </dgm:pt>
    <dgm:pt modelId="{B1ABBD25-B38D-435B-A375-9B367C3B15B9}" type="pres">
      <dgm:prSet presAssocID="{58B7B3E2-60CD-4648-8DC4-5B6B55D9C825}" presName="tx1" presStyleLbl="revTx" presStyleIdx="0" presStyleCnt="2"/>
      <dgm:spPr/>
    </dgm:pt>
    <dgm:pt modelId="{1C69A67E-8808-4348-A0F7-B5F360DBD3ED}" type="pres">
      <dgm:prSet presAssocID="{58B7B3E2-60CD-4648-8DC4-5B6B55D9C825}" presName="vert1" presStyleCnt="0"/>
      <dgm:spPr/>
    </dgm:pt>
    <dgm:pt modelId="{FCA87E63-7A6C-4AE7-A829-C84B92B8B749}" type="pres">
      <dgm:prSet presAssocID="{3AFB39AC-6BDA-4B2F-BC86-F7CB716DEB9C}" presName="thickLine" presStyleLbl="alignNode1" presStyleIdx="1" presStyleCnt="2"/>
      <dgm:spPr/>
    </dgm:pt>
    <dgm:pt modelId="{97E648B7-F273-42A3-9CD0-7967BDD23DF0}" type="pres">
      <dgm:prSet presAssocID="{3AFB39AC-6BDA-4B2F-BC86-F7CB716DEB9C}" presName="horz1" presStyleCnt="0"/>
      <dgm:spPr/>
    </dgm:pt>
    <dgm:pt modelId="{9AC5E0A0-9981-47FD-9212-A8C83F6A42E9}" type="pres">
      <dgm:prSet presAssocID="{3AFB39AC-6BDA-4B2F-BC86-F7CB716DEB9C}" presName="tx1" presStyleLbl="revTx" presStyleIdx="1" presStyleCnt="2"/>
      <dgm:spPr/>
    </dgm:pt>
    <dgm:pt modelId="{36D75736-097D-4652-99AC-71A0E46AB218}" type="pres">
      <dgm:prSet presAssocID="{3AFB39AC-6BDA-4B2F-BC86-F7CB716DEB9C}" presName="vert1" presStyleCnt="0"/>
      <dgm:spPr/>
    </dgm:pt>
  </dgm:ptLst>
  <dgm:cxnLst>
    <dgm:cxn modelId="{3CB88D59-11A9-4963-ADE0-362B8AB12B0F}" srcId="{96F58773-C175-4A51-9BB8-2BB34A7BD6DD}" destId="{58B7B3E2-60CD-4648-8DC4-5B6B55D9C825}" srcOrd="0" destOrd="0" parTransId="{3288AE07-3314-4992-A890-137CB6B45E9D}" sibTransId="{21CBA1A7-3B89-473C-A8BF-68A6C5EA1319}"/>
    <dgm:cxn modelId="{EA289498-DB6F-44A1-8533-1D86F1D2821F}" srcId="{96F58773-C175-4A51-9BB8-2BB34A7BD6DD}" destId="{3AFB39AC-6BDA-4B2F-BC86-F7CB716DEB9C}" srcOrd="1" destOrd="0" parTransId="{16226CE9-E638-4CDF-8156-A2B78989B1CC}" sibTransId="{A4CDBDCE-7428-4CDD-B43B-D913B31AD332}"/>
    <dgm:cxn modelId="{8F6C1C9B-2444-420A-817F-DB7F30B35849}" type="presOf" srcId="{58B7B3E2-60CD-4648-8DC4-5B6B55D9C825}" destId="{B1ABBD25-B38D-435B-A375-9B367C3B15B9}" srcOrd="0" destOrd="0" presId="urn:microsoft.com/office/officeart/2008/layout/LinedList"/>
    <dgm:cxn modelId="{D01956BE-4732-48C3-8A1D-64B4CA11047E}" type="presOf" srcId="{3AFB39AC-6BDA-4B2F-BC86-F7CB716DEB9C}" destId="{9AC5E0A0-9981-47FD-9212-A8C83F6A42E9}" srcOrd="0" destOrd="0" presId="urn:microsoft.com/office/officeart/2008/layout/LinedList"/>
    <dgm:cxn modelId="{004232E8-1948-433F-851A-79A07D19B10B}" type="presOf" srcId="{96F58773-C175-4A51-9BB8-2BB34A7BD6DD}" destId="{F1FF7E54-A496-4E2D-80E2-280A5CD537D7}" srcOrd="0" destOrd="0" presId="urn:microsoft.com/office/officeart/2008/layout/LinedList"/>
    <dgm:cxn modelId="{1F568CDE-860E-4BB3-8695-064243E1871E}" type="presParOf" srcId="{F1FF7E54-A496-4E2D-80E2-280A5CD537D7}" destId="{1799AB08-E509-4D18-B15B-10C511A9E80D}" srcOrd="0" destOrd="0" presId="urn:microsoft.com/office/officeart/2008/layout/LinedList"/>
    <dgm:cxn modelId="{0FEEDFFE-3B49-4E7D-A5F0-B14FB1D3B05C}" type="presParOf" srcId="{F1FF7E54-A496-4E2D-80E2-280A5CD537D7}" destId="{B1844A43-A953-4394-AEFF-D84F7D0856C1}" srcOrd="1" destOrd="0" presId="urn:microsoft.com/office/officeart/2008/layout/LinedList"/>
    <dgm:cxn modelId="{66DFC6CF-42E0-4EBD-8DA2-09E10C0B14DD}" type="presParOf" srcId="{B1844A43-A953-4394-AEFF-D84F7D0856C1}" destId="{B1ABBD25-B38D-435B-A375-9B367C3B15B9}" srcOrd="0" destOrd="0" presId="urn:microsoft.com/office/officeart/2008/layout/LinedList"/>
    <dgm:cxn modelId="{035DEF87-657F-4F0B-9B14-CDF04FFA0E8E}" type="presParOf" srcId="{B1844A43-A953-4394-AEFF-D84F7D0856C1}" destId="{1C69A67E-8808-4348-A0F7-B5F360DBD3ED}" srcOrd="1" destOrd="0" presId="urn:microsoft.com/office/officeart/2008/layout/LinedList"/>
    <dgm:cxn modelId="{A8591F05-BB5E-4A42-B35E-8BC5852FE5B8}" type="presParOf" srcId="{F1FF7E54-A496-4E2D-80E2-280A5CD537D7}" destId="{FCA87E63-7A6C-4AE7-A829-C84B92B8B749}" srcOrd="2" destOrd="0" presId="urn:microsoft.com/office/officeart/2008/layout/LinedList"/>
    <dgm:cxn modelId="{42CCB426-E999-42DB-9EDD-2CC404BEA510}" type="presParOf" srcId="{F1FF7E54-A496-4E2D-80E2-280A5CD537D7}" destId="{97E648B7-F273-42A3-9CD0-7967BDD23DF0}" srcOrd="3" destOrd="0" presId="urn:microsoft.com/office/officeart/2008/layout/LinedList"/>
    <dgm:cxn modelId="{DE5A8A6C-02C0-409C-A1B0-6416AB1187C6}" type="presParOf" srcId="{97E648B7-F273-42A3-9CD0-7967BDD23DF0}" destId="{9AC5E0A0-9981-47FD-9212-A8C83F6A42E9}" srcOrd="0" destOrd="0" presId="urn:microsoft.com/office/officeart/2008/layout/LinedList"/>
    <dgm:cxn modelId="{9D91BBAB-2E8F-4273-BB08-25B7AF375981}" type="presParOf" srcId="{97E648B7-F273-42A3-9CD0-7967BDD23DF0}" destId="{36D75736-097D-4652-99AC-71A0E46AB21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4BEA7C-7D96-4F04-B9C6-413DACE70AC3}" type="doc">
      <dgm:prSet loTypeId="urn:microsoft.com/office/officeart/2005/8/layout/vProcess5" loCatId="process" qsTypeId="urn:microsoft.com/office/officeart/2005/8/quickstyle/simple1" qsCatId="simple" csTypeId="urn:microsoft.com/office/officeart/2005/8/colors/accent5_2" csCatId="accent5" phldr="1"/>
      <dgm:spPr/>
      <dgm:t>
        <a:bodyPr/>
        <a:lstStyle/>
        <a:p>
          <a:endParaRPr lang="en-US"/>
        </a:p>
      </dgm:t>
    </dgm:pt>
    <dgm:pt modelId="{969E88B9-F8F7-4B77-B957-3A9E1AEE97F2}">
      <dgm:prSet/>
      <dgm:spPr/>
      <dgm:t>
        <a:bodyPr/>
        <a:lstStyle/>
        <a:p>
          <a:pPr>
            <a:lnSpc>
              <a:spcPct val="100000"/>
            </a:lnSpc>
          </a:pPr>
          <a:r>
            <a:rPr lang="en-US" baseline="0"/>
            <a:t>Complete Resource Registration data in the format prescribed by ERCOT with applicable information required for interconnection studies identified in the Resource Registration Glossary for the applicable Resource type if they are selecting to register as a Large Flexible Load or a large interruptible load</a:t>
          </a:r>
          <a:endParaRPr lang="en-US"/>
        </a:p>
      </dgm:t>
    </dgm:pt>
    <dgm:pt modelId="{EFB92323-CC8A-46B7-9233-7F6EC9934B61}" type="parTrans" cxnId="{2063E82D-081C-429A-9776-F718212FD439}">
      <dgm:prSet/>
      <dgm:spPr/>
      <dgm:t>
        <a:bodyPr/>
        <a:lstStyle/>
        <a:p>
          <a:endParaRPr lang="en-US"/>
        </a:p>
      </dgm:t>
    </dgm:pt>
    <dgm:pt modelId="{E2330FF9-7F7D-4FB3-876E-89B79CB83B70}" type="sibTrans" cxnId="{2063E82D-081C-429A-9776-F718212FD439}">
      <dgm:prSet/>
      <dgm:spPr/>
      <dgm:t>
        <a:bodyPr/>
        <a:lstStyle/>
        <a:p>
          <a:endParaRPr lang="en-US"/>
        </a:p>
      </dgm:t>
    </dgm:pt>
    <dgm:pt modelId="{D1CD783F-1870-4DA1-BFD9-9DDA57E99A11}">
      <dgm:prSet/>
      <dgm:spPr/>
      <dgm:t>
        <a:bodyPr/>
        <a:lstStyle/>
        <a:p>
          <a:pPr>
            <a:lnSpc>
              <a:spcPct val="100000"/>
            </a:lnSpc>
          </a:pPr>
          <a:r>
            <a:rPr lang="en-US" baseline="0"/>
            <a:t>This information includes, among other things, the appropriate dynamic model for the proposed load and results of the model quality tests and associated simulation files as described in paragraph</a:t>
          </a:r>
          <a:endParaRPr lang="en-US"/>
        </a:p>
      </dgm:t>
    </dgm:pt>
    <dgm:pt modelId="{1AC0EC9B-94C2-4A55-A8B8-EDF7700F49CF}" type="parTrans" cxnId="{203A7036-F032-49C1-AB25-F73172C513A6}">
      <dgm:prSet/>
      <dgm:spPr/>
      <dgm:t>
        <a:bodyPr/>
        <a:lstStyle/>
        <a:p>
          <a:endParaRPr lang="en-US"/>
        </a:p>
      </dgm:t>
    </dgm:pt>
    <dgm:pt modelId="{15B710E9-D9DF-4AC0-9902-47D775103577}" type="sibTrans" cxnId="{203A7036-F032-49C1-AB25-F73172C513A6}">
      <dgm:prSet/>
      <dgm:spPr/>
      <dgm:t>
        <a:bodyPr/>
        <a:lstStyle/>
        <a:p>
          <a:endParaRPr lang="en-US"/>
        </a:p>
      </dgm:t>
    </dgm:pt>
    <dgm:pt modelId="{54B03476-E084-4448-83C2-E979C661135B}">
      <dgm:prSet/>
      <dgm:spPr/>
      <dgm:t>
        <a:bodyPr/>
        <a:lstStyle/>
        <a:p>
          <a:pPr>
            <a:lnSpc>
              <a:spcPct val="100000"/>
            </a:lnSpc>
          </a:pPr>
          <a:r>
            <a:rPr lang="en-US" baseline="0"/>
            <a:t>Data submitted for transient stability models shall be compatible with the current version of the planning and operations model software as described in the Dynamics Working Group Procedure Manual</a:t>
          </a:r>
          <a:endParaRPr lang="en-US"/>
        </a:p>
      </dgm:t>
    </dgm:pt>
    <dgm:pt modelId="{460F833D-9CE8-4BC4-B1C7-64EE5B11B374}" type="parTrans" cxnId="{0FD26E24-7173-4DA6-8725-50D9CB9260A3}">
      <dgm:prSet/>
      <dgm:spPr/>
      <dgm:t>
        <a:bodyPr/>
        <a:lstStyle/>
        <a:p>
          <a:endParaRPr lang="en-US"/>
        </a:p>
      </dgm:t>
    </dgm:pt>
    <dgm:pt modelId="{D31F14B3-7BB6-43B3-A2A6-078C3F17C359}" type="sibTrans" cxnId="{0FD26E24-7173-4DA6-8725-50D9CB9260A3}">
      <dgm:prSet/>
      <dgm:spPr/>
      <dgm:t>
        <a:bodyPr/>
        <a:lstStyle/>
        <a:p>
          <a:endParaRPr lang="en-US"/>
        </a:p>
      </dgm:t>
    </dgm:pt>
    <dgm:pt modelId="{703F3D7F-2B53-46CE-B8D7-4C2A57189739}" type="pres">
      <dgm:prSet presAssocID="{9D4BEA7C-7D96-4F04-B9C6-413DACE70AC3}" presName="outerComposite" presStyleCnt="0">
        <dgm:presLayoutVars>
          <dgm:chMax val="5"/>
          <dgm:dir/>
          <dgm:resizeHandles val="exact"/>
        </dgm:presLayoutVars>
      </dgm:prSet>
      <dgm:spPr/>
    </dgm:pt>
    <dgm:pt modelId="{F3D2E101-2A85-47FB-9030-9754DC9340DB}" type="pres">
      <dgm:prSet presAssocID="{9D4BEA7C-7D96-4F04-B9C6-413DACE70AC3}" presName="dummyMaxCanvas" presStyleCnt="0">
        <dgm:presLayoutVars/>
      </dgm:prSet>
      <dgm:spPr/>
    </dgm:pt>
    <dgm:pt modelId="{AB6D4504-C2CE-454D-89B3-FE6F32C7DD15}" type="pres">
      <dgm:prSet presAssocID="{9D4BEA7C-7D96-4F04-B9C6-413DACE70AC3}" presName="ThreeNodes_1" presStyleLbl="node1" presStyleIdx="0" presStyleCnt="3">
        <dgm:presLayoutVars>
          <dgm:bulletEnabled val="1"/>
        </dgm:presLayoutVars>
      </dgm:prSet>
      <dgm:spPr/>
    </dgm:pt>
    <dgm:pt modelId="{75ABF36C-18E2-465F-BC6B-FDFB01B9CC6B}" type="pres">
      <dgm:prSet presAssocID="{9D4BEA7C-7D96-4F04-B9C6-413DACE70AC3}" presName="ThreeNodes_2" presStyleLbl="node1" presStyleIdx="1" presStyleCnt="3">
        <dgm:presLayoutVars>
          <dgm:bulletEnabled val="1"/>
        </dgm:presLayoutVars>
      </dgm:prSet>
      <dgm:spPr/>
    </dgm:pt>
    <dgm:pt modelId="{9C34B7DB-BA94-4154-A1BA-59BD798A406B}" type="pres">
      <dgm:prSet presAssocID="{9D4BEA7C-7D96-4F04-B9C6-413DACE70AC3}" presName="ThreeNodes_3" presStyleLbl="node1" presStyleIdx="2" presStyleCnt="3">
        <dgm:presLayoutVars>
          <dgm:bulletEnabled val="1"/>
        </dgm:presLayoutVars>
      </dgm:prSet>
      <dgm:spPr/>
    </dgm:pt>
    <dgm:pt modelId="{D30FE2E6-A539-474C-A79F-73490AF56738}" type="pres">
      <dgm:prSet presAssocID="{9D4BEA7C-7D96-4F04-B9C6-413DACE70AC3}" presName="ThreeConn_1-2" presStyleLbl="fgAccFollowNode1" presStyleIdx="0" presStyleCnt="2">
        <dgm:presLayoutVars>
          <dgm:bulletEnabled val="1"/>
        </dgm:presLayoutVars>
      </dgm:prSet>
      <dgm:spPr/>
    </dgm:pt>
    <dgm:pt modelId="{FFABBAC4-9AB8-4B82-8089-B6CEF5C0824D}" type="pres">
      <dgm:prSet presAssocID="{9D4BEA7C-7D96-4F04-B9C6-413DACE70AC3}" presName="ThreeConn_2-3" presStyleLbl="fgAccFollowNode1" presStyleIdx="1" presStyleCnt="2">
        <dgm:presLayoutVars>
          <dgm:bulletEnabled val="1"/>
        </dgm:presLayoutVars>
      </dgm:prSet>
      <dgm:spPr/>
    </dgm:pt>
    <dgm:pt modelId="{341C78A5-9B89-41D1-ABEE-151C6D24FA86}" type="pres">
      <dgm:prSet presAssocID="{9D4BEA7C-7D96-4F04-B9C6-413DACE70AC3}" presName="ThreeNodes_1_text" presStyleLbl="node1" presStyleIdx="2" presStyleCnt="3">
        <dgm:presLayoutVars>
          <dgm:bulletEnabled val="1"/>
        </dgm:presLayoutVars>
      </dgm:prSet>
      <dgm:spPr/>
    </dgm:pt>
    <dgm:pt modelId="{77FFC4AF-FADE-412C-9D55-1BE862BEF5EA}" type="pres">
      <dgm:prSet presAssocID="{9D4BEA7C-7D96-4F04-B9C6-413DACE70AC3}" presName="ThreeNodes_2_text" presStyleLbl="node1" presStyleIdx="2" presStyleCnt="3">
        <dgm:presLayoutVars>
          <dgm:bulletEnabled val="1"/>
        </dgm:presLayoutVars>
      </dgm:prSet>
      <dgm:spPr/>
    </dgm:pt>
    <dgm:pt modelId="{C5CF361E-1FC4-4D3E-83B7-A925530D0B97}" type="pres">
      <dgm:prSet presAssocID="{9D4BEA7C-7D96-4F04-B9C6-413DACE70AC3}" presName="ThreeNodes_3_text" presStyleLbl="node1" presStyleIdx="2" presStyleCnt="3">
        <dgm:presLayoutVars>
          <dgm:bulletEnabled val="1"/>
        </dgm:presLayoutVars>
      </dgm:prSet>
      <dgm:spPr/>
    </dgm:pt>
  </dgm:ptLst>
  <dgm:cxnLst>
    <dgm:cxn modelId="{0FD26E24-7173-4DA6-8725-50D9CB9260A3}" srcId="{9D4BEA7C-7D96-4F04-B9C6-413DACE70AC3}" destId="{54B03476-E084-4448-83C2-E979C661135B}" srcOrd="2" destOrd="0" parTransId="{460F833D-9CE8-4BC4-B1C7-64EE5B11B374}" sibTransId="{D31F14B3-7BB6-43B3-A2A6-078C3F17C359}"/>
    <dgm:cxn modelId="{2063E82D-081C-429A-9776-F718212FD439}" srcId="{9D4BEA7C-7D96-4F04-B9C6-413DACE70AC3}" destId="{969E88B9-F8F7-4B77-B957-3A9E1AEE97F2}" srcOrd="0" destOrd="0" parTransId="{EFB92323-CC8A-46B7-9233-7F6EC9934B61}" sibTransId="{E2330FF9-7F7D-4FB3-876E-89B79CB83B70}"/>
    <dgm:cxn modelId="{203A7036-F032-49C1-AB25-F73172C513A6}" srcId="{9D4BEA7C-7D96-4F04-B9C6-413DACE70AC3}" destId="{D1CD783F-1870-4DA1-BFD9-9DDA57E99A11}" srcOrd="1" destOrd="0" parTransId="{1AC0EC9B-94C2-4A55-A8B8-EDF7700F49CF}" sibTransId="{15B710E9-D9DF-4AC0-9902-47D775103577}"/>
    <dgm:cxn modelId="{74BBCA5F-054B-406C-AF47-A7147E387572}" type="presOf" srcId="{D1CD783F-1870-4DA1-BFD9-9DDA57E99A11}" destId="{77FFC4AF-FADE-412C-9D55-1BE862BEF5EA}" srcOrd="1" destOrd="0" presId="urn:microsoft.com/office/officeart/2005/8/layout/vProcess5"/>
    <dgm:cxn modelId="{24041568-C084-42E2-945A-1480BCEAC349}" type="presOf" srcId="{969E88B9-F8F7-4B77-B957-3A9E1AEE97F2}" destId="{AB6D4504-C2CE-454D-89B3-FE6F32C7DD15}" srcOrd="0" destOrd="0" presId="urn:microsoft.com/office/officeart/2005/8/layout/vProcess5"/>
    <dgm:cxn modelId="{4BF26C4A-6610-4092-8CAF-CF910050F879}" type="presOf" srcId="{54B03476-E084-4448-83C2-E979C661135B}" destId="{9C34B7DB-BA94-4154-A1BA-59BD798A406B}" srcOrd="0" destOrd="0" presId="urn:microsoft.com/office/officeart/2005/8/layout/vProcess5"/>
    <dgm:cxn modelId="{AB1B0F4F-CC1F-4D40-A370-922905BA3627}" type="presOf" srcId="{9D4BEA7C-7D96-4F04-B9C6-413DACE70AC3}" destId="{703F3D7F-2B53-46CE-B8D7-4C2A57189739}" srcOrd="0" destOrd="0" presId="urn:microsoft.com/office/officeart/2005/8/layout/vProcess5"/>
    <dgm:cxn modelId="{5FB91671-B559-46C7-926E-7804BB7E5DBF}" type="presOf" srcId="{969E88B9-F8F7-4B77-B957-3A9E1AEE97F2}" destId="{341C78A5-9B89-41D1-ABEE-151C6D24FA86}" srcOrd="1" destOrd="0" presId="urn:microsoft.com/office/officeart/2005/8/layout/vProcess5"/>
    <dgm:cxn modelId="{94F16D96-7AE4-4C0E-8A0F-392B0DAB0BE6}" type="presOf" srcId="{54B03476-E084-4448-83C2-E979C661135B}" destId="{C5CF361E-1FC4-4D3E-83B7-A925530D0B97}" srcOrd="1" destOrd="0" presId="urn:microsoft.com/office/officeart/2005/8/layout/vProcess5"/>
    <dgm:cxn modelId="{97EBD6B0-FCE3-46B7-BC59-EAA885B6E5E6}" type="presOf" srcId="{15B710E9-D9DF-4AC0-9902-47D775103577}" destId="{FFABBAC4-9AB8-4B82-8089-B6CEF5C0824D}" srcOrd="0" destOrd="0" presId="urn:microsoft.com/office/officeart/2005/8/layout/vProcess5"/>
    <dgm:cxn modelId="{368AD3C3-D16F-425B-8222-3AAA4217277E}" type="presOf" srcId="{D1CD783F-1870-4DA1-BFD9-9DDA57E99A11}" destId="{75ABF36C-18E2-465F-BC6B-FDFB01B9CC6B}" srcOrd="0" destOrd="0" presId="urn:microsoft.com/office/officeart/2005/8/layout/vProcess5"/>
    <dgm:cxn modelId="{67C759D4-BDD7-4952-B219-B9D395BE1933}" type="presOf" srcId="{E2330FF9-7F7D-4FB3-876E-89B79CB83B70}" destId="{D30FE2E6-A539-474C-A79F-73490AF56738}" srcOrd="0" destOrd="0" presId="urn:microsoft.com/office/officeart/2005/8/layout/vProcess5"/>
    <dgm:cxn modelId="{C6D0AB80-E8B5-44EF-AE61-8DD10A3C65E9}" type="presParOf" srcId="{703F3D7F-2B53-46CE-B8D7-4C2A57189739}" destId="{F3D2E101-2A85-47FB-9030-9754DC9340DB}" srcOrd="0" destOrd="0" presId="urn:microsoft.com/office/officeart/2005/8/layout/vProcess5"/>
    <dgm:cxn modelId="{3C44BE01-F4E8-4751-A7E7-B84B42945AEF}" type="presParOf" srcId="{703F3D7F-2B53-46CE-B8D7-4C2A57189739}" destId="{AB6D4504-C2CE-454D-89B3-FE6F32C7DD15}" srcOrd="1" destOrd="0" presId="urn:microsoft.com/office/officeart/2005/8/layout/vProcess5"/>
    <dgm:cxn modelId="{524AD078-0389-477B-856E-4920BE30C73B}" type="presParOf" srcId="{703F3D7F-2B53-46CE-B8D7-4C2A57189739}" destId="{75ABF36C-18E2-465F-BC6B-FDFB01B9CC6B}" srcOrd="2" destOrd="0" presId="urn:microsoft.com/office/officeart/2005/8/layout/vProcess5"/>
    <dgm:cxn modelId="{6A6811B2-2DE9-406C-8410-4B73778BE083}" type="presParOf" srcId="{703F3D7F-2B53-46CE-B8D7-4C2A57189739}" destId="{9C34B7DB-BA94-4154-A1BA-59BD798A406B}" srcOrd="3" destOrd="0" presId="urn:microsoft.com/office/officeart/2005/8/layout/vProcess5"/>
    <dgm:cxn modelId="{1F486F6A-94A8-4C56-8B73-46798105495A}" type="presParOf" srcId="{703F3D7F-2B53-46CE-B8D7-4C2A57189739}" destId="{D30FE2E6-A539-474C-A79F-73490AF56738}" srcOrd="4" destOrd="0" presId="urn:microsoft.com/office/officeart/2005/8/layout/vProcess5"/>
    <dgm:cxn modelId="{F0FF6A30-D535-47C2-88F7-F401BD8D65B1}" type="presParOf" srcId="{703F3D7F-2B53-46CE-B8D7-4C2A57189739}" destId="{FFABBAC4-9AB8-4B82-8089-B6CEF5C0824D}" srcOrd="5" destOrd="0" presId="urn:microsoft.com/office/officeart/2005/8/layout/vProcess5"/>
    <dgm:cxn modelId="{9A5968FA-A4EF-4E40-BAA7-D678E5C06030}" type="presParOf" srcId="{703F3D7F-2B53-46CE-B8D7-4C2A57189739}" destId="{341C78A5-9B89-41D1-ABEE-151C6D24FA86}" srcOrd="6" destOrd="0" presId="urn:microsoft.com/office/officeart/2005/8/layout/vProcess5"/>
    <dgm:cxn modelId="{C9E5C66D-CBB3-441A-A459-5E50BA681C47}" type="presParOf" srcId="{703F3D7F-2B53-46CE-B8D7-4C2A57189739}" destId="{77FFC4AF-FADE-412C-9D55-1BE862BEF5EA}" srcOrd="7" destOrd="0" presId="urn:microsoft.com/office/officeart/2005/8/layout/vProcess5"/>
    <dgm:cxn modelId="{3AA6418B-3CD3-4DF9-868A-5AC70B6EAA5B}" type="presParOf" srcId="{703F3D7F-2B53-46CE-B8D7-4C2A57189739}" destId="{C5CF361E-1FC4-4D3E-83B7-A925530D0B97}"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FA2D4F-FB2B-4495-9D5F-C0E6F26387F5}"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29D3760F-F966-4BB0-A09E-3EAE2300A5FE}">
      <dgm:prSet/>
      <dgm:spPr/>
      <dgm:t>
        <a:bodyPr/>
        <a:lstStyle/>
        <a:p>
          <a:pPr>
            <a:lnSpc>
              <a:spcPct val="100000"/>
            </a:lnSpc>
          </a:pPr>
          <a:r>
            <a:rPr lang="en-US" baseline="0"/>
            <a:t>Any SSI studies required under Protocol Section 3.22.1.3, Transmission Project Assessment, shall be scoped at the same time as the FIS but do not need to be included as part of the FIS</a:t>
          </a:r>
          <a:endParaRPr lang="en-US"/>
        </a:p>
      </dgm:t>
    </dgm:pt>
    <dgm:pt modelId="{797C1E05-AB52-4DEF-B1E6-77B671E6FCE3}" type="parTrans" cxnId="{9389EA7E-4CF9-4309-9BB2-F400AC2BBC69}">
      <dgm:prSet/>
      <dgm:spPr/>
      <dgm:t>
        <a:bodyPr/>
        <a:lstStyle/>
        <a:p>
          <a:endParaRPr lang="en-US"/>
        </a:p>
      </dgm:t>
    </dgm:pt>
    <dgm:pt modelId="{AD418E3F-FFE2-477B-8D96-0BB13F57B1F1}" type="sibTrans" cxnId="{9389EA7E-4CF9-4309-9BB2-F400AC2BBC69}">
      <dgm:prSet/>
      <dgm:spPr/>
      <dgm:t>
        <a:bodyPr/>
        <a:lstStyle/>
        <a:p>
          <a:endParaRPr lang="en-US"/>
        </a:p>
      </dgm:t>
    </dgm:pt>
    <dgm:pt modelId="{C28A8F6F-FF3A-4699-8124-1381C9948ABA}">
      <dgm:prSet/>
      <dgm:spPr/>
      <dgm:t>
        <a:bodyPr/>
        <a:lstStyle/>
        <a:p>
          <a:pPr>
            <a:lnSpc>
              <a:spcPct val="100000"/>
            </a:lnSpc>
          </a:pPr>
          <a:r>
            <a:rPr lang="en-US" baseline="0"/>
            <a:t>ERCOT and the TSP shall consider the Security Screening Study and any information provided by the interconnecting load when developing the FIS scope</a:t>
          </a:r>
          <a:endParaRPr lang="en-US"/>
        </a:p>
      </dgm:t>
    </dgm:pt>
    <dgm:pt modelId="{FFA95D9B-3E1F-4F0F-979E-2F42DDB1C83C}" type="parTrans" cxnId="{D8DE424C-43AC-4145-ABD1-852A283EB681}">
      <dgm:prSet/>
      <dgm:spPr/>
      <dgm:t>
        <a:bodyPr/>
        <a:lstStyle/>
        <a:p>
          <a:endParaRPr lang="en-US"/>
        </a:p>
      </dgm:t>
    </dgm:pt>
    <dgm:pt modelId="{E5DF1FF9-565A-4715-A9BC-0D4099EC62BD}" type="sibTrans" cxnId="{D8DE424C-43AC-4145-ABD1-852A283EB681}">
      <dgm:prSet/>
      <dgm:spPr/>
      <dgm:t>
        <a:bodyPr/>
        <a:lstStyle/>
        <a:p>
          <a:endParaRPr lang="en-US"/>
        </a:p>
      </dgm:t>
    </dgm:pt>
    <dgm:pt modelId="{0B3B625A-53CD-48D4-A07C-9C005FEB0E53}">
      <dgm:prSet/>
      <dgm:spPr/>
      <dgm:t>
        <a:bodyPr/>
        <a:lstStyle/>
        <a:p>
          <a:pPr>
            <a:lnSpc>
              <a:spcPct val="100000"/>
            </a:lnSpc>
          </a:pPr>
          <a:r>
            <a:rPr lang="en-US" baseline="0"/>
            <a:t>In order to aid in the determination of whether or not FIS study waivers are appropriate, ERCOT and the TSP may request additional data and information from the interconnecting load</a:t>
          </a:r>
          <a:endParaRPr lang="en-US"/>
        </a:p>
      </dgm:t>
    </dgm:pt>
    <dgm:pt modelId="{F674C9C9-3D1E-413F-82B1-0C0449E29F11}" type="parTrans" cxnId="{AB006CB2-BE13-4DE4-8C20-DD9773F25B93}">
      <dgm:prSet/>
      <dgm:spPr/>
      <dgm:t>
        <a:bodyPr/>
        <a:lstStyle/>
        <a:p>
          <a:endParaRPr lang="en-US"/>
        </a:p>
      </dgm:t>
    </dgm:pt>
    <dgm:pt modelId="{59B4CD38-CFE1-4E1B-9AB8-F0FDDE29092B}" type="sibTrans" cxnId="{AB006CB2-BE13-4DE4-8C20-DD9773F25B93}">
      <dgm:prSet/>
      <dgm:spPr/>
      <dgm:t>
        <a:bodyPr/>
        <a:lstStyle/>
        <a:p>
          <a:endParaRPr lang="en-US"/>
        </a:p>
      </dgm:t>
    </dgm:pt>
    <dgm:pt modelId="{E14B5812-1EB7-467B-93B9-B7D4CFA15619}" type="pres">
      <dgm:prSet presAssocID="{48FA2D4F-FB2B-4495-9D5F-C0E6F26387F5}" presName="root" presStyleCnt="0">
        <dgm:presLayoutVars>
          <dgm:dir/>
          <dgm:resizeHandles val="exact"/>
        </dgm:presLayoutVars>
      </dgm:prSet>
      <dgm:spPr/>
    </dgm:pt>
    <dgm:pt modelId="{4B10B495-4D88-4081-AF00-A7F9CC6B4D14}" type="pres">
      <dgm:prSet presAssocID="{29D3760F-F966-4BB0-A09E-3EAE2300A5FE}" presName="compNode" presStyleCnt="0"/>
      <dgm:spPr/>
    </dgm:pt>
    <dgm:pt modelId="{4AF9B301-29E6-45B5-9EE1-AFD6013A554F}" type="pres">
      <dgm:prSet presAssocID="{29D3760F-F966-4BB0-A09E-3EAE2300A5F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twork"/>
        </a:ext>
      </dgm:extLst>
    </dgm:pt>
    <dgm:pt modelId="{463FD35C-8AD3-4245-9F8A-13D33A918615}" type="pres">
      <dgm:prSet presAssocID="{29D3760F-F966-4BB0-A09E-3EAE2300A5FE}" presName="spaceRect" presStyleCnt="0"/>
      <dgm:spPr/>
    </dgm:pt>
    <dgm:pt modelId="{59689FF6-CCBF-4BDF-8F5E-7FE63980A1E6}" type="pres">
      <dgm:prSet presAssocID="{29D3760F-F966-4BB0-A09E-3EAE2300A5FE}" presName="textRect" presStyleLbl="revTx" presStyleIdx="0" presStyleCnt="3">
        <dgm:presLayoutVars>
          <dgm:chMax val="1"/>
          <dgm:chPref val="1"/>
        </dgm:presLayoutVars>
      </dgm:prSet>
      <dgm:spPr/>
    </dgm:pt>
    <dgm:pt modelId="{428B0D77-5EB9-4E88-B0C3-B56CF2209C04}" type="pres">
      <dgm:prSet presAssocID="{AD418E3F-FFE2-477B-8D96-0BB13F57B1F1}" presName="sibTrans" presStyleCnt="0"/>
      <dgm:spPr/>
    </dgm:pt>
    <dgm:pt modelId="{C3BD96AC-7CCB-4081-92AD-0095DA846D4C}" type="pres">
      <dgm:prSet presAssocID="{C28A8F6F-FF3A-4699-8124-1381C9948ABA}" presName="compNode" presStyleCnt="0"/>
      <dgm:spPr/>
    </dgm:pt>
    <dgm:pt modelId="{6663DAB7-8390-4AE3-A83A-4DF08E731E89}" type="pres">
      <dgm:prSet presAssocID="{C28A8F6F-FF3A-4699-8124-1381C9948AB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ock"/>
        </a:ext>
      </dgm:extLst>
    </dgm:pt>
    <dgm:pt modelId="{C5F91798-BEC6-4596-9B1A-74117D544CCE}" type="pres">
      <dgm:prSet presAssocID="{C28A8F6F-FF3A-4699-8124-1381C9948ABA}" presName="spaceRect" presStyleCnt="0"/>
      <dgm:spPr/>
    </dgm:pt>
    <dgm:pt modelId="{BAF9BB01-C35E-4D27-9702-C12723A6B672}" type="pres">
      <dgm:prSet presAssocID="{C28A8F6F-FF3A-4699-8124-1381C9948ABA}" presName="textRect" presStyleLbl="revTx" presStyleIdx="1" presStyleCnt="3">
        <dgm:presLayoutVars>
          <dgm:chMax val="1"/>
          <dgm:chPref val="1"/>
        </dgm:presLayoutVars>
      </dgm:prSet>
      <dgm:spPr/>
    </dgm:pt>
    <dgm:pt modelId="{EE89C526-C8E7-4CB6-A1D5-F37CA3F6B7A5}" type="pres">
      <dgm:prSet presAssocID="{E5DF1FF9-565A-4715-A9BC-0D4099EC62BD}" presName="sibTrans" presStyleCnt="0"/>
      <dgm:spPr/>
    </dgm:pt>
    <dgm:pt modelId="{EA63CCA3-DD7B-4B7D-B6A4-6AF227F5ED6E}" type="pres">
      <dgm:prSet presAssocID="{0B3B625A-53CD-48D4-A07C-9C005FEB0E53}" presName="compNode" presStyleCnt="0"/>
      <dgm:spPr/>
    </dgm:pt>
    <dgm:pt modelId="{ACA51E6B-D3FD-4988-ACC8-BD5647C5A81E}" type="pres">
      <dgm:prSet presAssocID="{0B3B625A-53CD-48D4-A07C-9C005FEB0E5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B0249EA2-A864-4E07-9430-61C07ED20865}" type="pres">
      <dgm:prSet presAssocID="{0B3B625A-53CD-48D4-A07C-9C005FEB0E53}" presName="spaceRect" presStyleCnt="0"/>
      <dgm:spPr/>
    </dgm:pt>
    <dgm:pt modelId="{22564C96-2448-4064-B4E9-996C08CA1529}" type="pres">
      <dgm:prSet presAssocID="{0B3B625A-53CD-48D4-A07C-9C005FEB0E53}" presName="textRect" presStyleLbl="revTx" presStyleIdx="2" presStyleCnt="3">
        <dgm:presLayoutVars>
          <dgm:chMax val="1"/>
          <dgm:chPref val="1"/>
        </dgm:presLayoutVars>
      </dgm:prSet>
      <dgm:spPr/>
    </dgm:pt>
  </dgm:ptLst>
  <dgm:cxnLst>
    <dgm:cxn modelId="{8B49422B-6B44-4A31-B4BC-21CCC61CA292}" type="presOf" srcId="{48FA2D4F-FB2B-4495-9D5F-C0E6F26387F5}" destId="{E14B5812-1EB7-467B-93B9-B7D4CFA15619}" srcOrd="0" destOrd="0" presId="urn:microsoft.com/office/officeart/2018/2/layout/IconLabelList"/>
    <dgm:cxn modelId="{D8DE424C-43AC-4145-ABD1-852A283EB681}" srcId="{48FA2D4F-FB2B-4495-9D5F-C0E6F26387F5}" destId="{C28A8F6F-FF3A-4699-8124-1381C9948ABA}" srcOrd="1" destOrd="0" parTransId="{FFA95D9B-3E1F-4F0F-979E-2F42DDB1C83C}" sibTransId="{E5DF1FF9-565A-4715-A9BC-0D4099EC62BD}"/>
    <dgm:cxn modelId="{9389EA7E-4CF9-4309-9BB2-F400AC2BBC69}" srcId="{48FA2D4F-FB2B-4495-9D5F-C0E6F26387F5}" destId="{29D3760F-F966-4BB0-A09E-3EAE2300A5FE}" srcOrd="0" destOrd="0" parTransId="{797C1E05-AB52-4DEF-B1E6-77B671E6FCE3}" sibTransId="{AD418E3F-FFE2-477B-8D96-0BB13F57B1F1}"/>
    <dgm:cxn modelId="{72A03691-964B-4660-BCEC-8AA4065D5A59}" type="presOf" srcId="{C28A8F6F-FF3A-4699-8124-1381C9948ABA}" destId="{BAF9BB01-C35E-4D27-9702-C12723A6B672}" srcOrd="0" destOrd="0" presId="urn:microsoft.com/office/officeart/2018/2/layout/IconLabelList"/>
    <dgm:cxn modelId="{AB006CB2-BE13-4DE4-8C20-DD9773F25B93}" srcId="{48FA2D4F-FB2B-4495-9D5F-C0E6F26387F5}" destId="{0B3B625A-53CD-48D4-A07C-9C005FEB0E53}" srcOrd="2" destOrd="0" parTransId="{F674C9C9-3D1E-413F-82B1-0C0449E29F11}" sibTransId="{59B4CD38-CFE1-4E1B-9AB8-F0FDDE29092B}"/>
    <dgm:cxn modelId="{CB0212BB-A17A-41E2-8F52-02FE33F965DF}" type="presOf" srcId="{0B3B625A-53CD-48D4-A07C-9C005FEB0E53}" destId="{22564C96-2448-4064-B4E9-996C08CA1529}" srcOrd="0" destOrd="0" presId="urn:microsoft.com/office/officeart/2018/2/layout/IconLabelList"/>
    <dgm:cxn modelId="{4E0A0AF4-54FD-4BF8-A636-AFBDE7FB5E3C}" type="presOf" srcId="{29D3760F-F966-4BB0-A09E-3EAE2300A5FE}" destId="{59689FF6-CCBF-4BDF-8F5E-7FE63980A1E6}" srcOrd="0" destOrd="0" presId="urn:microsoft.com/office/officeart/2018/2/layout/IconLabelList"/>
    <dgm:cxn modelId="{63CDC4F4-57A0-47BB-B85F-4628F5CC80CE}" type="presParOf" srcId="{E14B5812-1EB7-467B-93B9-B7D4CFA15619}" destId="{4B10B495-4D88-4081-AF00-A7F9CC6B4D14}" srcOrd="0" destOrd="0" presId="urn:microsoft.com/office/officeart/2018/2/layout/IconLabelList"/>
    <dgm:cxn modelId="{9C7C6F7C-0079-4254-BC63-8DF76E5B8D59}" type="presParOf" srcId="{4B10B495-4D88-4081-AF00-A7F9CC6B4D14}" destId="{4AF9B301-29E6-45B5-9EE1-AFD6013A554F}" srcOrd="0" destOrd="0" presId="urn:microsoft.com/office/officeart/2018/2/layout/IconLabelList"/>
    <dgm:cxn modelId="{D671CCA3-2631-4761-823A-E333371CDC78}" type="presParOf" srcId="{4B10B495-4D88-4081-AF00-A7F9CC6B4D14}" destId="{463FD35C-8AD3-4245-9F8A-13D33A918615}" srcOrd="1" destOrd="0" presId="urn:microsoft.com/office/officeart/2018/2/layout/IconLabelList"/>
    <dgm:cxn modelId="{0C2A5A47-E58C-4FAF-A539-F900C94D2BD5}" type="presParOf" srcId="{4B10B495-4D88-4081-AF00-A7F9CC6B4D14}" destId="{59689FF6-CCBF-4BDF-8F5E-7FE63980A1E6}" srcOrd="2" destOrd="0" presId="urn:microsoft.com/office/officeart/2018/2/layout/IconLabelList"/>
    <dgm:cxn modelId="{672D9BBF-0586-4D43-BEBD-27635CE462B6}" type="presParOf" srcId="{E14B5812-1EB7-467B-93B9-B7D4CFA15619}" destId="{428B0D77-5EB9-4E88-B0C3-B56CF2209C04}" srcOrd="1" destOrd="0" presId="urn:microsoft.com/office/officeart/2018/2/layout/IconLabelList"/>
    <dgm:cxn modelId="{1F720A66-2E5F-43CF-981F-EA7ADFBB1BAF}" type="presParOf" srcId="{E14B5812-1EB7-467B-93B9-B7D4CFA15619}" destId="{C3BD96AC-7CCB-4081-92AD-0095DA846D4C}" srcOrd="2" destOrd="0" presId="urn:microsoft.com/office/officeart/2018/2/layout/IconLabelList"/>
    <dgm:cxn modelId="{EA191E4C-4B50-45FF-B4A5-7331C2640C57}" type="presParOf" srcId="{C3BD96AC-7CCB-4081-92AD-0095DA846D4C}" destId="{6663DAB7-8390-4AE3-A83A-4DF08E731E89}" srcOrd="0" destOrd="0" presId="urn:microsoft.com/office/officeart/2018/2/layout/IconLabelList"/>
    <dgm:cxn modelId="{CAFDC90C-076D-41B5-BFCF-444F945F4EF1}" type="presParOf" srcId="{C3BD96AC-7CCB-4081-92AD-0095DA846D4C}" destId="{C5F91798-BEC6-4596-9B1A-74117D544CCE}" srcOrd="1" destOrd="0" presId="urn:microsoft.com/office/officeart/2018/2/layout/IconLabelList"/>
    <dgm:cxn modelId="{33873B6D-40E5-4D20-A60C-3DA243A571C0}" type="presParOf" srcId="{C3BD96AC-7CCB-4081-92AD-0095DA846D4C}" destId="{BAF9BB01-C35E-4D27-9702-C12723A6B672}" srcOrd="2" destOrd="0" presId="urn:microsoft.com/office/officeart/2018/2/layout/IconLabelList"/>
    <dgm:cxn modelId="{796C334B-C6DF-443A-8FCA-B9DE3D95601A}" type="presParOf" srcId="{E14B5812-1EB7-467B-93B9-B7D4CFA15619}" destId="{EE89C526-C8E7-4CB6-A1D5-F37CA3F6B7A5}" srcOrd="3" destOrd="0" presId="urn:microsoft.com/office/officeart/2018/2/layout/IconLabelList"/>
    <dgm:cxn modelId="{3874F6D3-1CF3-4BF8-855E-C75F3158365B}" type="presParOf" srcId="{E14B5812-1EB7-467B-93B9-B7D4CFA15619}" destId="{EA63CCA3-DD7B-4B7D-B6A4-6AF227F5ED6E}" srcOrd="4" destOrd="0" presId="urn:microsoft.com/office/officeart/2018/2/layout/IconLabelList"/>
    <dgm:cxn modelId="{BEF36A97-A66D-4E7A-B188-EAFED774AEC6}" type="presParOf" srcId="{EA63CCA3-DD7B-4B7D-B6A4-6AF227F5ED6E}" destId="{ACA51E6B-D3FD-4988-ACC8-BD5647C5A81E}" srcOrd="0" destOrd="0" presId="urn:microsoft.com/office/officeart/2018/2/layout/IconLabelList"/>
    <dgm:cxn modelId="{094CE64C-460B-4647-B48F-8862D197FDE0}" type="presParOf" srcId="{EA63CCA3-DD7B-4B7D-B6A4-6AF227F5ED6E}" destId="{B0249EA2-A864-4E07-9430-61C07ED20865}" srcOrd="1" destOrd="0" presId="urn:microsoft.com/office/officeart/2018/2/layout/IconLabelList"/>
    <dgm:cxn modelId="{C9EB80A3-AA03-4A6C-90CE-405A2EF07729}" type="presParOf" srcId="{EA63CCA3-DD7B-4B7D-B6A4-6AF227F5ED6E}" destId="{22564C96-2448-4064-B4E9-996C08CA152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1E8BEC-2144-44B7-9C52-15F5F9CAADBF}" type="doc">
      <dgm:prSet loTypeId="urn:microsoft.com/office/officeart/2005/8/layout/default" loCatId="list" qsTypeId="urn:microsoft.com/office/officeart/2005/8/quickstyle/simple3" qsCatId="simple" csTypeId="urn:microsoft.com/office/officeart/2005/8/colors/colorful2" csCatId="colorful"/>
      <dgm:spPr/>
      <dgm:t>
        <a:bodyPr/>
        <a:lstStyle/>
        <a:p>
          <a:endParaRPr lang="en-US"/>
        </a:p>
      </dgm:t>
    </dgm:pt>
    <dgm:pt modelId="{6CED4978-E520-4835-A3F0-7F5D665CDF41}">
      <dgm:prSet/>
      <dgm:spPr/>
      <dgm:t>
        <a:bodyPr/>
        <a:lstStyle/>
        <a:p>
          <a:r>
            <a:rPr lang="en-US" baseline="0"/>
            <a:t>The FIS consists of a series of distinct study elements</a:t>
          </a:r>
          <a:endParaRPr lang="en-US"/>
        </a:p>
      </dgm:t>
    </dgm:pt>
    <dgm:pt modelId="{4D797B0C-47CE-417B-9AA1-805EAA0CDCE8}" type="parTrans" cxnId="{727AA64D-061B-48C3-AC1E-B6E82A6AA296}">
      <dgm:prSet/>
      <dgm:spPr/>
      <dgm:t>
        <a:bodyPr/>
        <a:lstStyle/>
        <a:p>
          <a:endParaRPr lang="en-US"/>
        </a:p>
      </dgm:t>
    </dgm:pt>
    <dgm:pt modelId="{05719B16-665F-4E86-9D92-A2536B58080B}" type="sibTrans" cxnId="{727AA64D-061B-48C3-AC1E-B6E82A6AA296}">
      <dgm:prSet/>
      <dgm:spPr/>
      <dgm:t>
        <a:bodyPr/>
        <a:lstStyle/>
        <a:p>
          <a:endParaRPr lang="en-US"/>
        </a:p>
      </dgm:t>
    </dgm:pt>
    <dgm:pt modelId="{B5FD42E4-DAC6-4E56-9B5B-8E2FD9043C8F}">
      <dgm:prSet/>
      <dgm:spPr/>
      <dgm:t>
        <a:bodyPr/>
        <a:lstStyle/>
        <a:p>
          <a:r>
            <a:rPr lang="en-US" baseline="0"/>
            <a:t>The specific elements that will be included in a particular FIS will be stated in the FIS agreement, and not all of the study elements specified below must be included if the interconnecting load and the TSP agree that one or more studies are unnecessary</a:t>
          </a:r>
          <a:endParaRPr lang="en-US"/>
        </a:p>
      </dgm:t>
    </dgm:pt>
    <dgm:pt modelId="{6996A0AD-6302-4F2D-B429-62757453E7C0}" type="parTrans" cxnId="{F54E8BBC-76FF-4091-BA59-A09F23C933AE}">
      <dgm:prSet/>
      <dgm:spPr/>
      <dgm:t>
        <a:bodyPr/>
        <a:lstStyle/>
        <a:p>
          <a:endParaRPr lang="en-US"/>
        </a:p>
      </dgm:t>
    </dgm:pt>
    <dgm:pt modelId="{1DD29111-4125-4A2E-8903-07F76181560A}" type="sibTrans" cxnId="{F54E8BBC-76FF-4091-BA59-A09F23C933AE}">
      <dgm:prSet/>
      <dgm:spPr/>
      <dgm:t>
        <a:bodyPr/>
        <a:lstStyle/>
        <a:p>
          <a:endParaRPr lang="en-US"/>
        </a:p>
      </dgm:t>
    </dgm:pt>
    <dgm:pt modelId="{18516B7A-4695-402B-A06B-704FF704B1D0}">
      <dgm:prSet/>
      <dgm:spPr/>
      <dgm:t>
        <a:bodyPr/>
        <a:lstStyle/>
        <a:p>
          <a:r>
            <a:rPr lang="en-US" baseline="0"/>
            <a:t>The primary purpose of the FIS is to determine the most effective and efficient manner in which to achieve the proposed project while continuing to maintain the reliability of the ERCOT System by ensuring compliance with all North American Electric Reliability Corporation Reliability Standards, Protocols, this Planning Guide and the Operating Guides</a:t>
          </a:r>
          <a:endParaRPr lang="en-US"/>
        </a:p>
      </dgm:t>
    </dgm:pt>
    <dgm:pt modelId="{90B20BC3-1720-43CF-BE27-C019E48714E9}" type="parTrans" cxnId="{1CA62470-738E-438D-9F70-00C0C6759993}">
      <dgm:prSet/>
      <dgm:spPr/>
      <dgm:t>
        <a:bodyPr/>
        <a:lstStyle/>
        <a:p>
          <a:endParaRPr lang="en-US"/>
        </a:p>
      </dgm:t>
    </dgm:pt>
    <dgm:pt modelId="{22BF5B86-C658-4E51-ABE6-91212F891917}" type="sibTrans" cxnId="{1CA62470-738E-438D-9F70-00C0C6759993}">
      <dgm:prSet/>
      <dgm:spPr/>
      <dgm:t>
        <a:bodyPr/>
        <a:lstStyle/>
        <a:p>
          <a:endParaRPr lang="en-US"/>
        </a:p>
      </dgm:t>
    </dgm:pt>
    <dgm:pt modelId="{8EE43AC3-D96C-41BF-90A8-F899D9BB945E}" type="pres">
      <dgm:prSet presAssocID="{CD1E8BEC-2144-44B7-9C52-15F5F9CAADBF}" presName="diagram" presStyleCnt="0">
        <dgm:presLayoutVars>
          <dgm:dir/>
          <dgm:resizeHandles val="exact"/>
        </dgm:presLayoutVars>
      </dgm:prSet>
      <dgm:spPr/>
    </dgm:pt>
    <dgm:pt modelId="{B9287DC1-18E5-4C23-84DC-F7C851DACC89}" type="pres">
      <dgm:prSet presAssocID="{6CED4978-E520-4835-A3F0-7F5D665CDF41}" presName="node" presStyleLbl="node1" presStyleIdx="0" presStyleCnt="3">
        <dgm:presLayoutVars>
          <dgm:bulletEnabled val="1"/>
        </dgm:presLayoutVars>
      </dgm:prSet>
      <dgm:spPr/>
    </dgm:pt>
    <dgm:pt modelId="{34E55E19-2884-4DE7-9524-BEBA99A6C5D1}" type="pres">
      <dgm:prSet presAssocID="{05719B16-665F-4E86-9D92-A2536B58080B}" presName="sibTrans" presStyleCnt="0"/>
      <dgm:spPr/>
    </dgm:pt>
    <dgm:pt modelId="{C8953BBF-0059-4F2C-8201-8D93FB534166}" type="pres">
      <dgm:prSet presAssocID="{B5FD42E4-DAC6-4E56-9B5B-8E2FD9043C8F}" presName="node" presStyleLbl="node1" presStyleIdx="1" presStyleCnt="3">
        <dgm:presLayoutVars>
          <dgm:bulletEnabled val="1"/>
        </dgm:presLayoutVars>
      </dgm:prSet>
      <dgm:spPr/>
    </dgm:pt>
    <dgm:pt modelId="{E09E4CA8-7865-4347-94D0-D9744F1CE457}" type="pres">
      <dgm:prSet presAssocID="{1DD29111-4125-4A2E-8903-07F76181560A}" presName="sibTrans" presStyleCnt="0"/>
      <dgm:spPr/>
    </dgm:pt>
    <dgm:pt modelId="{01A2D83D-49D9-418B-B52B-96E6112455A4}" type="pres">
      <dgm:prSet presAssocID="{18516B7A-4695-402B-A06B-704FF704B1D0}" presName="node" presStyleLbl="node1" presStyleIdx="2" presStyleCnt="3">
        <dgm:presLayoutVars>
          <dgm:bulletEnabled val="1"/>
        </dgm:presLayoutVars>
      </dgm:prSet>
      <dgm:spPr/>
    </dgm:pt>
  </dgm:ptLst>
  <dgm:cxnLst>
    <dgm:cxn modelId="{624A2835-DAAE-4702-85F2-8A1C93958453}" type="presOf" srcId="{B5FD42E4-DAC6-4E56-9B5B-8E2FD9043C8F}" destId="{C8953BBF-0059-4F2C-8201-8D93FB534166}" srcOrd="0" destOrd="0" presId="urn:microsoft.com/office/officeart/2005/8/layout/default"/>
    <dgm:cxn modelId="{D79C7163-9F18-4C1C-AF0D-AEDE8F7BD99F}" type="presOf" srcId="{6CED4978-E520-4835-A3F0-7F5D665CDF41}" destId="{B9287DC1-18E5-4C23-84DC-F7C851DACC89}" srcOrd="0" destOrd="0" presId="urn:microsoft.com/office/officeart/2005/8/layout/default"/>
    <dgm:cxn modelId="{727AA64D-061B-48C3-AC1E-B6E82A6AA296}" srcId="{CD1E8BEC-2144-44B7-9C52-15F5F9CAADBF}" destId="{6CED4978-E520-4835-A3F0-7F5D665CDF41}" srcOrd="0" destOrd="0" parTransId="{4D797B0C-47CE-417B-9AA1-805EAA0CDCE8}" sibTransId="{05719B16-665F-4E86-9D92-A2536B58080B}"/>
    <dgm:cxn modelId="{1CA62470-738E-438D-9F70-00C0C6759993}" srcId="{CD1E8BEC-2144-44B7-9C52-15F5F9CAADBF}" destId="{18516B7A-4695-402B-A06B-704FF704B1D0}" srcOrd="2" destOrd="0" parTransId="{90B20BC3-1720-43CF-BE27-C019E48714E9}" sibTransId="{22BF5B86-C658-4E51-ABE6-91212F891917}"/>
    <dgm:cxn modelId="{1D226F85-2A23-460A-90E4-DBE96F3F2550}" type="presOf" srcId="{CD1E8BEC-2144-44B7-9C52-15F5F9CAADBF}" destId="{8EE43AC3-D96C-41BF-90A8-F899D9BB945E}" srcOrd="0" destOrd="0" presId="urn:microsoft.com/office/officeart/2005/8/layout/default"/>
    <dgm:cxn modelId="{F54E8BBC-76FF-4091-BA59-A09F23C933AE}" srcId="{CD1E8BEC-2144-44B7-9C52-15F5F9CAADBF}" destId="{B5FD42E4-DAC6-4E56-9B5B-8E2FD9043C8F}" srcOrd="1" destOrd="0" parTransId="{6996A0AD-6302-4F2D-B429-62757453E7C0}" sibTransId="{1DD29111-4125-4A2E-8903-07F76181560A}"/>
    <dgm:cxn modelId="{0F8CD8DE-85D9-47AC-8100-674ADCA384E9}" type="presOf" srcId="{18516B7A-4695-402B-A06B-704FF704B1D0}" destId="{01A2D83D-49D9-418B-B52B-96E6112455A4}" srcOrd="0" destOrd="0" presId="urn:microsoft.com/office/officeart/2005/8/layout/default"/>
    <dgm:cxn modelId="{477196E7-ED8C-46BD-9A73-5054DE0A4F80}" type="presParOf" srcId="{8EE43AC3-D96C-41BF-90A8-F899D9BB945E}" destId="{B9287DC1-18E5-4C23-84DC-F7C851DACC89}" srcOrd="0" destOrd="0" presId="urn:microsoft.com/office/officeart/2005/8/layout/default"/>
    <dgm:cxn modelId="{6364751A-F8D6-451C-A701-2106B9DEA9FA}" type="presParOf" srcId="{8EE43AC3-D96C-41BF-90A8-F899D9BB945E}" destId="{34E55E19-2884-4DE7-9524-BEBA99A6C5D1}" srcOrd="1" destOrd="0" presId="urn:microsoft.com/office/officeart/2005/8/layout/default"/>
    <dgm:cxn modelId="{2D53D242-CE6D-492E-B745-FB627CE11952}" type="presParOf" srcId="{8EE43AC3-D96C-41BF-90A8-F899D9BB945E}" destId="{C8953BBF-0059-4F2C-8201-8D93FB534166}" srcOrd="2" destOrd="0" presId="urn:microsoft.com/office/officeart/2005/8/layout/default"/>
    <dgm:cxn modelId="{93A95BF4-3A5D-408A-B285-90497D20148C}" type="presParOf" srcId="{8EE43AC3-D96C-41BF-90A8-F899D9BB945E}" destId="{E09E4CA8-7865-4347-94D0-D9744F1CE457}" srcOrd="3" destOrd="0" presId="urn:microsoft.com/office/officeart/2005/8/layout/default"/>
    <dgm:cxn modelId="{7369B164-718C-4638-BF62-91ECA3C23DB5}" type="presParOf" srcId="{8EE43AC3-D96C-41BF-90A8-F899D9BB945E}" destId="{01A2D83D-49D9-418B-B52B-96E6112455A4}"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6FB813-4342-4AAA-B3E2-382E583693E6}" type="doc">
      <dgm:prSet loTypeId="urn:microsoft.com/office/officeart/2005/8/layout/vList2" loCatId="list" qsTypeId="urn:microsoft.com/office/officeart/2005/8/quickstyle/simple2" qsCatId="simple" csTypeId="urn:microsoft.com/office/officeart/2005/8/colors/accent5_2" csCatId="accent5" phldr="1"/>
      <dgm:spPr/>
      <dgm:t>
        <a:bodyPr/>
        <a:lstStyle/>
        <a:p>
          <a:endParaRPr lang="en-US"/>
        </a:p>
      </dgm:t>
    </dgm:pt>
    <dgm:pt modelId="{99713BEC-C98C-428C-BD72-D0FB9C9823D4}">
      <dgm:prSet/>
      <dgm:spPr/>
      <dgm:t>
        <a:bodyPr/>
        <a:lstStyle/>
        <a:p>
          <a:pPr>
            <a:lnSpc>
              <a:spcPct val="100000"/>
            </a:lnSpc>
          </a:pPr>
          <a:r>
            <a:rPr lang="en-US" baseline="0"/>
            <a:t>If ERCOT determines that a proposed transmission improvement is feasible to resolve the identified instability, the TSP shall proceed with implementing the transmission improvement, in accordance with Protocol Section 3.11.4, Regional Planning Group Project Review Process, identified in paragraph</a:t>
          </a:r>
          <a:endParaRPr lang="en-US"/>
        </a:p>
      </dgm:t>
    </dgm:pt>
    <dgm:pt modelId="{76DC669E-6744-41AA-B3CE-876107BDE307}" type="parTrans" cxnId="{879AFCC7-2F7A-4F3F-9A79-945227A3CEAB}">
      <dgm:prSet/>
      <dgm:spPr/>
      <dgm:t>
        <a:bodyPr/>
        <a:lstStyle/>
        <a:p>
          <a:endParaRPr lang="en-US"/>
        </a:p>
      </dgm:t>
    </dgm:pt>
    <dgm:pt modelId="{7E6F4BC7-F59F-48E9-B38A-5EBBCDE2B977}" type="sibTrans" cxnId="{879AFCC7-2F7A-4F3F-9A79-945227A3CEAB}">
      <dgm:prSet/>
      <dgm:spPr/>
      <dgm:t>
        <a:bodyPr/>
        <a:lstStyle/>
        <a:p>
          <a:endParaRPr lang="en-US"/>
        </a:p>
      </dgm:t>
    </dgm:pt>
    <dgm:pt modelId="{A3702581-A38C-48DF-AA21-646DA2B04B50}">
      <dgm:prSet/>
      <dgm:spPr/>
      <dgm:t>
        <a:bodyPr/>
        <a:lstStyle/>
        <a:p>
          <a:pPr>
            <a:lnSpc>
              <a:spcPct val="100000"/>
            </a:lnSpc>
          </a:pPr>
          <a:r>
            <a:rPr lang="en-US" baseline="0"/>
            <a:t>above after the requirements of Section 6.9 have been met for the proposed large load interconnection</a:t>
          </a:r>
          <a:endParaRPr lang="en-US"/>
        </a:p>
      </dgm:t>
    </dgm:pt>
    <dgm:pt modelId="{2E39C56D-3D0F-4E73-9CFB-4746594FC809}" type="parTrans" cxnId="{F62680A2-3393-4405-9C52-09C673644CA3}">
      <dgm:prSet/>
      <dgm:spPr/>
      <dgm:t>
        <a:bodyPr/>
        <a:lstStyle/>
        <a:p>
          <a:endParaRPr lang="en-US"/>
        </a:p>
      </dgm:t>
    </dgm:pt>
    <dgm:pt modelId="{AC75B53E-EF53-4D68-815F-C838D085B6AF}" type="sibTrans" cxnId="{F62680A2-3393-4405-9C52-09C673644CA3}">
      <dgm:prSet/>
      <dgm:spPr/>
      <dgm:t>
        <a:bodyPr/>
        <a:lstStyle/>
        <a:p>
          <a:endParaRPr lang="en-US"/>
        </a:p>
      </dgm:t>
    </dgm:pt>
    <dgm:pt modelId="{D5EE59BE-E3B4-4819-9435-5DDD7AB9CFB0}" type="pres">
      <dgm:prSet presAssocID="{B06FB813-4342-4AAA-B3E2-382E583693E6}" presName="linear" presStyleCnt="0">
        <dgm:presLayoutVars>
          <dgm:animLvl val="lvl"/>
          <dgm:resizeHandles val="exact"/>
        </dgm:presLayoutVars>
      </dgm:prSet>
      <dgm:spPr/>
    </dgm:pt>
    <dgm:pt modelId="{13DCE19F-8673-4FB4-9C3A-0D842B42E836}" type="pres">
      <dgm:prSet presAssocID="{99713BEC-C98C-428C-BD72-D0FB9C9823D4}" presName="parentText" presStyleLbl="node1" presStyleIdx="0" presStyleCnt="2">
        <dgm:presLayoutVars>
          <dgm:chMax val="0"/>
          <dgm:bulletEnabled val="1"/>
        </dgm:presLayoutVars>
      </dgm:prSet>
      <dgm:spPr/>
    </dgm:pt>
    <dgm:pt modelId="{D0F2CB32-F7C2-4243-80DC-1558017D4DDE}" type="pres">
      <dgm:prSet presAssocID="{7E6F4BC7-F59F-48E9-B38A-5EBBCDE2B977}" presName="spacer" presStyleCnt="0"/>
      <dgm:spPr/>
    </dgm:pt>
    <dgm:pt modelId="{91032288-A462-4F22-B862-96E1D967A31F}" type="pres">
      <dgm:prSet presAssocID="{A3702581-A38C-48DF-AA21-646DA2B04B50}" presName="parentText" presStyleLbl="node1" presStyleIdx="1" presStyleCnt="2">
        <dgm:presLayoutVars>
          <dgm:chMax val="0"/>
          <dgm:bulletEnabled val="1"/>
        </dgm:presLayoutVars>
      </dgm:prSet>
      <dgm:spPr/>
    </dgm:pt>
  </dgm:ptLst>
  <dgm:cxnLst>
    <dgm:cxn modelId="{B8847041-66A3-4FDF-806E-B58378E25274}" type="presOf" srcId="{99713BEC-C98C-428C-BD72-D0FB9C9823D4}" destId="{13DCE19F-8673-4FB4-9C3A-0D842B42E836}" srcOrd="0" destOrd="0" presId="urn:microsoft.com/office/officeart/2005/8/layout/vList2"/>
    <dgm:cxn modelId="{F62680A2-3393-4405-9C52-09C673644CA3}" srcId="{B06FB813-4342-4AAA-B3E2-382E583693E6}" destId="{A3702581-A38C-48DF-AA21-646DA2B04B50}" srcOrd="1" destOrd="0" parTransId="{2E39C56D-3D0F-4E73-9CFB-4746594FC809}" sibTransId="{AC75B53E-EF53-4D68-815F-C838D085B6AF}"/>
    <dgm:cxn modelId="{B07CA2B5-A077-45BA-BBF1-9A3EDEB22158}" type="presOf" srcId="{B06FB813-4342-4AAA-B3E2-382E583693E6}" destId="{D5EE59BE-E3B4-4819-9435-5DDD7AB9CFB0}" srcOrd="0" destOrd="0" presId="urn:microsoft.com/office/officeart/2005/8/layout/vList2"/>
    <dgm:cxn modelId="{DFD0CFC7-F2EB-4B6E-AF34-8551C3B0F544}" type="presOf" srcId="{A3702581-A38C-48DF-AA21-646DA2B04B50}" destId="{91032288-A462-4F22-B862-96E1D967A31F}" srcOrd="0" destOrd="0" presId="urn:microsoft.com/office/officeart/2005/8/layout/vList2"/>
    <dgm:cxn modelId="{879AFCC7-2F7A-4F3F-9A79-945227A3CEAB}" srcId="{B06FB813-4342-4AAA-B3E2-382E583693E6}" destId="{99713BEC-C98C-428C-BD72-D0FB9C9823D4}" srcOrd="0" destOrd="0" parTransId="{76DC669E-6744-41AA-B3CE-876107BDE307}" sibTransId="{7E6F4BC7-F59F-48E9-B38A-5EBBCDE2B977}"/>
    <dgm:cxn modelId="{36B5BD32-B293-4510-8255-1E3D214D470E}" type="presParOf" srcId="{D5EE59BE-E3B4-4819-9435-5DDD7AB9CFB0}" destId="{13DCE19F-8673-4FB4-9C3A-0D842B42E836}" srcOrd="0" destOrd="0" presId="urn:microsoft.com/office/officeart/2005/8/layout/vList2"/>
    <dgm:cxn modelId="{3733481D-59FB-4CE0-9F9C-4CC6BF9611F4}" type="presParOf" srcId="{D5EE59BE-E3B4-4819-9435-5DDD7AB9CFB0}" destId="{D0F2CB32-F7C2-4243-80DC-1558017D4DDE}" srcOrd="1" destOrd="0" presId="urn:microsoft.com/office/officeart/2005/8/layout/vList2"/>
    <dgm:cxn modelId="{5F511A69-2531-410A-A3EE-6756345D5634}" type="presParOf" srcId="{D5EE59BE-E3B4-4819-9435-5DDD7AB9CFB0}" destId="{91032288-A462-4F22-B862-96E1D967A31F}"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9AB08-E509-4D18-B15B-10C511A9E80D}">
      <dsp:nvSpPr>
        <dsp:cNvPr id="0" name=""/>
        <dsp:cNvSpPr/>
      </dsp:nvSpPr>
      <dsp:spPr>
        <a:xfrm>
          <a:off x="0" y="0"/>
          <a:ext cx="6496050" cy="0"/>
        </a:xfrm>
        <a:prstGeom prst="lin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B1ABBD25-B38D-435B-A375-9B367C3B15B9}">
      <dsp:nvSpPr>
        <dsp:cNvPr id="0" name=""/>
        <dsp:cNvSpPr/>
      </dsp:nvSpPr>
      <dsp:spPr>
        <a:xfrm>
          <a:off x="0" y="0"/>
          <a:ext cx="6496050" cy="228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100000"/>
            </a:lnSpc>
            <a:spcBef>
              <a:spcPct val="0"/>
            </a:spcBef>
            <a:spcAft>
              <a:spcPct val="35000"/>
            </a:spcAft>
            <a:buNone/>
          </a:pPr>
          <a:r>
            <a:rPr lang="en-US" sz="2200" kern="1200" baseline="0"/>
            <a:t>The Security Screening Study is a high-level review of the project and generally includes a number of initial assumptions from both ERCOT and the interconnecting load</a:t>
          </a:r>
          <a:endParaRPr lang="en-US" sz="2200" kern="1200"/>
        </a:p>
      </dsp:txBody>
      <dsp:txXfrm>
        <a:off x="0" y="0"/>
        <a:ext cx="6496050" cy="2286000"/>
      </dsp:txXfrm>
    </dsp:sp>
    <dsp:sp modelId="{FCA87E63-7A6C-4AE7-A829-C84B92B8B749}">
      <dsp:nvSpPr>
        <dsp:cNvPr id="0" name=""/>
        <dsp:cNvSpPr/>
      </dsp:nvSpPr>
      <dsp:spPr>
        <a:xfrm>
          <a:off x="0" y="2286000"/>
          <a:ext cx="6496050" cy="0"/>
        </a:xfrm>
        <a:prstGeom prst="line">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w="9525" cap="rnd" cmpd="sng" algn="ctr">
          <a:solidFill>
            <a:schemeClr val="accent2">
              <a:hueOff val="1354814"/>
              <a:satOff val="-6632"/>
              <a:lumOff val="3725"/>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9AC5E0A0-9981-47FD-9212-A8C83F6A42E9}">
      <dsp:nvSpPr>
        <dsp:cNvPr id="0" name=""/>
        <dsp:cNvSpPr/>
      </dsp:nvSpPr>
      <dsp:spPr>
        <a:xfrm>
          <a:off x="0" y="2286000"/>
          <a:ext cx="6496050" cy="228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100000"/>
            </a:lnSpc>
            <a:spcBef>
              <a:spcPct val="0"/>
            </a:spcBef>
            <a:spcAft>
              <a:spcPct val="35000"/>
            </a:spcAft>
            <a:buNone/>
          </a:pPr>
          <a:r>
            <a:rPr lang="en-US" sz="2200" kern="1200" baseline="0"/>
            <a:t>The SSI vulnerability of all large loads applicable under Section 10, Large Load Interconnection Agreements and Procedures, will be assessed pursuant to Protocol Section 3.22.1.3 Transmission Project Assessment</a:t>
          </a:r>
          <a:endParaRPr lang="en-US" sz="2200" kern="1200"/>
        </a:p>
      </dsp:txBody>
      <dsp:txXfrm>
        <a:off x="0" y="2286000"/>
        <a:ext cx="6496050" cy="2286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D4504-C2CE-454D-89B3-FE6F32C7DD15}">
      <dsp:nvSpPr>
        <dsp:cNvPr id="0" name=""/>
        <dsp:cNvSpPr/>
      </dsp:nvSpPr>
      <dsp:spPr>
        <a:xfrm>
          <a:off x="0" y="0"/>
          <a:ext cx="9261064" cy="1021283"/>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100000"/>
            </a:lnSpc>
            <a:spcBef>
              <a:spcPct val="0"/>
            </a:spcBef>
            <a:spcAft>
              <a:spcPct val="35000"/>
            </a:spcAft>
            <a:buNone/>
          </a:pPr>
          <a:r>
            <a:rPr lang="en-US" sz="1300" kern="1200" baseline="0"/>
            <a:t>Complete Resource Registration data in the format prescribed by ERCOT with applicable information required for interconnection studies identified in the Resource Registration Glossary for the applicable Resource type if they are selecting to register as a Large Flexible Load or a large interruptible load</a:t>
          </a:r>
          <a:endParaRPr lang="en-US" sz="1300" kern="1200"/>
        </a:p>
      </dsp:txBody>
      <dsp:txXfrm>
        <a:off x="29912" y="29912"/>
        <a:ext cx="8159021" cy="961459"/>
      </dsp:txXfrm>
    </dsp:sp>
    <dsp:sp modelId="{75ABF36C-18E2-465F-BC6B-FDFB01B9CC6B}">
      <dsp:nvSpPr>
        <dsp:cNvPr id="0" name=""/>
        <dsp:cNvSpPr/>
      </dsp:nvSpPr>
      <dsp:spPr>
        <a:xfrm>
          <a:off x="817152" y="1191496"/>
          <a:ext cx="9261064" cy="1021283"/>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100000"/>
            </a:lnSpc>
            <a:spcBef>
              <a:spcPct val="0"/>
            </a:spcBef>
            <a:spcAft>
              <a:spcPct val="35000"/>
            </a:spcAft>
            <a:buNone/>
          </a:pPr>
          <a:r>
            <a:rPr lang="en-US" sz="1300" kern="1200" baseline="0"/>
            <a:t>This information includes, among other things, the appropriate dynamic model for the proposed load and results of the model quality tests and associated simulation files as described in paragraph</a:t>
          </a:r>
          <a:endParaRPr lang="en-US" sz="1300" kern="1200"/>
        </a:p>
      </dsp:txBody>
      <dsp:txXfrm>
        <a:off x="847064" y="1221408"/>
        <a:ext cx="7720253" cy="961459"/>
      </dsp:txXfrm>
    </dsp:sp>
    <dsp:sp modelId="{9C34B7DB-BA94-4154-A1BA-59BD798A406B}">
      <dsp:nvSpPr>
        <dsp:cNvPr id="0" name=""/>
        <dsp:cNvSpPr/>
      </dsp:nvSpPr>
      <dsp:spPr>
        <a:xfrm>
          <a:off x="1634305" y="2382993"/>
          <a:ext cx="9261064" cy="1021283"/>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100000"/>
            </a:lnSpc>
            <a:spcBef>
              <a:spcPct val="0"/>
            </a:spcBef>
            <a:spcAft>
              <a:spcPct val="35000"/>
            </a:spcAft>
            <a:buNone/>
          </a:pPr>
          <a:r>
            <a:rPr lang="en-US" sz="1300" kern="1200" baseline="0"/>
            <a:t>Data submitted for transient stability models shall be compatible with the current version of the planning and operations model software as described in the Dynamics Working Group Procedure Manual</a:t>
          </a:r>
          <a:endParaRPr lang="en-US" sz="1300" kern="1200"/>
        </a:p>
      </dsp:txBody>
      <dsp:txXfrm>
        <a:off x="1664217" y="2412905"/>
        <a:ext cx="7720253" cy="961459"/>
      </dsp:txXfrm>
    </dsp:sp>
    <dsp:sp modelId="{D30FE2E6-A539-474C-A79F-73490AF56738}">
      <dsp:nvSpPr>
        <dsp:cNvPr id="0" name=""/>
        <dsp:cNvSpPr/>
      </dsp:nvSpPr>
      <dsp:spPr>
        <a:xfrm>
          <a:off x="8597230" y="774473"/>
          <a:ext cx="663834" cy="663834"/>
        </a:xfrm>
        <a:prstGeom prst="downArrow">
          <a:avLst>
            <a:gd name="adj1" fmla="val 55000"/>
            <a:gd name="adj2" fmla="val 45000"/>
          </a:avLst>
        </a:prstGeom>
        <a:solidFill>
          <a:schemeClr val="accent5">
            <a:alpha val="90000"/>
            <a:tint val="40000"/>
            <a:hueOff val="0"/>
            <a:satOff val="0"/>
            <a:lumOff val="0"/>
            <a:alphaOff val="0"/>
          </a:schemeClr>
        </a:solidFill>
        <a:ln w="19050"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8746593" y="774473"/>
        <a:ext cx="365108" cy="499535"/>
      </dsp:txXfrm>
    </dsp:sp>
    <dsp:sp modelId="{FFABBAC4-9AB8-4B82-8089-B6CEF5C0824D}">
      <dsp:nvSpPr>
        <dsp:cNvPr id="0" name=""/>
        <dsp:cNvSpPr/>
      </dsp:nvSpPr>
      <dsp:spPr>
        <a:xfrm>
          <a:off x="9414383" y="1959161"/>
          <a:ext cx="663834" cy="663834"/>
        </a:xfrm>
        <a:prstGeom prst="downArrow">
          <a:avLst>
            <a:gd name="adj1" fmla="val 55000"/>
            <a:gd name="adj2" fmla="val 45000"/>
          </a:avLst>
        </a:prstGeom>
        <a:solidFill>
          <a:schemeClr val="accent5">
            <a:alpha val="90000"/>
            <a:tint val="40000"/>
            <a:hueOff val="0"/>
            <a:satOff val="0"/>
            <a:lumOff val="0"/>
            <a:alphaOff val="0"/>
          </a:schemeClr>
        </a:solidFill>
        <a:ln w="19050"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9563746" y="1959161"/>
        <a:ext cx="365108" cy="4995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9B301-29E6-45B5-9EE1-AFD6013A554F}">
      <dsp:nvSpPr>
        <dsp:cNvPr id="0" name=""/>
        <dsp:cNvSpPr/>
      </dsp:nvSpPr>
      <dsp:spPr>
        <a:xfrm>
          <a:off x="938072" y="425888"/>
          <a:ext cx="1449518" cy="14495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9689FF6-CCBF-4BDF-8F5E-7FE63980A1E6}">
      <dsp:nvSpPr>
        <dsp:cNvPr id="0" name=""/>
        <dsp:cNvSpPr/>
      </dsp:nvSpPr>
      <dsp:spPr>
        <a:xfrm>
          <a:off x="52256" y="2258388"/>
          <a:ext cx="322115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baseline="0"/>
            <a:t>Any SSI studies required under Protocol Section 3.22.1.3, Transmission Project Assessment, shall be scoped at the same time as the FIS but do not need to be included as part of the FIS</a:t>
          </a:r>
          <a:endParaRPr lang="en-US" sz="1100" kern="1200"/>
        </a:p>
      </dsp:txBody>
      <dsp:txXfrm>
        <a:off x="52256" y="2258388"/>
        <a:ext cx="3221151" cy="720000"/>
      </dsp:txXfrm>
    </dsp:sp>
    <dsp:sp modelId="{6663DAB7-8390-4AE3-A83A-4DF08E731E89}">
      <dsp:nvSpPr>
        <dsp:cNvPr id="0" name=""/>
        <dsp:cNvSpPr/>
      </dsp:nvSpPr>
      <dsp:spPr>
        <a:xfrm>
          <a:off x="4722925" y="425888"/>
          <a:ext cx="1449518" cy="14495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AF9BB01-C35E-4D27-9702-C12723A6B672}">
      <dsp:nvSpPr>
        <dsp:cNvPr id="0" name=""/>
        <dsp:cNvSpPr/>
      </dsp:nvSpPr>
      <dsp:spPr>
        <a:xfrm>
          <a:off x="3837109" y="2258388"/>
          <a:ext cx="322115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baseline="0"/>
            <a:t>ERCOT and the TSP shall consider the Security Screening Study and any information provided by the interconnecting load when developing the FIS scope</a:t>
          </a:r>
          <a:endParaRPr lang="en-US" sz="1100" kern="1200"/>
        </a:p>
      </dsp:txBody>
      <dsp:txXfrm>
        <a:off x="3837109" y="2258388"/>
        <a:ext cx="3221151" cy="720000"/>
      </dsp:txXfrm>
    </dsp:sp>
    <dsp:sp modelId="{ACA51E6B-D3FD-4988-ACC8-BD5647C5A81E}">
      <dsp:nvSpPr>
        <dsp:cNvPr id="0" name=""/>
        <dsp:cNvSpPr/>
      </dsp:nvSpPr>
      <dsp:spPr>
        <a:xfrm>
          <a:off x="8507778" y="425888"/>
          <a:ext cx="1449518" cy="14495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2564C96-2448-4064-B4E9-996C08CA1529}">
      <dsp:nvSpPr>
        <dsp:cNvPr id="0" name=""/>
        <dsp:cNvSpPr/>
      </dsp:nvSpPr>
      <dsp:spPr>
        <a:xfrm>
          <a:off x="7621962" y="2258388"/>
          <a:ext cx="322115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baseline="0"/>
            <a:t>In order to aid in the determination of whether or not FIS study waivers are appropriate, ERCOT and the TSP may request additional data and information from the interconnecting load</a:t>
          </a:r>
          <a:endParaRPr lang="en-US" sz="1100" kern="1200"/>
        </a:p>
      </dsp:txBody>
      <dsp:txXfrm>
        <a:off x="7621962" y="2258388"/>
        <a:ext cx="3221151"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87DC1-18E5-4C23-84DC-F7C851DACC89}">
      <dsp:nvSpPr>
        <dsp:cNvPr id="0" name=""/>
        <dsp:cNvSpPr/>
      </dsp:nvSpPr>
      <dsp:spPr>
        <a:xfrm>
          <a:off x="842" y="564877"/>
          <a:ext cx="3285322" cy="1971193"/>
        </a:xfrm>
        <a:prstGeom prst="rect">
          <a:avLst/>
        </a:prstGeom>
        <a:gradFill rotWithShape="0">
          <a:gsLst>
            <a:gs pos="0">
              <a:schemeClr val="accent2">
                <a:hueOff val="0"/>
                <a:satOff val="0"/>
                <a:lumOff val="0"/>
                <a:alphaOff val="0"/>
                <a:tint val="64000"/>
                <a:lumMod val="118000"/>
              </a:schemeClr>
            </a:gs>
            <a:gs pos="100000">
              <a:schemeClr val="accent2">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baseline="0"/>
            <a:t>The FIS consists of a series of distinct study elements</a:t>
          </a:r>
          <a:endParaRPr lang="en-US" sz="1300" kern="1200"/>
        </a:p>
      </dsp:txBody>
      <dsp:txXfrm>
        <a:off x="842" y="564877"/>
        <a:ext cx="3285322" cy="1971193"/>
      </dsp:txXfrm>
    </dsp:sp>
    <dsp:sp modelId="{C8953BBF-0059-4F2C-8201-8D93FB534166}">
      <dsp:nvSpPr>
        <dsp:cNvPr id="0" name=""/>
        <dsp:cNvSpPr/>
      </dsp:nvSpPr>
      <dsp:spPr>
        <a:xfrm>
          <a:off x="3614697" y="564877"/>
          <a:ext cx="3285322" cy="1971193"/>
        </a:xfrm>
        <a:prstGeom prst="rect">
          <a:avLst/>
        </a:prstGeom>
        <a:gradFill rotWithShape="0">
          <a:gsLst>
            <a:gs pos="0">
              <a:schemeClr val="accent2">
                <a:hueOff val="677407"/>
                <a:satOff val="-3316"/>
                <a:lumOff val="1862"/>
                <a:alphaOff val="0"/>
                <a:tint val="64000"/>
                <a:lumMod val="118000"/>
              </a:schemeClr>
            </a:gs>
            <a:gs pos="100000">
              <a:schemeClr val="accent2">
                <a:hueOff val="677407"/>
                <a:satOff val="-3316"/>
                <a:lumOff val="1862"/>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baseline="0"/>
            <a:t>The specific elements that will be included in a particular FIS will be stated in the FIS agreement, and not all of the study elements specified below must be included if the interconnecting load and the TSP agree that one or more studies are unnecessary</a:t>
          </a:r>
          <a:endParaRPr lang="en-US" sz="1300" kern="1200"/>
        </a:p>
      </dsp:txBody>
      <dsp:txXfrm>
        <a:off x="3614697" y="564877"/>
        <a:ext cx="3285322" cy="1971193"/>
      </dsp:txXfrm>
    </dsp:sp>
    <dsp:sp modelId="{01A2D83D-49D9-418B-B52B-96E6112455A4}">
      <dsp:nvSpPr>
        <dsp:cNvPr id="0" name=""/>
        <dsp:cNvSpPr/>
      </dsp:nvSpPr>
      <dsp:spPr>
        <a:xfrm>
          <a:off x="1807769" y="2864603"/>
          <a:ext cx="3285322" cy="1971193"/>
        </a:xfrm>
        <a:prstGeom prst="rect">
          <a:avLst/>
        </a:prstGeom>
        <a:gradFill rotWithShape="0">
          <a:gsLst>
            <a:gs pos="0">
              <a:schemeClr val="accent2">
                <a:hueOff val="1354814"/>
                <a:satOff val="-6632"/>
                <a:lumOff val="3725"/>
                <a:alphaOff val="0"/>
                <a:tint val="64000"/>
                <a:lumMod val="118000"/>
              </a:schemeClr>
            </a:gs>
            <a:gs pos="100000">
              <a:schemeClr val="accent2">
                <a:hueOff val="1354814"/>
                <a:satOff val="-6632"/>
                <a:lumOff val="3725"/>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baseline="0"/>
            <a:t>The primary purpose of the FIS is to determine the most effective and efficient manner in which to achieve the proposed project while continuing to maintain the reliability of the ERCOT System by ensuring compliance with all North American Electric Reliability Corporation Reliability Standards, Protocols, this Planning Guide and the Operating Guides</a:t>
          </a:r>
          <a:endParaRPr lang="en-US" sz="1300" kern="1200"/>
        </a:p>
      </dsp:txBody>
      <dsp:txXfrm>
        <a:off x="1807769" y="2864603"/>
        <a:ext cx="3285322" cy="19711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CE19F-8673-4FB4-9C3A-0D842B42E836}">
      <dsp:nvSpPr>
        <dsp:cNvPr id="0" name=""/>
        <dsp:cNvSpPr/>
      </dsp:nvSpPr>
      <dsp:spPr>
        <a:xfrm>
          <a:off x="0" y="170469"/>
          <a:ext cx="4166509" cy="1703520"/>
        </a:xfrm>
        <a:prstGeom prst="roundRect">
          <a:avLst/>
        </a:prstGeom>
        <a:solidFill>
          <a:schemeClr val="accent5">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100000"/>
            </a:lnSpc>
            <a:spcBef>
              <a:spcPct val="0"/>
            </a:spcBef>
            <a:spcAft>
              <a:spcPct val="35000"/>
            </a:spcAft>
            <a:buNone/>
          </a:pPr>
          <a:r>
            <a:rPr lang="en-US" sz="1300" kern="1200" baseline="0"/>
            <a:t>If ERCOT determines that a proposed transmission improvement is feasible to resolve the identified instability, the TSP shall proceed with implementing the transmission improvement, in accordance with Protocol Section 3.11.4, Regional Planning Group Project Review Process, identified in paragraph</a:t>
          </a:r>
          <a:endParaRPr lang="en-US" sz="1300" kern="1200"/>
        </a:p>
      </dsp:txBody>
      <dsp:txXfrm>
        <a:off x="83159" y="253628"/>
        <a:ext cx="4000191" cy="1537202"/>
      </dsp:txXfrm>
    </dsp:sp>
    <dsp:sp modelId="{91032288-A462-4F22-B862-96E1D967A31F}">
      <dsp:nvSpPr>
        <dsp:cNvPr id="0" name=""/>
        <dsp:cNvSpPr/>
      </dsp:nvSpPr>
      <dsp:spPr>
        <a:xfrm>
          <a:off x="0" y="1911429"/>
          <a:ext cx="4166509" cy="1703520"/>
        </a:xfrm>
        <a:prstGeom prst="roundRect">
          <a:avLst/>
        </a:prstGeom>
        <a:solidFill>
          <a:schemeClr val="accent5">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100000"/>
            </a:lnSpc>
            <a:spcBef>
              <a:spcPct val="0"/>
            </a:spcBef>
            <a:spcAft>
              <a:spcPct val="35000"/>
            </a:spcAft>
            <a:buNone/>
          </a:pPr>
          <a:r>
            <a:rPr lang="en-US" sz="1300" kern="1200" baseline="0"/>
            <a:t>above after the requirements of Section 6.9 have been met for the proposed large load interconnection</a:t>
          </a:r>
          <a:endParaRPr lang="en-US" sz="1300" kern="1200"/>
        </a:p>
      </dsp:txBody>
      <dsp:txXfrm>
        <a:off x="83159" y="1994588"/>
        <a:ext cx="4000191" cy="153720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45293E-FF42-4706-9512-BA0B778CEDA7}" type="datetimeFigureOut">
              <a:rPr lang="en-US" smtClean="0"/>
              <a:t>7/22/2022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79F94-D58F-4EBD-87A1-170DD1CF8732}" type="slidenum">
              <a:rPr lang="en-US" smtClean="0"/>
              <a:t>‹#›</a:t>
            </a:fld>
            <a:endParaRPr lang="en-US"/>
          </a:p>
        </p:txBody>
      </p:sp>
    </p:spTree>
    <p:extLst>
      <p:ext uri="{BB962C8B-B14F-4D97-AF65-F5344CB8AC3E}">
        <p14:creationId xmlns:p14="http://schemas.microsoft.com/office/powerpoint/2010/main" val="1391710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79F94-D58F-4EBD-87A1-170DD1CF8732}" type="slidenum">
              <a:rPr lang="en-US" smtClean="0"/>
              <a:t>4</a:t>
            </a:fld>
            <a:endParaRPr lang="en-US"/>
          </a:p>
        </p:txBody>
      </p:sp>
    </p:spTree>
    <p:extLst>
      <p:ext uri="{BB962C8B-B14F-4D97-AF65-F5344CB8AC3E}">
        <p14:creationId xmlns:p14="http://schemas.microsoft.com/office/powerpoint/2010/main" val="2573826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t>Concept can screening study serve as Steady State study</a:t>
            </a:r>
            <a:endParaRPr lang="en-US" sz="1200" kern="1200" dirty="0"/>
          </a:p>
          <a:p>
            <a:endParaRPr lang="en-US" dirty="0"/>
          </a:p>
        </p:txBody>
      </p:sp>
      <p:sp>
        <p:nvSpPr>
          <p:cNvPr id="4" name="Slide Number Placeholder 3"/>
          <p:cNvSpPr>
            <a:spLocks noGrp="1"/>
          </p:cNvSpPr>
          <p:nvPr>
            <p:ph type="sldNum" sz="quarter" idx="5"/>
          </p:nvPr>
        </p:nvSpPr>
        <p:spPr/>
        <p:txBody>
          <a:bodyPr/>
          <a:lstStyle/>
          <a:p>
            <a:fld id="{7FB79F94-D58F-4EBD-87A1-170DD1CF8732}" type="slidenum">
              <a:rPr lang="en-US" smtClean="0"/>
              <a:t>10</a:t>
            </a:fld>
            <a:endParaRPr lang="en-US"/>
          </a:p>
        </p:txBody>
      </p:sp>
    </p:spTree>
    <p:extLst>
      <p:ext uri="{BB962C8B-B14F-4D97-AF65-F5344CB8AC3E}">
        <p14:creationId xmlns:p14="http://schemas.microsoft.com/office/powerpoint/2010/main" val="3625506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remove this and point this to the Gen Interconnection Process</a:t>
            </a:r>
          </a:p>
        </p:txBody>
      </p:sp>
      <p:sp>
        <p:nvSpPr>
          <p:cNvPr id="4" name="Slide Number Placeholder 3"/>
          <p:cNvSpPr>
            <a:spLocks noGrp="1"/>
          </p:cNvSpPr>
          <p:nvPr>
            <p:ph type="sldNum" sz="quarter" idx="5"/>
          </p:nvPr>
        </p:nvSpPr>
        <p:spPr/>
        <p:txBody>
          <a:bodyPr/>
          <a:lstStyle/>
          <a:p>
            <a:fld id="{7FB79F94-D58F-4EBD-87A1-170DD1CF8732}" type="slidenum">
              <a:rPr lang="en-US" smtClean="0"/>
              <a:t>21</a:t>
            </a:fld>
            <a:endParaRPr lang="en-US"/>
          </a:p>
        </p:txBody>
      </p:sp>
    </p:spTree>
    <p:extLst>
      <p:ext uri="{BB962C8B-B14F-4D97-AF65-F5344CB8AC3E}">
        <p14:creationId xmlns:p14="http://schemas.microsoft.com/office/powerpoint/2010/main" val="884671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7/22/2022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330754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7/22/2022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461848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141433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48715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216408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7/22/2022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598307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7/22/2022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945809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7/22/2022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925793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7/22/2022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232745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4509A250-FF31-4206-8172-F9D3106AACB1}" type="datetimeFigureOut">
              <a:rPr lang="en-US" dirty="0"/>
              <a:t>7/22/2022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668491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7/22/2022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904897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dirty="0"/>
              <a:t>7/22/2022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965338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dirty="0"/>
              <a:t>7/22/2022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592343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7/22/2022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226328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7/22/2022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905718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7/22/2022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531334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7/22/2022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613982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7/22/2022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425109585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vebkrali.blogspot.com/2013/04/google-data-center-in-fotolari.html"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electronics.stackexchange.com/questions/191135/steady-state-dc-analysis-inductors-and-voltage-sources" TargetMode="External"/><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openelectrical.org/index.php?title=Short_Circuit_Calculation" TargetMode="External"/></Relationships>
</file>

<file path=ppt/slides/_rels/slide1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hyperlink" Target="https://www.scirp.org/journal/paperinformation.aspx?paperid=99186" TargetMode="External"/><Relationship Id="rId7" Type="http://schemas.openxmlformats.org/officeDocument/2006/relationships/diagramColors" Target="../diagrams/colors5.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www.flickr.com/photos/dukeenergy/870190869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thebluediamondgallery.com/typewriter/s/summary.html" TargetMode="External"/><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reativecommons.org/licenses/by-nc/3.0/" TargetMode="External"/><Relationship Id="rId5" Type="http://schemas.openxmlformats.org/officeDocument/2006/relationships/hyperlink" Target="http://litemind.com/relativity/"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creativecommons.org/licenses/by-sa/3.0/" TargetMode="External"/><Relationship Id="rId4" Type="http://schemas.openxmlformats.org/officeDocument/2006/relationships/hyperlink" Target="http://www.creative-commons-images.com/clipboard/contract-agreement.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Three-phase_electric_power" TargetMode="External"/><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techboomers.com/how-to-find-a-job-online" TargetMode="External"/><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courses.lumenlearning.com/physics/chapter/23-7-transform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647701" y="1454964"/>
            <a:ext cx="4799009" cy="3308840"/>
          </a:xfrm>
        </p:spPr>
        <p:txBody>
          <a:bodyPr>
            <a:normAutofit/>
          </a:bodyPr>
          <a:lstStyle/>
          <a:p>
            <a:pPr>
              <a:lnSpc>
                <a:spcPct val="90000"/>
              </a:lnSpc>
            </a:pPr>
            <a:r>
              <a:rPr lang="en-US" sz="4500"/>
              <a:t>10 Large Load Interconnection or modification</a:t>
            </a:r>
          </a:p>
        </p:txBody>
      </p:sp>
      <p:pic>
        <p:nvPicPr>
          <p:cNvPr id="7" name="Picture 9" descr="A picture containing building, track, metal, several&#10;&#10;Description automatically generated">
            <a:extLst>
              <a:ext uri="{FF2B5EF4-FFF2-40B4-BE49-F238E27FC236}">
                <a16:creationId xmlns:a16="http://schemas.microsoft.com/office/drawing/2014/main" id="{2C2130C2-B5B7-4A2E-CDF8-53CFAFB7CC26}"/>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6747" r="23903" b="-1"/>
          <a:stretch/>
        </p:blipFill>
        <p:spPr>
          <a:xfrm>
            <a:off x="6094411" y="10"/>
            <a:ext cx="6097590" cy="6857990"/>
          </a:xfrm>
          <a:prstGeom prst="rect">
            <a:avLst/>
          </a:prstGeom>
        </p:spPr>
      </p:pic>
      <p:sp>
        <p:nvSpPr>
          <p:cNvPr id="20" name="Rectangle 19">
            <a:extLst>
              <a:ext uri="{FF2B5EF4-FFF2-40B4-BE49-F238E27FC236}">
                <a16:creationId xmlns:a16="http://schemas.microsoft.com/office/drawing/2014/main" id="{4A5788BB-481F-4FC7-AD49-73D20DDD6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6376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title"/>
          </p:nvPr>
        </p:nvSpPr>
        <p:spPr>
          <a:xfrm>
            <a:off x="643855" y="1447800"/>
            <a:ext cx="3108626" cy="4572000"/>
          </a:xfrm>
        </p:spPr>
        <p:txBody>
          <a:bodyPr anchor="ctr">
            <a:normAutofit/>
          </a:bodyPr>
          <a:lstStyle/>
          <a:p>
            <a:r>
              <a:rPr lang="en-US" sz="3200" dirty="0">
                <a:solidFill>
                  <a:srgbClr val="F2F2F2"/>
                </a:solidFill>
              </a:rPr>
              <a:t>10.3.1Security Screening Study</a:t>
            </a:r>
          </a:p>
        </p:txBody>
      </p:sp>
      <p:sp>
        <p:nvSpPr>
          <p:cNvPr id="13" name="Freeform: Shape 12">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7" name="Rectangle 16">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6" name="Content Placeholder">
            <a:extLst>
              <a:ext uri="{FF2B5EF4-FFF2-40B4-BE49-F238E27FC236}">
                <a16:creationId xmlns:a16="http://schemas.microsoft.com/office/drawing/2014/main" id="{001B7B64-6645-F2F0-2B0B-04E14D53C639}"/>
              </a:ext>
            </a:extLst>
          </p:cNvPr>
          <p:cNvGraphicFramePr>
            <a:graphicFrameLocks noGrp="1"/>
          </p:cNvGraphicFramePr>
          <p:nvPr>
            <p:ph idx="1"/>
            <p:extLst>
              <p:ext uri="{D42A27DB-BD31-4B8C-83A1-F6EECF244321}">
                <p14:modId xmlns:p14="http://schemas.microsoft.com/office/powerpoint/2010/main" val="653837337"/>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8163474"/>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p:cNvSpPr>
            <a:spLocks noGrp="1"/>
          </p:cNvSpPr>
          <p:nvPr>
            <p:ph type="title"/>
          </p:nvPr>
        </p:nvSpPr>
        <p:spPr>
          <a:xfrm>
            <a:off x="1103312" y="452718"/>
            <a:ext cx="8947522" cy="1400530"/>
          </a:xfrm>
        </p:spPr>
        <p:txBody>
          <a:bodyPr anchor="ctr">
            <a:normAutofit/>
          </a:bodyPr>
          <a:lstStyle/>
          <a:p>
            <a:r>
              <a:rPr lang="en-US">
                <a:solidFill>
                  <a:srgbClr val="FFFFFF"/>
                </a:solidFill>
              </a:rPr>
              <a:t>10.3.1Security Screening Study</a:t>
            </a:r>
          </a:p>
        </p:txBody>
      </p:sp>
      <p:sp>
        <p:nvSpPr>
          <p:cNvPr id="3" name="Content Placeholder"/>
          <p:cNvSpPr>
            <a:spLocks noGrp="1"/>
          </p:cNvSpPr>
          <p:nvPr>
            <p:ph idx="1"/>
          </p:nvPr>
        </p:nvSpPr>
        <p:spPr>
          <a:xfrm>
            <a:off x="1103312" y="2763520"/>
            <a:ext cx="8946541" cy="3484879"/>
          </a:xfrm>
        </p:spPr>
        <p:txBody>
          <a:bodyPr>
            <a:normAutofit/>
          </a:bodyPr>
          <a:lstStyle/>
          <a:p>
            <a:pPr lvl="0"/>
            <a:r>
              <a:rPr lang="en-US" dirty="0"/>
              <a:t>During the Security Screening Study phase of the Large Load Interconnection process, and in accordance with the Protocols, all data, documents, and other information required by ERCOT from an interconnecting load related to a request for interconnection are considered Protected Information pursuant to Protocol Section 1.3.1.1, Items Considered Protected Information, to the extent that such information is not otherwise publicly available</a:t>
            </a:r>
          </a:p>
        </p:txBody>
      </p:sp>
    </p:spTree>
    <p:extLst>
      <p:ext uri="{BB962C8B-B14F-4D97-AF65-F5344CB8AC3E}">
        <p14:creationId xmlns:p14="http://schemas.microsoft.com/office/powerpoint/2010/main" val="192523988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0">
            <a:extLst>
              <a:ext uri="{FF2B5EF4-FFF2-40B4-BE49-F238E27FC236}">
                <a16:creationId xmlns:a16="http://schemas.microsoft.com/office/drawing/2014/main" id="{47AEA421-5F29-4BA7-9360-2501B5987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0" name="Freeform 7">
            <a:extLst>
              <a:ext uri="{FF2B5EF4-FFF2-40B4-BE49-F238E27FC236}">
                <a16:creationId xmlns:a16="http://schemas.microsoft.com/office/drawing/2014/main" id="{9348F0CB-4904-4DEF-BDD4-ADEC2DCC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p:cNvSpPr>
            <a:spLocks noGrp="1"/>
          </p:cNvSpPr>
          <p:nvPr>
            <p:ph type="title"/>
          </p:nvPr>
        </p:nvSpPr>
        <p:spPr>
          <a:xfrm>
            <a:off x="648930" y="629267"/>
            <a:ext cx="9252154" cy="1016654"/>
          </a:xfrm>
        </p:spPr>
        <p:txBody>
          <a:bodyPr>
            <a:normAutofit/>
          </a:bodyPr>
          <a:lstStyle/>
          <a:p>
            <a:r>
              <a:rPr lang="en-US" dirty="0">
                <a:solidFill>
                  <a:srgbClr val="EBEBEB"/>
                </a:solidFill>
              </a:rPr>
              <a:t>10.3.2 Full Interconnection Study</a:t>
            </a:r>
          </a:p>
        </p:txBody>
      </p:sp>
      <p:sp>
        <p:nvSpPr>
          <p:cNvPr id="21" name="Rectangle 14">
            <a:extLst>
              <a:ext uri="{FF2B5EF4-FFF2-40B4-BE49-F238E27FC236}">
                <a16:creationId xmlns:a16="http://schemas.microsoft.com/office/drawing/2014/main" id="{1583E1B8-79B3-49BB-8704-58E4AB1AF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Freeform: Shape 16">
            <a:extLst>
              <a:ext uri="{FF2B5EF4-FFF2-40B4-BE49-F238E27FC236}">
                <a16:creationId xmlns:a16="http://schemas.microsoft.com/office/drawing/2014/main" id="{7BB34D5F-2B87-438E-8236-69C6068D4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6" name="Content Placeholder">
            <a:extLst>
              <a:ext uri="{FF2B5EF4-FFF2-40B4-BE49-F238E27FC236}">
                <a16:creationId xmlns:a16="http://schemas.microsoft.com/office/drawing/2014/main" id="{2DD080F1-BC07-E7E2-ACC3-B8C22285680B}"/>
              </a:ext>
            </a:extLst>
          </p:cNvPr>
          <p:cNvGraphicFramePr>
            <a:graphicFrameLocks noGrp="1"/>
          </p:cNvGraphicFramePr>
          <p:nvPr>
            <p:ph idx="1"/>
            <p:extLst>
              <p:ext uri="{D42A27DB-BD31-4B8C-83A1-F6EECF244321}">
                <p14:modId xmlns:p14="http://schemas.microsoft.com/office/powerpoint/2010/main" val="1004667573"/>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2995071"/>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0">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0"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p:cNvSpPr>
            <a:spLocks noGrp="1"/>
          </p:cNvSpPr>
          <p:nvPr>
            <p:ph type="title"/>
          </p:nvPr>
        </p:nvSpPr>
        <p:spPr>
          <a:xfrm>
            <a:off x="648930" y="629267"/>
            <a:ext cx="9252154" cy="1016654"/>
          </a:xfrm>
        </p:spPr>
        <p:txBody>
          <a:bodyPr>
            <a:normAutofit/>
          </a:bodyPr>
          <a:lstStyle/>
          <a:p>
            <a:pPr>
              <a:lnSpc>
                <a:spcPct val="90000"/>
              </a:lnSpc>
            </a:pPr>
            <a:r>
              <a:rPr lang="en-US" sz="3300">
                <a:solidFill>
                  <a:srgbClr val="EBEBEB"/>
                </a:solidFill>
              </a:rPr>
              <a:t>10.3.2.1 Full Interconnection Study Scoping Process</a:t>
            </a:r>
          </a:p>
        </p:txBody>
      </p:sp>
      <p:sp>
        <p:nvSpPr>
          <p:cNvPr id="21" name="Rectangle 14">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Freeform: Shape 16">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6" name="Content Placeholder">
            <a:extLst>
              <a:ext uri="{FF2B5EF4-FFF2-40B4-BE49-F238E27FC236}">
                <a16:creationId xmlns:a16="http://schemas.microsoft.com/office/drawing/2014/main" id="{C824A963-A1F5-056C-A5E5-7A8CB9C0E45A}"/>
              </a:ext>
            </a:extLst>
          </p:cNvPr>
          <p:cNvGraphicFramePr>
            <a:graphicFrameLocks noGrp="1"/>
          </p:cNvGraphicFramePr>
          <p:nvPr>
            <p:ph idx="1"/>
            <p:extLst>
              <p:ext uri="{D42A27DB-BD31-4B8C-83A1-F6EECF244321}">
                <p14:modId xmlns:p14="http://schemas.microsoft.com/office/powerpoint/2010/main" val="3372876240"/>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762138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332510" y="619200"/>
            <a:ext cx="3494954" cy="5510138"/>
          </a:xfrm>
        </p:spPr>
        <p:txBody>
          <a:bodyPr>
            <a:normAutofit/>
          </a:bodyPr>
          <a:lstStyle/>
          <a:p>
            <a:r>
              <a:rPr lang="en-US" sz="3000" dirty="0"/>
              <a:t>10.3.2.2 Full Interconnection Study Description and Methodology</a:t>
            </a:r>
          </a:p>
        </p:txBody>
      </p:sp>
      <p:graphicFrame>
        <p:nvGraphicFramePr>
          <p:cNvPr id="6" name="Content Placeholder">
            <a:extLst>
              <a:ext uri="{FF2B5EF4-FFF2-40B4-BE49-F238E27FC236}">
                <a16:creationId xmlns:a16="http://schemas.microsoft.com/office/drawing/2014/main" id="{B82D78EA-A676-92DB-351E-5C4133AD981F}"/>
              </a:ext>
            </a:extLst>
          </p:cNvPr>
          <p:cNvGraphicFramePr>
            <a:graphicFrameLocks noGrp="1"/>
          </p:cNvGraphicFramePr>
          <p:nvPr>
            <p:ph idx="1"/>
            <p:extLst>
              <p:ext uri="{D42A27DB-BD31-4B8C-83A1-F6EECF244321}">
                <p14:modId xmlns:p14="http://schemas.microsoft.com/office/powerpoint/2010/main" val="1865791799"/>
              </p:ext>
            </p:extLst>
          </p:nvPr>
        </p:nvGraphicFramePr>
        <p:xfrm>
          <a:off x="4548189" y="728664"/>
          <a:ext cx="6900862" cy="5400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0054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647701" y="1454964"/>
            <a:ext cx="4799009" cy="3308840"/>
          </a:xfrm>
        </p:spPr>
        <p:txBody>
          <a:bodyPr>
            <a:normAutofit/>
          </a:bodyPr>
          <a:lstStyle/>
          <a:p>
            <a:pPr>
              <a:lnSpc>
                <a:spcPct val="90000"/>
              </a:lnSpc>
            </a:pPr>
            <a:r>
              <a:rPr lang="en-US" sz="4500"/>
              <a:t>10.3.2.3 Full Interconnection Study Elements</a:t>
            </a:r>
          </a:p>
        </p:txBody>
      </p:sp>
      <p:pic>
        <p:nvPicPr>
          <p:cNvPr id="7" name="Picture 7" descr="Free Images : electronics, micro, circuit board, blue, electronic ...">
            <a:extLst>
              <a:ext uri="{FF2B5EF4-FFF2-40B4-BE49-F238E27FC236}">
                <a16:creationId xmlns:a16="http://schemas.microsoft.com/office/drawing/2014/main" id="{7A05833B-E75B-8A5E-F1D4-467370A22CC5}"/>
              </a:ext>
            </a:extLst>
          </p:cNvPr>
          <p:cNvPicPr>
            <a:picLocks noChangeAspect="1"/>
          </p:cNvPicPr>
          <p:nvPr/>
        </p:nvPicPr>
        <p:blipFill rotWithShape="1">
          <a:blip r:embed="rId3"/>
          <a:srcRect l="28623" r="12251"/>
          <a:stretch/>
        </p:blipFill>
        <p:spPr>
          <a:xfrm>
            <a:off x="6094411" y="10"/>
            <a:ext cx="6097590" cy="6857990"/>
          </a:xfrm>
          <a:prstGeom prst="rect">
            <a:avLst/>
          </a:prstGeom>
        </p:spPr>
      </p:pic>
      <p:sp>
        <p:nvSpPr>
          <p:cNvPr id="12" name="Rectangle 11">
            <a:extLst>
              <a:ext uri="{FF2B5EF4-FFF2-40B4-BE49-F238E27FC236}">
                <a16:creationId xmlns:a16="http://schemas.microsoft.com/office/drawing/2014/main" id="{4A5788BB-481F-4FC7-AD49-73D20DDD6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45309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8">
            <a:extLst>
              <a:ext uri="{FF2B5EF4-FFF2-40B4-BE49-F238E27FC236}">
                <a16:creationId xmlns:a16="http://schemas.microsoft.com/office/drawing/2014/main" id="{D67CA421-FA2B-47ED-A101-F8BBEBB29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8200279" y="1325880"/>
            <a:ext cx="3344020" cy="3066507"/>
          </a:xfrm>
        </p:spPr>
        <p:txBody>
          <a:bodyPr>
            <a:normAutofit/>
          </a:bodyPr>
          <a:lstStyle/>
          <a:p>
            <a:pPr>
              <a:lnSpc>
                <a:spcPct val="90000"/>
              </a:lnSpc>
            </a:pPr>
            <a:r>
              <a:rPr lang="en-US" sz="5400">
                <a:solidFill>
                  <a:srgbClr val="EBEBEB"/>
                </a:solidFill>
              </a:rPr>
              <a:t>10.3.2.3.1 Steady-State Analysis</a:t>
            </a:r>
          </a:p>
        </p:txBody>
      </p:sp>
      <p:sp useBgFill="1">
        <p:nvSpPr>
          <p:cNvPr id="25" name="Rectangle 10">
            <a:extLst>
              <a:ext uri="{FF2B5EF4-FFF2-40B4-BE49-F238E27FC236}">
                <a16:creationId xmlns:a16="http://schemas.microsoft.com/office/drawing/2014/main" id="{12425D82-CD5E-45A4-9542-70951E59F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914" y="639905"/>
            <a:ext cx="6915664" cy="5578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2">
            <a:extLst>
              <a:ext uri="{FF2B5EF4-FFF2-40B4-BE49-F238E27FC236}">
                <a16:creationId xmlns:a16="http://schemas.microsoft.com/office/drawing/2014/main" id="{221DB897-A621-4D5F-AC81-91199AC43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Picture 3" descr="Diagram, schematic&#10;&#10;Description automatically generated">
            <a:extLst>
              <a:ext uri="{FF2B5EF4-FFF2-40B4-BE49-F238E27FC236}">
                <a16:creationId xmlns:a16="http://schemas.microsoft.com/office/drawing/2014/main" id="{D923ABC9-B997-FDE6-4486-BAC90A89ABF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55392" y="2466725"/>
            <a:ext cx="6275584" cy="1929742"/>
          </a:xfrm>
          <a:prstGeom prst="rect">
            <a:avLst/>
          </a:prstGeom>
          <a:effectLst/>
        </p:spPr>
      </p:pic>
    </p:spTree>
    <p:extLst>
      <p:ext uri="{BB962C8B-B14F-4D97-AF65-F5344CB8AC3E}">
        <p14:creationId xmlns:p14="http://schemas.microsoft.com/office/powerpoint/2010/main" val="3557857376"/>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647701" y="1454964"/>
            <a:ext cx="3339281" cy="3308840"/>
          </a:xfrm>
        </p:spPr>
        <p:txBody>
          <a:bodyPr>
            <a:normAutofit/>
          </a:bodyPr>
          <a:lstStyle/>
          <a:p>
            <a:pPr>
              <a:lnSpc>
                <a:spcPct val="90000"/>
              </a:lnSpc>
            </a:pPr>
            <a:r>
              <a:rPr lang="en-US" sz="4700"/>
              <a:t>10.3.2.3.2 System Protection Analysis</a:t>
            </a:r>
          </a:p>
        </p:txBody>
      </p:sp>
      <p:pic>
        <p:nvPicPr>
          <p:cNvPr id="3" name="Picture 3" descr="A picture containing red, pen, tool&#10;&#10;Description automatically generated">
            <a:extLst>
              <a:ext uri="{FF2B5EF4-FFF2-40B4-BE49-F238E27FC236}">
                <a16:creationId xmlns:a16="http://schemas.microsoft.com/office/drawing/2014/main" id="{1762CC54-F245-E64B-1156-D6C7C1C5243F}"/>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8077" r="8642"/>
          <a:stretch/>
        </p:blipFill>
        <p:spPr>
          <a:xfrm>
            <a:off x="4634682" y="10"/>
            <a:ext cx="7557319" cy="6857990"/>
          </a:xfrm>
          <a:prstGeom prst="rect">
            <a:avLst/>
          </a:prstGeom>
        </p:spPr>
      </p:pic>
      <p:sp>
        <p:nvSpPr>
          <p:cNvPr id="6" name="Rectangle 8">
            <a:extLst>
              <a:ext uri="{FF2B5EF4-FFF2-40B4-BE49-F238E27FC236}">
                <a16:creationId xmlns:a16="http://schemas.microsoft.com/office/drawing/2014/main" id="{BFEFF673-A9DE-416D-A04E-1D5090454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0996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35">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title"/>
          </p:nvPr>
        </p:nvSpPr>
        <p:spPr>
          <a:xfrm>
            <a:off x="648931" y="629266"/>
            <a:ext cx="4166510" cy="1622321"/>
          </a:xfrm>
        </p:spPr>
        <p:txBody>
          <a:bodyPr>
            <a:normAutofit/>
          </a:bodyPr>
          <a:lstStyle/>
          <a:p>
            <a:pPr>
              <a:lnSpc>
                <a:spcPct val="90000"/>
              </a:lnSpc>
            </a:pPr>
            <a:r>
              <a:rPr lang="en-US" sz="3300">
                <a:solidFill>
                  <a:srgbClr val="EBEBEB"/>
                </a:solidFill>
              </a:rPr>
              <a:t>10.3.2.3.3 Dynamic and Transient Stability Analysis</a:t>
            </a:r>
          </a:p>
        </p:txBody>
      </p:sp>
      <p:sp>
        <p:nvSpPr>
          <p:cNvPr id="45"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46" name="Freeform: Shape 39">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30" name="Picture 30" descr="Graphical user interface, application&#10;&#10;Description automatically generated">
            <a:extLst>
              <a:ext uri="{FF2B5EF4-FFF2-40B4-BE49-F238E27FC236}">
                <a16:creationId xmlns:a16="http://schemas.microsoft.com/office/drawing/2014/main" id="{8C2EC1A7-08A7-B7FF-83D5-F0362A95D58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93992" y="2107400"/>
            <a:ext cx="5449889" cy="2643196"/>
          </a:xfrm>
          <a:prstGeom prst="rect">
            <a:avLst/>
          </a:prstGeom>
          <a:effectLst/>
        </p:spPr>
      </p:pic>
      <p:sp>
        <p:nvSpPr>
          <p:cNvPr id="47" name="Rectangle 41">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6" name="Content Placeholder">
            <a:extLst>
              <a:ext uri="{FF2B5EF4-FFF2-40B4-BE49-F238E27FC236}">
                <a16:creationId xmlns:a16="http://schemas.microsoft.com/office/drawing/2014/main" id="{10B810D4-2C80-2E66-025F-FC0B3E4938DE}"/>
              </a:ext>
            </a:extLst>
          </p:cNvPr>
          <p:cNvGraphicFramePr>
            <a:graphicFrameLocks noGrp="1"/>
          </p:cNvGraphicFramePr>
          <p:nvPr>
            <p:ph idx="1"/>
            <p:extLst>
              <p:ext uri="{D42A27DB-BD31-4B8C-83A1-F6EECF244321}">
                <p14:modId xmlns:p14="http://schemas.microsoft.com/office/powerpoint/2010/main" val="2887234742"/>
              </p:ext>
            </p:extLst>
          </p:nvPr>
        </p:nvGraphicFramePr>
        <p:xfrm>
          <a:off x="648931" y="2438400"/>
          <a:ext cx="4166509" cy="37854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79125542"/>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647701" y="1454964"/>
            <a:ext cx="4799009" cy="3308840"/>
          </a:xfrm>
        </p:spPr>
        <p:txBody>
          <a:bodyPr>
            <a:normAutofit/>
          </a:bodyPr>
          <a:lstStyle/>
          <a:p>
            <a:pPr>
              <a:lnSpc>
                <a:spcPct val="90000"/>
              </a:lnSpc>
            </a:pPr>
            <a:r>
              <a:rPr lang="en-US" sz="4500" dirty="0"/>
              <a:t>10.3.2.3.4 Facility Study</a:t>
            </a:r>
          </a:p>
        </p:txBody>
      </p:sp>
      <p:pic>
        <p:nvPicPr>
          <p:cNvPr id="3" name="Picture 3" descr="A picture containing sky, outdoor, day&#10;&#10;Description automatically generated">
            <a:extLst>
              <a:ext uri="{FF2B5EF4-FFF2-40B4-BE49-F238E27FC236}">
                <a16:creationId xmlns:a16="http://schemas.microsoft.com/office/drawing/2014/main" id="{8E116D1C-E7FF-FB87-CF1A-91CF76AEA745}"/>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30303" r="10792" b="-1"/>
          <a:stretch/>
        </p:blipFill>
        <p:spPr>
          <a:xfrm>
            <a:off x="6094411" y="10"/>
            <a:ext cx="6097590" cy="6857990"/>
          </a:xfrm>
          <a:prstGeom prst="rect">
            <a:avLst/>
          </a:prstGeom>
        </p:spPr>
      </p:pic>
      <p:sp>
        <p:nvSpPr>
          <p:cNvPr id="8" name="Rectangle 7">
            <a:extLst>
              <a:ext uri="{FF2B5EF4-FFF2-40B4-BE49-F238E27FC236}">
                <a16:creationId xmlns:a16="http://schemas.microsoft.com/office/drawing/2014/main" id="{4A5788BB-481F-4FC7-AD49-73D20DDD6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4485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720000" y="633578"/>
            <a:ext cx="4303323" cy="1462951"/>
          </a:xfrm>
        </p:spPr>
        <p:txBody>
          <a:bodyPr>
            <a:normAutofit/>
          </a:bodyPr>
          <a:lstStyle/>
          <a:p>
            <a:r>
              <a:rPr lang="en-US" sz="4000"/>
              <a:t>10.1Introduction</a:t>
            </a:r>
          </a:p>
        </p:txBody>
      </p:sp>
      <p:sp>
        <p:nvSpPr>
          <p:cNvPr id="3" name="Content Placeholder"/>
          <p:cNvSpPr>
            <a:spLocks noGrp="1"/>
          </p:cNvSpPr>
          <p:nvPr>
            <p:ph idx="1"/>
          </p:nvPr>
        </p:nvSpPr>
        <p:spPr>
          <a:xfrm>
            <a:off x="6444000" y="1481864"/>
            <a:ext cx="4991962" cy="4287110"/>
          </a:xfrm>
        </p:spPr>
        <p:txBody>
          <a:bodyPr>
            <a:normAutofit/>
          </a:bodyPr>
          <a:lstStyle/>
          <a:p>
            <a:pPr lvl="0"/>
            <a:r>
              <a:rPr lang="en-US" dirty="0"/>
              <a:t>Ensure that the interconnection of the new or modified large load is accomplished in a manner that maintains the reliability of the ERCOT System and complies with the North American Electric Reliability Corporation Reliability Standards, Protocols, this Planning Guide, the Operating Guides, and any Applicable Legal Authority</a:t>
            </a:r>
          </a:p>
        </p:txBody>
      </p:sp>
    </p:spTree>
    <p:extLst>
      <p:ext uri="{BB962C8B-B14F-4D97-AF65-F5344CB8AC3E}">
        <p14:creationId xmlns:p14="http://schemas.microsoft.com/office/powerpoint/2010/main" val="356518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8191925" y="1325880"/>
            <a:ext cx="3352375" cy="3066507"/>
          </a:xfrm>
        </p:spPr>
        <p:txBody>
          <a:bodyPr>
            <a:normAutofit/>
          </a:bodyPr>
          <a:lstStyle/>
          <a:p>
            <a:pPr>
              <a:lnSpc>
                <a:spcPct val="90000"/>
              </a:lnSpc>
            </a:pPr>
            <a:r>
              <a:rPr lang="en-US" sz="5000" dirty="0">
                <a:solidFill>
                  <a:srgbClr val="EBEBEB"/>
                </a:solidFill>
              </a:rPr>
              <a:t>10.3.2.4 FIS Report and Follow-up</a:t>
            </a:r>
          </a:p>
        </p:txBody>
      </p:sp>
      <p:sp>
        <p:nvSpPr>
          <p:cNvPr id="7"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3" name="Freeform: Shape 12">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Picture 3" descr="A picture containing indoor&#10;&#10;Description automatically generated">
            <a:extLst>
              <a:ext uri="{FF2B5EF4-FFF2-40B4-BE49-F238E27FC236}">
                <a16:creationId xmlns:a16="http://schemas.microsoft.com/office/drawing/2014/main" id="{218F4CBC-29E4-8F5B-C2DD-99A64727AB2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43854" y="1335934"/>
            <a:ext cx="6270662" cy="4185666"/>
          </a:xfrm>
          <a:prstGeom prst="rect">
            <a:avLst/>
          </a:prstGeom>
          <a:effectLst/>
        </p:spPr>
      </p:pic>
      <p:sp>
        <p:nvSpPr>
          <p:cNvPr id="4" name="TextBox 3">
            <a:extLst>
              <a:ext uri="{FF2B5EF4-FFF2-40B4-BE49-F238E27FC236}">
                <a16:creationId xmlns:a16="http://schemas.microsoft.com/office/drawing/2014/main" id="{43EB9AB8-00DF-C2CA-A847-35CB01E7F9E6}"/>
              </a:ext>
            </a:extLst>
          </p:cNvPr>
          <p:cNvSpPr txBox="1"/>
          <p:nvPr/>
        </p:nvSpPr>
        <p:spPr>
          <a:xfrm>
            <a:off x="4213135" y="5321545"/>
            <a:ext cx="270138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2860310909"/>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647701" y="1454964"/>
            <a:ext cx="4799009" cy="3308840"/>
          </a:xfrm>
        </p:spPr>
        <p:txBody>
          <a:bodyPr>
            <a:normAutofit/>
          </a:bodyPr>
          <a:lstStyle/>
          <a:p>
            <a:pPr>
              <a:lnSpc>
                <a:spcPct val="90000"/>
              </a:lnSpc>
            </a:pPr>
            <a:r>
              <a:rPr lang="en-US" sz="5600"/>
              <a:t>10.3.3 ERCOT Economic Study</a:t>
            </a:r>
          </a:p>
        </p:txBody>
      </p:sp>
      <p:pic>
        <p:nvPicPr>
          <p:cNvPr id="4" name="Picture 3" descr="Calculator, pen, compass, money and a paper with graphs printed on it">
            <a:extLst>
              <a:ext uri="{FF2B5EF4-FFF2-40B4-BE49-F238E27FC236}">
                <a16:creationId xmlns:a16="http://schemas.microsoft.com/office/drawing/2014/main" id="{59C3A7E9-E04B-AECB-B84D-E8D46228CE75}"/>
              </a:ext>
            </a:extLst>
          </p:cNvPr>
          <p:cNvPicPr>
            <a:picLocks noChangeAspect="1"/>
          </p:cNvPicPr>
          <p:nvPr/>
        </p:nvPicPr>
        <p:blipFill rotWithShape="1">
          <a:blip r:embed="rId4"/>
          <a:srcRect l="18673" r="27757" b="-1"/>
          <a:stretch/>
        </p:blipFill>
        <p:spPr>
          <a:xfrm>
            <a:off x="6094410" y="-3001"/>
            <a:ext cx="6097590" cy="6857990"/>
          </a:xfrm>
          <a:prstGeom prst="rect">
            <a:avLst/>
          </a:prstGeom>
        </p:spPr>
      </p:pic>
      <p:sp>
        <p:nvSpPr>
          <p:cNvPr id="11" name="Rectangle 10">
            <a:extLst>
              <a:ext uri="{FF2B5EF4-FFF2-40B4-BE49-F238E27FC236}">
                <a16:creationId xmlns:a16="http://schemas.microsoft.com/office/drawing/2014/main" id="{4A5788BB-481F-4FC7-AD49-73D20DDD6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5" name="Group 4">
            <a:extLst>
              <a:ext uri="{FF2B5EF4-FFF2-40B4-BE49-F238E27FC236}">
                <a16:creationId xmlns:a16="http://schemas.microsoft.com/office/drawing/2014/main" id="{7ABBE913-2ED6-4D4E-B9FB-858639FCA516}"/>
              </a:ext>
            </a:extLst>
          </p:cNvPr>
          <p:cNvGrpSpPr/>
          <p:nvPr/>
        </p:nvGrpSpPr>
        <p:grpSpPr>
          <a:xfrm>
            <a:off x="647701" y="4996542"/>
            <a:ext cx="4166509" cy="1703520"/>
            <a:chOff x="0" y="1911429"/>
            <a:chExt cx="4166509" cy="1703520"/>
          </a:xfrm>
        </p:grpSpPr>
        <p:sp>
          <p:nvSpPr>
            <p:cNvPr id="6" name="Rectangle: Rounded Corners 5">
              <a:extLst>
                <a:ext uri="{FF2B5EF4-FFF2-40B4-BE49-F238E27FC236}">
                  <a16:creationId xmlns:a16="http://schemas.microsoft.com/office/drawing/2014/main" id="{776CA803-860C-4C7C-B53B-BF3F9D44F4A7}"/>
                </a:ext>
              </a:extLst>
            </p:cNvPr>
            <p:cNvSpPr/>
            <p:nvPr/>
          </p:nvSpPr>
          <p:spPr>
            <a:xfrm>
              <a:off x="0" y="1911429"/>
              <a:ext cx="4166509" cy="1703520"/>
            </a:xfrm>
            <a:prstGeom prst="roundRect">
              <a:avLst/>
            </a:pr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B79BD804-7FAB-4826-AB36-F5D75C0DDB8C}"/>
                </a:ext>
              </a:extLst>
            </p:cNvPr>
            <p:cNvSpPr txBox="1"/>
            <p:nvPr/>
          </p:nvSpPr>
          <p:spPr>
            <a:xfrm>
              <a:off x="83159" y="1994588"/>
              <a:ext cx="4000191" cy="15372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l" defTabSz="577850">
                <a:lnSpc>
                  <a:spcPct val="100000"/>
                </a:lnSpc>
                <a:spcBef>
                  <a:spcPct val="0"/>
                </a:spcBef>
                <a:spcAft>
                  <a:spcPct val="35000"/>
                </a:spcAft>
                <a:buNone/>
              </a:pPr>
              <a:r>
                <a:rPr lang="en-US" sz="1300" kern="1200" baseline="0" dirty="0"/>
                <a:t>For Gen and Load Interconnection</a:t>
              </a:r>
              <a:endParaRPr lang="en-US" sz="1300" kern="1200" dirty="0"/>
            </a:p>
          </p:txBody>
        </p:sp>
      </p:grpSp>
    </p:spTree>
    <p:extLst>
      <p:ext uri="{BB962C8B-B14F-4D97-AF65-F5344CB8AC3E}">
        <p14:creationId xmlns:p14="http://schemas.microsoft.com/office/powerpoint/2010/main" val="9530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647701" y="1454964"/>
            <a:ext cx="4799009" cy="3308840"/>
          </a:xfrm>
        </p:spPr>
        <p:txBody>
          <a:bodyPr>
            <a:normAutofit/>
          </a:bodyPr>
          <a:lstStyle/>
          <a:p>
            <a:pPr>
              <a:lnSpc>
                <a:spcPct val="90000"/>
              </a:lnSpc>
            </a:pPr>
            <a:r>
              <a:rPr lang="en-US" sz="4500"/>
              <a:t>10.3.4 Reviews and Approval to Submit Model Information</a:t>
            </a:r>
          </a:p>
        </p:txBody>
      </p:sp>
      <p:pic>
        <p:nvPicPr>
          <p:cNvPr id="5" name="Picture 4" descr="Red marker on a calendar">
            <a:extLst>
              <a:ext uri="{FF2B5EF4-FFF2-40B4-BE49-F238E27FC236}">
                <a16:creationId xmlns:a16="http://schemas.microsoft.com/office/drawing/2014/main" id="{E41180FC-ABA4-185D-886E-6AC6CC3C0022}"/>
              </a:ext>
            </a:extLst>
          </p:cNvPr>
          <p:cNvPicPr>
            <a:picLocks noChangeAspect="1"/>
          </p:cNvPicPr>
          <p:nvPr/>
        </p:nvPicPr>
        <p:blipFill rotWithShape="1">
          <a:blip r:embed="rId3"/>
          <a:srcRect l="14864" r="25786" b="-1"/>
          <a:stretch/>
        </p:blipFill>
        <p:spPr>
          <a:xfrm>
            <a:off x="6094411" y="10"/>
            <a:ext cx="6097590" cy="6857990"/>
          </a:xfrm>
          <a:prstGeom prst="rect">
            <a:avLst/>
          </a:prstGeom>
        </p:spPr>
      </p:pic>
      <p:sp>
        <p:nvSpPr>
          <p:cNvPr id="10" name="Rectangle 9">
            <a:extLst>
              <a:ext uri="{FF2B5EF4-FFF2-40B4-BE49-F238E27FC236}">
                <a16:creationId xmlns:a16="http://schemas.microsoft.com/office/drawing/2014/main" id="{4A5788BB-481F-4FC7-AD49-73D20DDD6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6459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14" name="Rectangle 6">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5"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16" name="Freeform: Shape 10">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 name="Title"/>
          <p:cNvSpPr>
            <a:spLocks noGrp="1"/>
          </p:cNvSpPr>
          <p:nvPr>
            <p:ph type="ctrTitle"/>
          </p:nvPr>
        </p:nvSpPr>
        <p:spPr>
          <a:xfrm>
            <a:off x="1154955" y="1447800"/>
            <a:ext cx="6974915" cy="3329581"/>
          </a:xfrm>
        </p:spPr>
        <p:txBody>
          <a:bodyPr>
            <a:normAutofit/>
          </a:bodyPr>
          <a:lstStyle/>
          <a:p>
            <a:r>
              <a:rPr lang="en-US" dirty="0"/>
              <a:t>10.2 General Provisions</a:t>
            </a:r>
          </a:p>
        </p:txBody>
      </p:sp>
      <p:sp>
        <p:nvSpPr>
          <p:cNvPr id="13" name="Rectangle 12">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917417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647701" y="1454964"/>
            <a:ext cx="3339281" cy="3308840"/>
          </a:xfrm>
        </p:spPr>
        <p:txBody>
          <a:bodyPr>
            <a:normAutofit/>
          </a:bodyPr>
          <a:lstStyle/>
          <a:p>
            <a:pPr>
              <a:lnSpc>
                <a:spcPct val="90000"/>
              </a:lnSpc>
            </a:pPr>
            <a:r>
              <a:rPr lang="en-US" sz="2900"/>
              <a:t>10.2.1 Applicability of Large Load Interconnection</a:t>
            </a:r>
          </a:p>
        </p:txBody>
      </p:sp>
      <p:pic>
        <p:nvPicPr>
          <p:cNvPr id="3" name="Picture 3" descr="A picture containing fishbowl, container, glass, vessel&#10;&#10;Description automatically generated">
            <a:extLst>
              <a:ext uri="{FF2B5EF4-FFF2-40B4-BE49-F238E27FC236}">
                <a16:creationId xmlns:a16="http://schemas.microsoft.com/office/drawing/2014/main" id="{768E14DE-5C70-4D7A-5B33-B47F5D504CB4}"/>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r="20656" b="-2"/>
          <a:stretch/>
        </p:blipFill>
        <p:spPr>
          <a:xfrm>
            <a:off x="4634682" y="10"/>
            <a:ext cx="7557319" cy="6857990"/>
          </a:xfrm>
          <a:prstGeom prst="rect">
            <a:avLst/>
          </a:prstGeom>
        </p:spPr>
      </p:pic>
      <p:sp>
        <p:nvSpPr>
          <p:cNvPr id="15" name="Rectangle 14">
            <a:extLst>
              <a:ext uri="{FF2B5EF4-FFF2-40B4-BE49-F238E27FC236}">
                <a16:creationId xmlns:a16="http://schemas.microsoft.com/office/drawing/2014/main" id="{BFEFF673-A9DE-416D-A04E-1D5090454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5FBAEEA2-9B9F-D562-E71E-EEC02BED17EE}"/>
              </a:ext>
            </a:extLst>
          </p:cNvPr>
          <p:cNvSpPr txBox="1"/>
          <p:nvPr/>
        </p:nvSpPr>
        <p:spPr>
          <a:xfrm>
            <a:off x="9461766" y="6657945"/>
            <a:ext cx="2730235"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a:extLst>
                    <a:ext uri="{A12FA001-AC4F-418D-AE19-62706E023703}">
                      <ahyp:hlinkClr xmlns:ahyp="http://schemas.microsoft.com/office/drawing/2018/hyperlinkcolor" val="tx"/>
                    </a:ext>
                  </a:extLst>
                </a:hlinkClick>
              </a:rPr>
              <a:t>CC BY-NC</a:t>
            </a:r>
            <a:r>
              <a:rPr lang="en-US" sz="700">
                <a:solidFill>
                  <a:srgbClr val="FFFFFF"/>
                </a:solidFill>
              </a:rPr>
              <a:t>.</a:t>
            </a:r>
          </a:p>
        </p:txBody>
      </p:sp>
      <p:grpSp>
        <p:nvGrpSpPr>
          <p:cNvPr id="8" name="Group 7">
            <a:extLst>
              <a:ext uri="{FF2B5EF4-FFF2-40B4-BE49-F238E27FC236}">
                <a16:creationId xmlns:a16="http://schemas.microsoft.com/office/drawing/2014/main" id="{105394A2-18F8-43FB-8BC4-FE19CE45BC46}"/>
              </a:ext>
            </a:extLst>
          </p:cNvPr>
          <p:cNvGrpSpPr/>
          <p:nvPr/>
        </p:nvGrpSpPr>
        <p:grpSpPr>
          <a:xfrm>
            <a:off x="647701" y="5403036"/>
            <a:ext cx="3339281" cy="1059283"/>
            <a:chOff x="0" y="1911429"/>
            <a:chExt cx="4166509" cy="1703520"/>
          </a:xfrm>
        </p:grpSpPr>
        <p:sp>
          <p:nvSpPr>
            <p:cNvPr id="9" name="Rectangle: Rounded Corners 8">
              <a:extLst>
                <a:ext uri="{FF2B5EF4-FFF2-40B4-BE49-F238E27FC236}">
                  <a16:creationId xmlns:a16="http://schemas.microsoft.com/office/drawing/2014/main" id="{AD1C365C-B46A-4D5B-A876-3097DCA968EC}"/>
                </a:ext>
              </a:extLst>
            </p:cNvPr>
            <p:cNvSpPr/>
            <p:nvPr/>
          </p:nvSpPr>
          <p:spPr>
            <a:xfrm>
              <a:off x="0" y="1911429"/>
              <a:ext cx="4166509" cy="1703520"/>
            </a:xfrm>
            <a:prstGeom prst="roundRect">
              <a:avLst/>
            </a:pr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469FB5B8-AB19-4090-B422-68E97B5BEB9E}"/>
                </a:ext>
              </a:extLst>
            </p:cNvPr>
            <p:cNvSpPr txBox="1"/>
            <p:nvPr/>
          </p:nvSpPr>
          <p:spPr>
            <a:xfrm>
              <a:off x="83159" y="1994588"/>
              <a:ext cx="4000191" cy="15372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285750" lvl="0" indent="-285750" algn="l" defTabSz="577850">
                <a:lnSpc>
                  <a:spcPct val="100000"/>
                </a:lnSpc>
                <a:spcBef>
                  <a:spcPct val="0"/>
                </a:spcBef>
                <a:spcAft>
                  <a:spcPct val="35000"/>
                </a:spcAft>
                <a:buFont typeface="Symbol" panose="05050102010706020507" pitchFamily="18" charset="2"/>
                <a:buChar char="Þ"/>
              </a:pPr>
              <a:r>
                <a:rPr lang="en-US" sz="1300" kern="1200" dirty="0"/>
                <a:t>75 MW in 2 year TSP connected</a:t>
              </a:r>
            </a:p>
            <a:p>
              <a:pPr marL="285750" lvl="0" indent="-285750" algn="l" defTabSz="577850">
                <a:lnSpc>
                  <a:spcPct val="100000"/>
                </a:lnSpc>
                <a:spcBef>
                  <a:spcPct val="0"/>
                </a:spcBef>
                <a:spcAft>
                  <a:spcPct val="35000"/>
                </a:spcAft>
                <a:buFont typeface="Symbol" panose="05050102010706020507" pitchFamily="18" charset="2"/>
                <a:buChar char="Þ"/>
              </a:pPr>
              <a:r>
                <a:rPr lang="en-US" sz="1300" kern="1200" dirty="0"/>
                <a:t>20 MW in 2 year Collocated</a:t>
              </a:r>
            </a:p>
          </p:txBody>
        </p:sp>
      </p:grpSp>
    </p:spTree>
    <p:extLst>
      <p:ext uri="{BB962C8B-B14F-4D97-AF65-F5344CB8AC3E}">
        <p14:creationId xmlns:p14="http://schemas.microsoft.com/office/powerpoint/2010/main" val="660998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647701" y="1454964"/>
            <a:ext cx="3339281" cy="3308840"/>
          </a:xfrm>
        </p:spPr>
        <p:txBody>
          <a:bodyPr>
            <a:normAutofit/>
          </a:bodyPr>
          <a:lstStyle/>
          <a:p>
            <a:pPr>
              <a:lnSpc>
                <a:spcPct val="90000"/>
              </a:lnSpc>
            </a:pPr>
            <a:r>
              <a:rPr lang="en-US" sz="2900"/>
              <a:t>10.2.2 Interconnection Agreements and Procedures</a:t>
            </a:r>
          </a:p>
        </p:txBody>
      </p:sp>
      <p:pic>
        <p:nvPicPr>
          <p:cNvPr id="3" name="Picture 3" descr="A picture containing text&#10;&#10;Description automatically generated">
            <a:extLst>
              <a:ext uri="{FF2B5EF4-FFF2-40B4-BE49-F238E27FC236}">
                <a16:creationId xmlns:a16="http://schemas.microsoft.com/office/drawing/2014/main" id="{2C6DEDBF-AA68-520D-32B4-121EC42C2E0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3438" r="23005" b="-1"/>
          <a:stretch/>
        </p:blipFill>
        <p:spPr>
          <a:xfrm>
            <a:off x="4634682" y="10"/>
            <a:ext cx="7557319" cy="6857990"/>
          </a:xfrm>
          <a:prstGeom prst="rect">
            <a:avLst/>
          </a:prstGeom>
        </p:spPr>
      </p:pic>
      <p:sp>
        <p:nvSpPr>
          <p:cNvPr id="9" name="Rectangle 8">
            <a:extLst>
              <a:ext uri="{FF2B5EF4-FFF2-40B4-BE49-F238E27FC236}">
                <a16:creationId xmlns:a16="http://schemas.microsoft.com/office/drawing/2014/main" id="{BFEFF673-A9DE-416D-A04E-1D5090454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3D75CE7D-34A6-FEFF-E6DB-3909D63ACCF5}"/>
              </a:ext>
            </a:extLst>
          </p:cNvPr>
          <p:cNvSpPr txBox="1"/>
          <p:nvPr/>
        </p:nvSpPr>
        <p:spPr>
          <a:xfrm>
            <a:off x="9490620" y="6657945"/>
            <a:ext cx="270138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59985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4872012" y="1447800"/>
            <a:ext cx="5222325" cy="3329581"/>
          </a:xfrm>
        </p:spPr>
        <p:txBody>
          <a:bodyPr>
            <a:normAutofit/>
          </a:bodyPr>
          <a:lstStyle/>
          <a:p>
            <a:pPr>
              <a:lnSpc>
                <a:spcPct val="90000"/>
              </a:lnSpc>
            </a:pPr>
            <a:r>
              <a:rPr lang="en-US" sz="4500">
                <a:solidFill>
                  <a:srgbClr val="EBEBEB"/>
                </a:solidFill>
              </a:rPr>
              <a:t>10.2.2.1 Interconnection Agreement for Transmission-Connected Loads</a:t>
            </a:r>
          </a:p>
        </p:txBody>
      </p:sp>
      <p:sp>
        <p:nvSpPr>
          <p:cNvPr id="29"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1" name="Freeform: Shape 30">
            <a:extLst>
              <a:ext uri="{FF2B5EF4-FFF2-40B4-BE49-F238E27FC236}">
                <a16:creationId xmlns:a16="http://schemas.microsoft.com/office/drawing/2014/main" id="{09811DF6-66E4-43D5-B564-315179653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1964"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Rectangle 32">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Picture 3" descr="A picture containing sky, grass, outdoor, field&#10;&#10;Description automatically generated">
            <a:extLst>
              <a:ext uri="{FF2B5EF4-FFF2-40B4-BE49-F238E27FC236}">
                <a16:creationId xmlns:a16="http://schemas.microsoft.com/office/drawing/2014/main" id="{F1D4F485-17BF-8308-8EF1-926C7DD17BB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47240" y="2568804"/>
            <a:ext cx="2936836" cy="1948991"/>
          </a:xfrm>
          <a:prstGeom prst="rect">
            <a:avLst/>
          </a:prstGeom>
          <a:effectLst/>
        </p:spPr>
      </p:pic>
    </p:spTree>
    <p:extLst>
      <p:ext uri="{BB962C8B-B14F-4D97-AF65-F5344CB8AC3E}">
        <p14:creationId xmlns:p14="http://schemas.microsoft.com/office/powerpoint/2010/main" val="382378558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F3F4807A-5068-4492-8025-D75F320E9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8000837" y="1325880"/>
            <a:ext cx="3543464" cy="3066507"/>
          </a:xfrm>
        </p:spPr>
        <p:txBody>
          <a:bodyPr>
            <a:normAutofit/>
          </a:bodyPr>
          <a:lstStyle/>
          <a:p>
            <a:pPr>
              <a:lnSpc>
                <a:spcPct val="90000"/>
              </a:lnSpc>
            </a:pPr>
            <a:r>
              <a:rPr lang="en-US" sz="3000">
                <a:solidFill>
                  <a:srgbClr val="EBEBEB"/>
                </a:solidFill>
              </a:rPr>
              <a:t>10.2.2.2 Interconnection Agreement for Loads Connected to Resource Facilities Private Use Network</a:t>
            </a:r>
          </a:p>
        </p:txBody>
      </p:sp>
      <p:sp>
        <p:nvSpPr>
          <p:cNvPr id="9" name="Freeform 36">
            <a:extLst>
              <a:ext uri="{FF2B5EF4-FFF2-40B4-BE49-F238E27FC236}">
                <a16:creationId xmlns:a16="http://schemas.microsoft.com/office/drawing/2014/main" id="{B24996F8-180C-4DCB-8A26-DFA336CDE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13666"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3" name="Picture 3" descr="Free Images : mast, industry, energy, wind farm, windmills, chemistry ...">
            <a:extLst>
              <a:ext uri="{FF2B5EF4-FFF2-40B4-BE49-F238E27FC236}">
                <a16:creationId xmlns:a16="http://schemas.microsoft.com/office/drawing/2014/main" id="{E351D3D6-0479-D83E-8313-2511D7017A80}"/>
              </a:ext>
            </a:extLst>
          </p:cNvPr>
          <p:cNvPicPr>
            <a:picLocks noChangeAspect="1"/>
          </p:cNvPicPr>
          <p:nvPr/>
        </p:nvPicPr>
        <p:blipFill rotWithShape="1">
          <a:blip r:embed="rId3"/>
          <a:srcRect l="13052" r="16511"/>
          <a:stretch/>
        </p:blipFill>
        <p:spPr>
          <a:xfrm>
            <a:off x="20" y="10"/>
            <a:ext cx="7759920" cy="6857991"/>
          </a:xfrm>
          <a:custGeom>
            <a:avLst/>
            <a:gdLst/>
            <a:ahLst/>
            <a:cxnLst/>
            <a:rect l="l" t="t" r="r" b="b"/>
            <a:pathLst>
              <a:path w="7759940" h="6858001">
                <a:moveTo>
                  <a:pt x="0" y="0"/>
                </a:moveTo>
                <a:lnTo>
                  <a:pt x="1296537" y="0"/>
                </a:lnTo>
                <a:lnTo>
                  <a:pt x="1296537" y="1"/>
                </a:lnTo>
                <a:lnTo>
                  <a:pt x="6415225" y="1"/>
                </a:lnTo>
                <a:lnTo>
                  <a:pt x="6415225" y="0"/>
                </a:lnTo>
                <a:lnTo>
                  <a:pt x="7758763" y="0"/>
                </a:lnTo>
                <a:lnTo>
                  <a:pt x="7733718" y="155677"/>
                </a:lnTo>
                <a:lnTo>
                  <a:pt x="7709849" y="310668"/>
                </a:lnTo>
                <a:lnTo>
                  <a:pt x="7686485" y="466344"/>
                </a:lnTo>
                <a:lnTo>
                  <a:pt x="7666482" y="622707"/>
                </a:lnTo>
                <a:lnTo>
                  <a:pt x="7646311" y="778383"/>
                </a:lnTo>
                <a:lnTo>
                  <a:pt x="7627485" y="934746"/>
                </a:lnTo>
                <a:lnTo>
                  <a:pt x="7611349" y="1089051"/>
                </a:lnTo>
                <a:lnTo>
                  <a:pt x="7596053" y="1245413"/>
                </a:lnTo>
                <a:lnTo>
                  <a:pt x="7582101" y="1401090"/>
                </a:lnTo>
                <a:lnTo>
                  <a:pt x="7569999" y="1554023"/>
                </a:lnTo>
                <a:lnTo>
                  <a:pt x="7557896" y="1709014"/>
                </a:lnTo>
                <a:lnTo>
                  <a:pt x="7547811" y="1861947"/>
                </a:lnTo>
                <a:lnTo>
                  <a:pt x="7539911" y="2014881"/>
                </a:lnTo>
                <a:lnTo>
                  <a:pt x="7531674" y="2167128"/>
                </a:lnTo>
                <a:lnTo>
                  <a:pt x="7524783" y="2318004"/>
                </a:lnTo>
                <a:lnTo>
                  <a:pt x="7519908" y="2467509"/>
                </a:lnTo>
                <a:lnTo>
                  <a:pt x="7515706" y="2617013"/>
                </a:lnTo>
                <a:lnTo>
                  <a:pt x="7511672" y="2765146"/>
                </a:lnTo>
                <a:lnTo>
                  <a:pt x="7509823" y="2911221"/>
                </a:lnTo>
                <a:lnTo>
                  <a:pt x="7507806" y="3057297"/>
                </a:lnTo>
                <a:lnTo>
                  <a:pt x="7506797" y="3201315"/>
                </a:lnTo>
                <a:lnTo>
                  <a:pt x="7507806" y="3343961"/>
                </a:lnTo>
                <a:lnTo>
                  <a:pt x="7507806" y="3485236"/>
                </a:lnTo>
                <a:lnTo>
                  <a:pt x="7509823" y="3625139"/>
                </a:lnTo>
                <a:lnTo>
                  <a:pt x="7512848" y="3762299"/>
                </a:lnTo>
                <a:lnTo>
                  <a:pt x="7515706" y="3898087"/>
                </a:lnTo>
                <a:lnTo>
                  <a:pt x="7518900" y="4031133"/>
                </a:lnTo>
                <a:lnTo>
                  <a:pt x="7523774" y="4163492"/>
                </a:lnTo>
                <a:lnTo>
                  <a:pt x="7528985" y="4293793"/>
                </a:lnTo>
                <a:lnTo>
                  <a:pt x="7533691" y="4421352"/>
                </a:lnTo>
                <a:lnTo>
                  <a:pt x="7546971" y="4670298"/>
                </a:lnTo>
                <a:lnTo>
                  <a:pt x="7561090" y="4908956"/>
                </a:lnTo>
                <a:lnTo>
                  <a:pt x="7575882" y="5138013"/>
                </a:lnTo>
                <a:lnTo>
                  <a:pt x="7592187" y="5354726"/>
                </a:lnTo>
                <a:lnTo>
                  <a:pt x="7609164" y="5561838"/>
                </a:lnTo>
                <a:lnTo>
                  <a:pt x="7627485" y="5753862"/>
                </a:lnTo>
                <a:lnTo>
                  <a:pt x="7645471" y="5934227"/>
                </a:lnTo>
                <a:lnTo>
                  <a:pt x="7663456" y="6100191"/>
                </a:lnTo>
                <a:lnTo>
                  <a:pt x="7680433" y="6252438"/>
                </a:lnTo>
                <a:lnTo>
                  <a:pt x="7696570" y="6387541"/>
                </a:lnTo>
                <a:lnTo>
                  <a:pt x="7711866" y="6509613"/>
                </a:lnTo>
                <a:lnTo>
                  <a:pt x="7724641" y="6612483"/>
                </a:lnTo>
                <a:lnTo>
                  <a:pt x="7736743" y="6698894"/>
                </a:lnTo>
                <a:lnTo>
                  <a:pt x="7754057" y="6817538"/>
                </a:lnTo>
                <a:lnTo>
                  <a:pt x="7759940" y="6858000"/>
                </a:lnTo>
                <a:lnTo>
                  <a:pt x="6854586" y="6858000"/>
                </a:lnTo>
                <a:lnTo>
                  <a:pt x="6854586" y="6858001"/>
                </a:lnTo>
                <a:lnTo>
                  <a:pt x="764022" y="6858001"/>
                </a:lnTo>
                <a:lnTo>
                  <a:pt x="764022" y="6858000"/>
                </a:lnTo>
                <a:lnTo>
                  <a:pt x="0" y="6858000"/>
                </a:lnTo>
                <a:close/>
              </a:path>
            </a:pathLst>
          </a:custGeom>
        </p:spPr>
      </p:pic>
      <p:sp>
        <p:nvSpPr>
          <p:cNvPr id="14" name="Rectangle 13">
            <a:extLst>
              <a:ext uri="{FF2B5EF4-FFF2-40B4-BE49-F238E27FC236}">
                <a16:creationId xmlns:a16="http://schemas.microsoft.com/office/drawing/2014/main" id="{630182B0-3559-41D5-9EBC-0BD86BEDA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9984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8191925" y="1325880"/>
            <a:ext cx="3352375" cy="3066507"/>
          </a:xfrm>
        </p:spPr>
        <p:txBody>
          <a:bodyPr>
            <a:normAutofit/>
          </a:bodyPr>
          <a:lstStyle/>
          <a:p>
            <a:pPr>
              <a:lnSpc>
                <a:spcPct val="90000"/>
              </a:lnSpc>
            </a:pPr>
            <a:r>
              <a:rPr lang="en-US" sz="2600">
                <a:solidFill>
                  <a:srgbClr val="EBEBEB"/>
                </a:solidFill>
              </a:rPr>
              <a:t>10.2.2.3 Submission of Interconnection Agreement and Transmission and/or Distribution Service Provider Studies and Technical Requirements</a:t>
            </a:r>
          </a:p>
        </p:txBody>
      </p:sp>
      <p:sp>
        <p:nvSpPr>
          <p:cNvPr id="11"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3" name="Freeform: Shape 12">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Picture 3">
            <a:extLst>
              <a:ext uri="{FF2B5EF4-FFF2-40B4-BE49-F238E27FC236}">
                <a16:creationId xmlns:a16="http://schemas.microsoft.com/office/drawing/2014/main" id="{C28C3FEC-E428-88A3-CC57-7180E52C722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43854" y="1398641"/>
            <a:ext cx="6270662" cy="4060253"/>
          </a:xfrm>
          <a:prstGeom prst="rect">
            <a:avLst/>
          </a:prstGeom>
          <a:effectLst/>
        </p:spPr>
      </p:pic>
    </p:spTree>
    <p:extLst>
      <p:ext uri="{BB962C8B-B14F-4D97-AF65-F5344CB8AC3E}">
        <p14:creationId xmlns:p14="http://schemas.microsoft.com/office/powerpoint/2010/main" val="291719978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 name="Picture 7" descr="Diagram&#10;&#10;Description automatically generated">
            <a:extLst>
              <a:ext uri="{FF2B5EF4-FFF2-40B4-BE49-F238E27FC236}">
                <a16:creationId xmlns:a16="http://schemas.microsoft.com/office/drawing/2014/main" id="{0E3AA182-77B5-83C9-17A0-B3002C821F0F}"/>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8873" r="15236"/>
          <a:stretch/>
        </p:blipFill>
        <p:spPr>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13"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636916" y="4854346"/>
            <a:ext cx="10407602" cy="868026"/>
          </a:xfrm>
        </p:spPr>
        <p:txBody>
          <a:bodyPr>
            <a:normAutofit/>
          </a:bodyPr>
          <a:lstStyle/>
          <a:p>
            <a:pPr>
              <a:lnSpc>
                <a:spcPct val="90000"/>
              </a:lnSpc>
            </a:pPr>
            <a:r>
              <a:rPr lang="en-US" sz="3000">
                <a:solidFill>
                  <a:srgbClr val="EBEBEB"/>
                </a:solidFill>
              </a:rPr>
              <a:t>10.3 Interconnection Study Procedures for Large Loads</a:t>
            </a:r>
          </a:p>
        </p:txBody>
      </p:sp>
    </p:spTree>
    <p:extLst>
      <p:ext uri="{BB962C8B-B14F-4D97-AF65-F5344CB8AC3E}">
        <p14:creationId xmlns:p14="http://schemas.microsoft.com/office/powerpoint/2010/main" val="344555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734</Words>
  <Application>Microsoft Office PowerPoint</Application>
  <PresentationFormat>Widescreen</PresentationFormat>
  <Paragraphs>48</Paragraphs>
  <Slides>22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Century Gothic</vt:lpstr>
      <vt:lpstr>Symbol</vt:lpstr>
      <vt:lpstr>Wingdings 3</vt:lpstr>
      <vt:lpstr>Ion</vt:lpstr>
      <vt:lpstr>10 Large Load Interconnection or modification</vt:lpstr>
      <vt:lpstr>10.1Introduction</vt:lpstr>
      <vt:lpstr>10.2 General Provisions</vt:lpstr>
      <vt:lpstr>10.2.1 Applicability of Large Load Interconnection</vt:lpstr>
      <vt:lpstr>10.2.2 Interconnection Agreements and Procedures</vt:lpstr>
      <vt:lpstr>10.2.2.1 Interconnection Agreement for Transmission-Connected Loads</vt:lpstr>
      <vt:lpstr>10.2.2.2 Interconnection Agreement for Loads Connected to Resource Facilities Private Use Network</vt:lpstr>
      <vt:lpstr>10.2.2.3 Submission of Interconnection Agreement and Transmission and/or Distribution Service Provider Studies and Technical Requirements</vt:lpstr>
      <vt:lpstr>10.3 Interconnection Study Procedures for Large Loads</vt:lpstr>
      <vt:lpstr>10.3.1Security Screening Study</vt:lpstr>
      <vt:lpstr>10.3.1Security Screening Study</vt:lpstr>
      <vt:lpstr>10.3.2 Full Interconnection Study</vt:lpstr>
      <vt:lpstr>10.3.2.1 Full Interconnection Study Scoping Process</vt:lpstr>
      <vt:lpstr>10.3.2.2 Full Interconnection Study Description and Methodology</vt:lpstr>
      <vt:lpstr>10.3.2.3 Full Interconnection Study Elements</vt:lpstr>
      <vt:lpstr>10.3.2.3.1 Steady-State Analysis</vt:lpstr>
      <vt:lpstr>10.3.2.3.2 System Protection Analysis</vt:lpstr>
      <vt:lpstr>10.3.2.3.3 Dynamic and Transient Stability Analysis</vt:lpstr>
      <vt:lpstr>10.3.2.3.4 Facility Study</vt:lpstr>
      <vt:lpstr>10.3.2.4 FIS Report and Follow-up</vt:lpstr>
      <vt:lpstr>10.3.3 ERCOT Economic Study</vt:lpstr>
      <vt:lpstr>10.3.4 Reviews and Approval to Submit Model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Bill Blevins</cp:lastModifiedBy>
  <cp:revision>93</cp:revision>
  <dcterms:created xsi:type="dcterms:W3CDTF">2022-07-21T19:04:13Z</dcterms:created>
  <dcterms:modified xsi:type="dcterms:W3CDTF">2022-07-22T15:40:00Z</dcterms:modified>
</cp:coreProperties>
</file>