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9"/>
  </p:notesMasterIdLst>
  <p:handoutMasterIdLst>
    <p:handoutMasterId r:id="rId20"/>
  </p:handoutMasterIdLst>
  <p:sldIdLst>
    <p:sldId id="260" r:id="rId6"/>
    <p:sldId id="269" r:id="rId7"/>
    <p:sldId id="268" r:id="rId8"/>
    <p:sldId id="282" r:id="rId9"/>
    <p:sldId id="283" r:id="rId10"/>
    <p:sldId id="280" r:id="rId11"/>
    <p:sldId id="284" r:id="rId12"/>
    <p:sldId id="279" r:id="rId13"/>
    <p:sldId id="270" r:id="rId14"/>
    <p:sldId id="281" r:id="rId15"/>
    <p:sldId id="272" r:id="rId16"/>
    <p:sldId id="271" r:id="rId17"/>
    <p:sldId id="27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mith, Nathan" initials="SN" lastIdx="3" clrIdx="0">
    <p:extLst>
      <p:ext uri="{19B8F6BF-5375-455C-9EA6-DF929625EA0E}">
        <p15:presenceInfo xmlns:p15="http://schemas.microsoft.com/office/powerpoint/2012/main" userId="S-1-5-21-639947351-343809578-3807592339-200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howGuides="1">
      <p:cViewPr varScale="1">
        <p:scale>
          <a:sx n="130" d="100"/>
          <a:sy n="130" d="100"/>
        </p:scale>
        <p:origin x="828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0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FFR Advancement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Workshop Training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Nathan Smith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July 25,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Awards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DAM and SASM RRS awards will be limited by the Resource’s corresponding AS subtype qualification MW/limit(%)</a:t>
            </a:r>
          </a:p>
          <a:p>
            <a:endParaRPr lang="en-US" dirty="0"/>
          </a:p>
          <a:p>
            <a:r>
              <a:rPr lang="en-US" dirty="0"/>
              <a:t>DAM and SASM RRS awards will now be reported by subtype (RRSPF, RRSFF and RRSUF) instead of by RRS.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Note: RRS MCPC will remain as “RRS”.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03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e 18"/>
          <p:cNvSpPr>
            <a:spLocks noChangeAspect="1"/>
          </p:cNvSpPr>
          <p:nvPr/>
        </p:nvSpPr>
        <p:spPr>
          <a:xfrm>
            <a:off x="3392765" y="3044920"/>
            <a:ext cx="3222187" cy="3249554"/>
          </a:xfrm>
          <a:prstGeom prst="pie">
            <a:avLst>
              <a:gd name="adj1" fmla="val 16238875"/>
              <a:gd name="adj2" fmla="val 3603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3428999" y="3044920"/>
            <a:ext cx="3189678" cy="3249554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 constraints are there for the new RRS subtypes?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304800" y="942510"/>
            <a:ext cx="8351166" cy="23523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RRSPF </a:t>
            </a:r>
            <a:r>
              <a:rPr lang="en-US" sz="1600" dirty="0"/>
              <a:t>– AS Awards and Self-Arranged must cover at least 1240 MWs.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RRSUF + RRSFF </a:t>
            </a:r>
            <a:r>
              <a:rPr lang="en-US" sz="1600" dirty="0"/>
              <a:t>– AS Awards and Self-Arranged AS must contribute no more than 60% of AS plan. Percentages to limit RRSUF + RRSFF can be found in the AS Methodology document on the MIS. 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RRSFF</a:t>
            </a:r>
            <a:r>
              <a:rPr lang="en-US" sz="16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600" dirty="0"/>
              <a:t>– AS Awards and Self-Arranged AS must be less than or equal to 450 MWs.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14011" y="5163361"/>
            <a:ext cx="199404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RRSUF </a:t>
            </a: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     + </a:t>
            </a: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  RRSFF </a:t>
            </a: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    60% limit </a:t>
            </a: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      of RRS Plan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5" name="Rectangle 4"/>
          <p:cNvSpPr>
            <a:spLocks noChangeAspect="1"/>
          </p:cNvSpPr>
          <p:nvPr/>
        </p:nvSpPr>
        <p:spPr>
          <a:xfrm>
            <a:off x="2362200" y="2881086"/>
            <a:ext cx="5181600" cy="35705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61815" y="4136701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RRS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Plan</a:t>
            </a:r>
          </a:p>
        </p:txBody>
      </p:sp>
      <p:sp>
        <p:nvSpPr>
          <p:cNvPr id="43" name="TextBox 42"/>
          <p:cNvSpPr txBox="1">
            <a:spLocks noChangeAspect="1"/>
          </p:cNvSpPr>
          <p:nvPr/>
        </p:nvSpPr>
        <p:spPr>
          <a:xfrm>
            <a:off x="4202026" y="5569934"/>
            <a:ext cx="15653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RRSFF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(max. 450 MW)</a:t>
            </a:r>
          </a:p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44" name="TextBox 43"/>
          <p:cNvSpPr txBox="1">
            <a:spLocks noChangeAspect="1"/>
          </p:cNvSpPr>
          <p:nvPr/>
        </p:nvSpPr>
        <p:spPr>
          <a:xfrm>
            <a:off x="3433130" y="4321311"/>
            <a:ext cx="15653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>
            <a:spLocks noChangeAspect="1"/>
          </p:cNvSpPr>
          <p:nvPr/>
        </p:nvSpPr>
        <p:spPr>
          <a:xfrm>
            <a:off x="4953000" y="4219435"/>
            <a:ext cx="18250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(min. 1240 MW)</a:t>
            </a: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21" name="Pie 20"/>
          <p:cNvSpPr>
            <a:spLocks noChangeAspect="1"/>
          </p:cNvSpPr>
          <p:nvPr/>
        </p:nvSpPr>
        <p:spPr>
          <a:xfrm>
            <a:off x="3482202" y="3193187"/>
            <a:ext cx="3036106" cy="3068344"/>
          </a:xfrm>
          <a:prstGeom prst="pie">
            <a:avLst>
              <a:gd name="adj1" fmla="val 3620182"/>
              <a:gd name="adj2" fmla="val 7136397"/>
            </a:avLst>
          </a:prstGeom>
          <a:noFill/>
          <a:ln>
            <a:solidFill>
              <a:srgbClr val="FFC000">
                <a:alpha val="90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Pie 29"/>
          <p:cNvSpPr>
            <a:spLocks noChangeAspect="1"/>
          </p:cNvSpPr>
          <p:nvPr/>
        </p:nvSpPr>
        <p:spPr>
          <a:xfrm>
            <a:off x="3339425" y="2970274"/>
            <a:ext cx="3323247" cy="3379294"/>
          </a:xfrm>
          <a:prstGeom prst="pie">
            <a:avLst>
              <a:gd name="adj1" fmla="val 3620182"/>
              <a:gd name="adj2" fmla="val 16230464"/>
            </a:avLst>
          </a:prstGeom>
          <a:noFill/>
          <a:ln>
            <a:solidFill>
              <a:schemeClr val="accent1">
                <a:alpha val="9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251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Trades in FFR Advancement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RRS AS Trade types </a:t>
            </a:r>
            <a:r>
              <a:rPr lang="en-US" dirty="0">
                <a:solidFill>
                  <a:srgbClr val="C00000"/>
                </a:solidFill>
              </a:rPr>
              <a:t>RRSGN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RRSLD</a:t>
            </a:r>
            <a:r>
              <a:rPr lang="en-US" dirty="0"/>
              <a:t>, and </a:t>
            </a:r>
            <a:r>
              <a:rPr lang="en-US" dirty="0">
                <a:solidFill>
                  <a:srgbClr val="C00000"/>
                </a:solidFill>
              </a:rPr>
              <a:t>RRSNC</a:t>
            </a:r>
            <a:r>
              <a:rPr lang="en-US" dirty="0"/>
              <a:t> will be replaced by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r>
              <a:rPr lang="en-US" dirty="0"/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RRSFF</a:t>
            </a:r>
            <a:r>
              <a:rPr lang="en-US" dirty="0"/>
              <a:t>, 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r>
              <a:rPr lang="en-US" dirty="0"/>
              <a:t>. </a:t>
            </a:r>
          </a:p>
          <a:p>
            <a:r>
              <a:rPr lang="en-US" sz="1800" dirty="0"/>
              <a:t>The table below shows the RRS trades that are allowed for each new type of original responsibility: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  <a:p>
            <a:pPr>
              <a:buFontTx/>
              <a:buChar char="-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RRSFF</a:t>
            </a:r>
            <a:r>
              <a:rPr lang="en-US" sz="1800" dirty="0"/>
              <a:t> responsibility can be replaced by any other RRS subtype.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r>
              <a:rPr lang="en-US" sz="1800" dirty="0"/>
              <a:t> responsibility can be replaced by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r>
              <a:rPr lang="en-US" sz="1800" dirty="0"/>
              <a:t> or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r>
              <a:rPr lang="en-US" sz="1800" dirty="0"/>
              <a:t>.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r>
              <a:rPr lang="en-US" sz="1800" dirty="0"/>
              <a:t> responsibility can only be replaced with other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r>
              <a:rPr lang="en-US" sz="1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2438400"/>
            <a:ext cx="4202654" cy="2438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81400" y="3200400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(RRSPF)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733624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(RRSPF)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10100" y="3200400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(RRSFF)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7477" y="3200400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(RRSUF)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2091" y="4266848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(RRSFF)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4656811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>
                    <a:lumMod val="75000"/>
                  </a:schemeClr>
                </a:solidFill>
              </a:rPr>
              <a:t>(RRSUF)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561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 and Q&amp;A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October 13</a:t>
            </a:r>
            <a:r>
              <a:rPr lang="en-US" sz="2400" baseline="30000" dirty="0"/>
              <a:t>th</a:t>
            </a:r>
            <a:r>
              <a:rPr lang="en-US" sz="2400" dirty="0"/>
              <a:t>, ERCOT systems will be updated to implement changes related to the Fast-Frequency Response (FFR) Advancement project.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More Market Notices will be sent closer to implementation.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MOTE testing environment is planned to be available beginning August 15</a:t>
            </a:r>
            <a:r>
              <a:rPr lang="en-US" sz="2400" baseline="30000" dirty="0"/>
              <a:t>th</a:t>
            </a:r>
            <a:r>
              <a:rPr lang="en-US" sz="2400" dirty="0"/>
              <a:t>. A Market Notice will be sent when the environment is ready.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All QSEs that participate in the RRS market today should test their submissions in MOTE, as changes in the RRS offer structure effect all RRS offers.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Contact your Account Manager with any transition issues.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01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RRS Subtypes – FFR Advancement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RRS – Primary Frequency Response (RRSPF)</a:t>
            </a:r>
          </a:p>
          <a:p>
            <a:pPr lvl="1"/>
            <a:r>
              <a:rPr lang="en-US" sz="1800" dirty="0"/>
              <a:t>Analogous to previous RRSGN + RRSLD</a:t>
            </a:r>
          </a:p>
          <a:p>
            <a:r>
              <a:rPr lang="en-US" dirty="0"/>
              <a:t>RRS – Load Resources controlled by high-set under-frequency relays (RRSUF) </a:t>
            </a:r>
          </a:p>
          <a:p>
            <a:pPr lvl="1"/>
            <a:r>
              <a:rPr lang="en-US" sz="1800" dirty="0"/>
              <a:t>Analogous to previous RRSNC</a:t>
            </a:r>
          </a:p>
          <a:p>
            <a:r>
              <a:rPr lang="en-US" dirty="0"/>
              <a:t>RRS - Fast Frequency Response (RRSFF) </a:t>
            </a:r>
          </a:p>
          <a:p>
            <a:pPr lvl="1"/>
            <a:r>
              <a:rPr lang="en-US" sz="1800" dirty="0"/>
              <a:t>Responds within 15 cycles after frequency meets or drops below a preset threshold (59.85 HZ)</a:t>
            </a:r>
          </a:p>
          <a:p>
            <a:pPr lvl="1"/>
            <a:r>
              <a:rPr lang="en-US" sz="1800" dirty="0"/>
              <a:t>Sustained for at least 15 minutes</a:t>
            </a:r>
          </a:p>
          <a:p>
            <a:pPr lvl="1"/>
            <a:r>
              <a:rPr lang="en-US" sz="1800" dirty="0"/>
              <a:t>Recovers in 15 minutes</a:t>
            </a:r>
          </a:p>
          <a:p>
            <a:pPr lvl="1"/>
            <a:r>
              <a:rPr lang="en-US" sz="1800" dirty="0"/>
              <a:t>Can be offered by qualifying Energy Storage (ESR) GEN and CLR, GEN (non ESR), CLR (non ESR), and NCLR.</a:t>
            </a:r>
          </a:p>
          <a:p>
            <a:endParaRPr lang="en-US" sz="2000" dirty="0"/>
          </a:p>
          <a:p>
            <a:pPr marL="457200" lvl="1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4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/>
              <a:t>RRS Limits with New Subtypes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Limit of RRSUF + RRSFF is &lt;= 60% depending on RRS Plan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Required 1240 MW minimum for RRSPF </a:t>
            </a:r>
          </a:p>
          <a:p>
            <a:pPr lvl="1"/>
            <a:r>
              <a:rPr lang="en-US" sz="1400" dirty="0"/>
              <a:t>1240 MW is based on current RRS methodology. Minimum required RRSPF is subject to change depending on future RRS methodology changes.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RRSFF limited to 450 MW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Resource – AS type/subtype breakdown: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0000"/>
                </a:solidFill>
              </a:rPr>
              <a:t>*</a:t>
            </a:r>
            <a:r>
              <a:rPr lang="en-US" sz="1200" dirty="0"/>
              <a:t>NCLR will not be able to offer both FFR and UFR for same hour of same Operating Day as they will not be capable of carrying both simultaneously in Real-Time.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733800"/>
            <a:ext cx="6321530" cy="190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71197" y="509345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1180" y="5082236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23E42D-D60A-46AA-B900-3EF2463C79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634" y="5181599"/>
            <a:ext cx="228600" cy="15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 Submission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 AS Resource Responsibility “RRS” will be replaced by the new RRS subtypes:</a:t>
            </a:r>
          </a:p>
          <a:p>
            <a:pPr lvl="1"/>
            <a:r>
              <a:rPr lang="en-US" dirty="0"/>
              <a:t>RRSPF</a:t>
            </a:r>
          </a:p>
          <a:p>
            <a:pPr lvl="1"/>
            <a:r>
              <a:rPr lang="en-US" dirty="0"/>
              <a:t>RRSFF</a:t>
            </a:r>
          </a:p>
          <a:p>
            <a:pPr lvl="1"/>
            <a:r>
              <a:rPr lang="en-US" dirty="0"/>
              <a:t>RRSUF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Resource must be qualified for AS subtype if corresponding AS responsibility is greater than 0 MW.</a:t>
            </a:r>
          </a:p>
          <a:p>
            <a:r>
              <a:rPr lang="en-US" dirty="0"/>
              <a:t>RRS responsibility must not be greater than the Resource’s RRS qualification MW/Limit(%) for that AS subtype if it exists.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5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Self-Arranged Submission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Previous RRS AS Self Arrangement types: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C00000"/>
                </a:solidFill>
              </a:rPr>
              <a:t>RRSGN, RRSLD, </a:t>
            </a:r>
            <a:r>
              <a:rPr lang="en-US" sz="1800" dirty="0"/>
              <a:t>and </a:t>
            </a:r>
            <a:r>
              <a:rPr lang="en-US" sz="1800" dirty="0">
                <a:solidFill>
                  <a:srgbClr val="C00000"/>
                </a:solidFill>
              </a:rPr>
              <a:t>RRSNC</a:t>
            </a:r>
            <a:r>
              <a:rPr lang="en-US" sz="1800" dirty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Will be replaced by new RRS subtypes: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RRSPF, RRSFF,</a:t>
            </a:r>
            <a:r>
              <a:rPr lang="en-US" sz="1800" dirty="0"/>
              <a:t> and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600" dirty="0"/>
              <a:t>RRSFF and RRSUF shall be limited to the QSE’s Load Ratio Share of the capacity allowed to be provided by Resources not providing PFR.</a:t>
            </a:r>
          </a:p>
          <a:p>
            <a:r>
              <a:rPr lang="en-US" sz="1600" dirty="0"/>
              <a:t>RRSFF shall be limited to the QSE’s Load Ratio Share of the system total capacity allowed to provide FFR.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/>
              <a:t>Note: AS Obligation for RRS will continue being reported as “RRS” obligation, not by new subtypes.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7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Offer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NCLR Flag option will be removed.</a:t>
            </a:r>
          </a:p>
          <a:p>
            <a:r>
              <a:rPr lang="en-US" sz="2000" dirty="0"/>
              <a:t>For Online Reserves (ONRES), RRS price will be removed and replaced a separate price column for each RRS Subtype. The price columns for ONRES will be as follows:</a:t>
            </a:r>
          </a:p>
          <a:p>
            <a:pPr lvl="1"/>
            <a:r>
              <a:rPr lang="en-US" sz="1800" dirty="0"/>
              <a:t>REGUP Price </a:t>
            </a:r>
            <a:r>
              <a:rPr lang="en-US" sz="1200" dirty="0"/>
              <a:t>(e.g. PRICE1_REGUP, PRICE2_REGUP…PRICE5_REGUP)</a:t>
            </a:r>
          </a:p>
          <a:p>
            <a:pPr lvl="1"/>
            <a:r>
              <a:rPr lang="en-US" sz="1800" dirty="0"/>
              <a:t>RRSPF Price </a:t>
            </a:r>
            <a:r>
              <a:rPr lang="en-US" sz="1200" dirty="0"/>
              <a:t>(e.g. PRICE1_RRSPF, PRICE2_RRSPF…PRICE5_RRSPF)</a:t>
            </a:r>
            <a:endParaRPr lang="en-US" sz="1800" dirty="0"/>
          </a:p>
          <a:p>
            <a:pPr lvl="1"/>
            <a:r>
              <a:rPr lang="en-US" sz="1800" dirty="0"/>
              <a:t>RRSFF Price </a:t>
            </a:r>
            <a:r>
              <a:rPr lang="en-US" sz="1200" dirty="0"/>
              <a:t>(e.g. PRICE1_RRSFF, PRICE2_RRSFF…PRICE5_RRSFF)</a:t>
            </a:r>
          </a:p>
          <a:p>
            <a:pPr lvl="1"/>
            <a:r>
              <a:rPr lang="en-US" sz="1800" dirty="0"/>
              <a:t>RRSUF Price </a:t>
            </a:r>
            <a:r>
              <a:rPr lang="en-US" sz="1200" dirty="0"/>
              <a:t>(e.g. PRICE1_RRSUF, PRICE2_RRSUF…PRICE5_RRSUF)</a:t>
            </a:r>
          </a:p>
          <a:p>
            <a:pPr lvl="1"/>
            <a:r>
              <a:rPr lang="en-US" sz="1800" dirty="0"/>
              <a:t>ONNS Price </a:t>
            </a:r>
            <a:r>
              <a:rPr lang="en-US" sz="1200" dirty="0"/>
              <a:t>(e.g. PRICE1_ONNS, PRICE2_ONNS…PRICE5_ONNS)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/>
              <a:t>The Market Submissions Validation Rules Document has been updated and posted to the FFR Advancement Workshop Calendar Event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1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Offers from ESR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For any particular operating hour in the Day Ahead Market (DAM) and Supplementary Ancillary Service Market (SASM), an Energy Storage Resource (ESR) Generation Resource (ESR-Gen) and ESR Controllable Load Resource (ESR-CLR) will be able to offer Regulation, RRSPF, RRSFF and Non-Spin simultaneously*.</a:t>
            </a:r>
          </a:p>
          <a:p>
            <a:r>
              <a:rPr lang="en-US" sz="2000" dirty="0"/>
              <a:t>Similarly for any particular operating hour, DAM and SASM optimization may award an ESR-Gen or ESR-CLR Regulation, RRSPF, RRSFF and Non-Spin concurrently.*</a:t>
            </a:r>
            <a:endParaRPr lang="en-US" dirty="0"/>
          </a:p>
          <a:p>
            <a:pPr lvl="1"/>
            <a:r>
              <a:rPr lang="en-US" sz="1800" dirty="0"/>
              <a:t>ESR-Gen and ESR-CLR will be able to carry RRS-PFR and RRS-FFR concurrently in Real Time. 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*Assuming the ESR-Gen or ESR-CLR is qualified for the AS or AS subtype and is offering in DAM.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4419600"/>
            <a:ext cx="69342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0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RRSUF and RRSFF Offers from Load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For any particular operating hour in the DAM and SASM, a Non-Controllable Load Resource (NCLR) will be able to offer either RRSFF or RRSUF*.</a:t>
            </a:r>
          </a:p>
          <a:p>
            <a:pPr lvl="0"/>
            <a:r>
              <a:rPr lang="en-US" sz="2400" dirty="0"/>
              <a:t>For any particular operating hour, DAM optimization may award an NCLR per its offer, either RRSFF or RRSUF.</a:t>
            </a:r>
          </a:p>
          <a:p>
            <a:pPr lvl="1"/>
            <a:r>
              <a:rPr lang="en-US" sz="2000" dirty="0"/>
              <a:t>NCLR will be not able to carry RRSFF and RRSUF concurrently in Real Time.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r>
              <a:rPr lang="en-US" sz="1600" dirty="0"/>
              <a:t>*Assuming the NCLR is qualified for the AS subtype and is offering in DAM.</a:t>
            </a:r>
          </a:p>
          <a:p>
            <a:pPr marL="457200" lvl="1" indent="0">
              <a:buNone/>
            </a:pPr>
            <a:r>
              <a:rPr lang="en-US" sz="1600" dirty="0"/>
              <a:t>** NPRR1093 - NCLR may simultaneously offer RRS and Non-Spin in a DAM or SASM and be awarded RRS and Non-Spin for the same operating hour, but will not be allowed to provide RRS and Non-Spin on the same NCLR simultaneously in Real-Time.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3810000"/>
            <a:ext cx="8077200" cy="8612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CC105A-F8A8-4AC4-87DF-F73BAC8FC0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267200"/>
            <a:ext cx="371475" cy="133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F7C237-6C38-4D73-A577-86DCF0BD0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433179"/>
            <a:ext cx="371475" cy="1333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6A4989-9EDE-43EA-8E56-039244160B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398" y="4410033"/>
            <a:ext cx="161925" cy="857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E08F1B4-AD07-46E5-8BE9-FA00D8FE2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399" y="4233154"/>
            <a:ext cx="161925" cy="8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898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Qualifications during FFR Advancement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213615"/>
            <a:ext cx="8534400" cy="4829206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dirty="0"/>
              <a:t>Resources* that are looking to submit AS Offers into DAM/SASM for each of the RRS subtypes will require the following qualifications: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RRSPF</a:t>
            </a:r>
            <a:r>
              <a:rPr lang="en-US" sz="2000" dirty="0"/>
              <a:t> : Resource is RRSPFR qualified; QSE is RRS qualified</a:t>
            </a:r>
            <a:endParaRPr lang="en-US" sz="2800" dirty="0"/>
          </a:p>
          <a:p>
            <a:pPr lvl="1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RRSFF</a:t>
            </a:r>
            <a:r>
              <a:rPr lang="en-US" sz="2000" dirty="0"/>
              <a:t> : Resource is RRSFFR qualified; QSE is RRS qualified</a:t>
            </a:r>
          </a:p>
          <a:p>
            <a:pPr lvl="1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RRSUF</a:t>
            </a:r>
            <a:r>
              <a:rPr lang="en-US" sz="2000" dirty="0"/>
              <a:t> : Resource is RRSUFR qualified; QSE is RRS qualified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*For ESRs, both Gen and CLR need individual qualifications.</a:t>
            </a:r>
          </a:p>
        </p:txBody>
      </p:sp>
    </p:spTree>
    <p:extLst>
      <p:ext uri="{BB962C8B-B14F-4D97-AF65-F5344CB8AC3E}">
        <p14:creationId xmlns:p14="http://schemas.microsoft.com/office/powerpoint/2010/main" val="408476713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9337</TotalTime>
  <Words>1217</Words>
  <Application>Microsoft Office PowerPoint</Application>
  <PresentationFormat>On-screen Show (4:3)</PresentationFormat>
  <Paragraphs>158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1_Custom Design</vt:lpstr>
      <vt:lpstr>Office Theme</vt:lpstr>
      <vt:lpstr>PowerPoint Presentation</vt:lpstr>
      <vt:lpstr>New RRS Subtypes – FFR Advancement</vt:lpstr>
      <vt:lpstr>RRS Limits with New Subtypes</vt:lpstr>
      <vt:lpstr>COP Submission Changes</vt:lpstr>
      <vt:lpstr>Self-Arranged Submission Changes</vt:lpstr>
      <vt:lpstr>AS Offer Changes</vt:lpstr>
      <vt:lpstr>AS Offers from ESR</vt:lpstr>
      <vt:lpstr>RRSUF and RRSFF Offers from Load Resources</vt:lpstr>
      <vt:lpstr>AS Qualifications during FFR Advancement</vt:lpstr>
      <vt:lpstr>AS Awards Changes</vt:lpstr>
      <vt:lpstr>What constraints are there for the new RRS subtypes?</vt:lpstr>
      <vt:lpstr>AS Trades in FFR Advancement</vt:lpstr>
      <vt:lpstr>Wrap-Up and Q&amp;A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Smith, Nathan</cp:lastModifiedBy>
  <cp:revision>156</cp:revision>
  <cp:lastPrinted>2016-01-21T20:53:15Z</cp:lastPrinted>
  <dcterms:created xsi:type="dcterms:W3CDTF">2016-01-21T15:20:31Z</dcterms:created>
  <dcterms:modified xsi:type="dcterms:W3CDTF">2022-07-22T15:42:36Z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