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17"/>
  </p:notesMasterIdLst>
  <p:sldIdLst>
    <p:sldId id="256" r:id="rId3"/>
    <p:sldId id="257" r:id="rId4"/>
    <p:sldId id="259" r:id="rId5"/>
    <p:sldId id="265" r:id="rId6"/>
    <p:sldId id="266" r:id="rId7"/>
    <p:sldId id="267" r:id="rId8"/>
    <p:sldId id="260" r:id="rId9"/>
    <p:sldId id="268" r:id="rId10"/>
    <p:sldId id="261" r:id="rId11"/>
    <p:sldId id="263" r:id="rId12"/>
    <p:sldId id="262" r:id="rId13"/>
    <p:sldId id="269" r:id="rId14"/>
    <p:sldId id="264" r:id="rId15"/>
    <p:sldId id="25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Bro, Jackson" initials="DJ" lastIdx="3" clrIdx="0">
    <p:extLst>
      <p:ext uri="{19B8F6BF-5375-455C-9EA6-DF929625EA0E}">
        <p15:presenceInfo xmlns:p15="http://schemas.microsoft.com/office/powerpoint/2012/main" userId="S::Jackson.DuBro@ercot.com::eeee7753-3465-4fb5-8530-4a50b4dcc9f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214" autoAdjust="0"/>
  </p:normalViewPr>
  <p:slideViewPr>
    <p:cSldViewPr snapToGrid="0">
      <p:cViewPr varScale="1">
        <p:scale>
          <a:sx n="94" d="100"/>
          <a:sy n="94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C5312-6DA2-4234-B12B-0627B4AA6DC9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3C82B-2C72-4EF7-AE60-DADAF82B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38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Online ORDC adder maxed out at $21.41 at 19:55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3C82B-2C72-4EF7-AE60-DADAF82B55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29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~10k MW of HASL margin for HE 19</a:t>
            </a:r>
          </a:p>
          <a:p>
            <a:r>
              <a:rPr lang="en-US" dirty="0"/>
              <a:t>~5k MW of HASL margin for HE 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3C82B-2C72-4EF7-AE60-DADAF82B55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9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849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73683-3ABF-4ED7-8AA6-94623D7B2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3F9A6-294B-494E-BF3B-EFEB83F90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1A8C6-710A-4389-9925-D59DF0733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B9F3-DE92-48FA-ABE9-5E5BACCE5683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53812-0310-456E-B766-7BF2B8F97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6DCEB-86FC-4956-B9B2-21855854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7A4E-F3B5-40C7-B2AB-53F299FA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8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9622F-AC9A-4238-A015-A74768BD5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195BE-83FD-40BF-A722-6B36680FE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37A45-D16C-44D8-87E6-69828E810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3B9F3-DE92-48FA-ABE9-5E5BACCE5683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E358-9D36-48A6-B645-B1527226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37771-39FF-48DC-BECD-72736467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F7A4E-F3B5-40C7-B2AB-53F299FA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8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1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01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55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2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5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4563E3E-8E4A-4474-A878-AAF7EB187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6960" y="1122363"/>
            <a:ext cx="5781040" cy="2387600"/>
          </a:xfrm>
        </p:spPr>
        <p:txBody>
          <a:bodyPr/>
          <a:lstStyle/>
          <a:p>
            <a:pPr algn="l"/>
            <a:r>
              <a:rPr lang="en-US" sz="3200" dirty="0">
                <a:solidFill>
                  <a:schemeClr val="tx2"/>
                </a:solidFill>
              </a:rPr>
              <a:t>Large Net Load Ramp on March 24, 2022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F2A76B50-1318-46A5-8D96-4E8AA25AE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6960" y="3632518"/>
            <a:ext cx="5781040" cy="1655762"/>
          </a:xfrm>
        </p:spPr>
        <p:txBody>
          <a:bodyPr/>
          <a:lstStyle/>
          <a:p>
            <a:pPr algn="l"/>
            <a:r>
              <a:rPr lang="en-US" sz="2000" dirty="0">
                <a:solidFill>
                  <a:schemeClr val="tx2"/>
                </a:solidFill>
              </a:rPr>
              <a:t>Jackson DuBro &amp; Pengwei Du</a:t>
            </a:r>
          </a:p>
          <a:p>
            <a:pPr algn="l"/>
            <a:endParaRPr lang="en-US" sz="2000" dirty="0">
              <a:solidFill>
                <a:schemeClr val="tx2"/>
              </a:solidFill>
            </a:endParaRP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07/20/2022</a:t>
            </a:r>
          </a:p>
        </p:txBody>
      </p:sp>
    </p:spTree>
    <p:extLst>
      <p:ext uri="{BB962C8B-B14F-4D97-AF65-F5344CB8AC3E}">
        <p14:creationId xmlns:p14="http://schemas.microsoft.com/office/powerpoint/2010/main" val="2023859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F0BA3-407B-4E63-90AC-F3860733F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Coming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7DE73-94C2-4DE5-9551-77E6DF52D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20:00, there was 5,600 MW of generation that was not online at 18:00</a:t>
            </a:r>
          </a:p>
          <a:p>
            <a:r>
              <a:rPr lang="en-US" dirty="0"/>
              <a:t>Most scheduled their status change prior to the operation hour or were already in start up</a:t>
            </a:r>
          </a:p>
          <a:p>
            <a:r>
              <a:rPr lang="en-US" dirty="0"/>
              <a:t>Change to online was</a:t>
            </a:r>
            <a:br>
              <a:rPr lang="en-US" dirty="0"/>
            </a:br>
            <a:r>
              <a:rPr lang="en-US" dirty="0"/>
              <a:t>also reflected in COP</a:t>
            </a:r>
            <a:br>
              <a:rPr lang="en-US" dirty="0"/>
            </a:br>
            <a:r>
              <a:rPr lang="en-US" dirty="0"/>
              <a:t>status</a:t>
            </a:r>
          </a:p>
          <a:p>
            <a:r>
              <a:rPr lang="en-US" dirty="0"/>
              <a:t>Only accounted for</a:t>
            </a:r>
            <a:br>
              <a:rPr lang="en-US" dirty="0"/>
            </a:br>
            <a:r>
              <a:rPr lang="en-US" dirty="0"/>
              <a:t>a portion of the</a:t>
            </a:r>
            <a:br>
              <a:rPr lang="en-US" dirty="0"/>
            </a:br>
            <a:r>
              <a:rPr lang="en-US" dirty="0"/>
              <a:t>17 GW ramp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1C3B2-0426-4441-996F-3CED8D526B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377AED-B255-48A5-A221-4B3BCCCCFB1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350" y="2389182"/>
            <a:ext cx="8590915" cy="4225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1753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4FF73-7165-44ED-8A27-B2665D890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Non-Spin &amp; Quick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2520B-F4AE-4E93-A0A3-3FA2F3848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System Lambda increased from 19:00-20:00:</a:t>
            </a:r>
          </a:p>
          <a:p>
            <a:pPr lvl="1"/>
            <a:r>
              <a:rPr lang="en-US" dirty="0"/>
              <a:t>About 500 MW of online Non-Spin capacity was released to SCED</a:t>
            </a:r>
          </a:p>
          <a:p>
            <a:pPr lvl="1"/>
            <a:r>
              <a:rPr lang="en-US" dirty="0"/>
              <a:t>About 1,500 MW of Quick Start (not carrying Non-Spin) came online</a:t>
            </a:r>
          </a:p>
          <a:p>
            <a:r>
              <a:rPr lang="en-US" dirty="0"/>
              <a:t>By 20:00, ~3,000 MW</a:t>
            </a:r>
            <a:br>
              <a:rPr lang="en-US" dirty="0"/>
            </a:br>
            <a:r>
              <a:rPr lang="en-US" dirty="0"/>
              <a:t>of online Non-Spin</a:t>
            </a:r>
            <a:br>
              <a:rPr lang="en-US" dirty="0"/>
            </a:br>
            <a:r>
              <a:rPr lang="en-US" dirty="0"/>
              <a:t>capacity remained</a:t>
            </a:r>
            <a:br>
              <a:rPr lang="en-US" dirty="0"/>
            </a:br>
            <a:r>
              <a:rPr lang="en-US" dirty="0"/>
              <a:t>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1D56BE-656A-47DA-ABB7-42B8F99CF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B9C327-2ADE-49BB-A487-8B667E68679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459" y="2413062"/>
            <a:ext cx="8162941" cy="38966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2036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D0517-4037-4906-B697-64FD8735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Offline Non-Spin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F50CC-E043-445A-8577-042A4270C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684000" cy="5052221"/>
          </a:xfrm>
        </p:spPr>
        <p:txBody>
          <a:bodyPr/>
          <a:lstStyle/>
          <a:p>
            <a:r>
              <a:rPr lang="en-US" dirty="0"/>
              <a:t>The projected offline Non-Spin deployment trigger dropped below 0 MW only for 1 minute around 19:28</a:t>
            </a:r>
          </a:p>
          <a:p>
            <a:pPr lvl="1"/>
            <a:r>
              <a:rPr lang="en-US" dirty="0"/>
              <a:t>Trigger =  (HASL – (</a:t>
            </a:r>
            <a:r>
              <a:rPr lang="en-US" dirty="0" err="1"/>
              <a:t>GTBD+Offset</a:t>
            </a:r>
            <a:r>
              <a:rPr lang="en-US" dirty="0"/>
              <a:t>) – 30min Net Load Ramp – IRR Curtailment)</a:t>
            </a:r>
          </a:p>
          <a:p>
            <a:r>
              <a:rPr lang="en-US" dirty="0"/>
              <a:t>No offline Non-Spin</a:t>
            </a:r>
            <a:br>
              <a:rPr lang="en-US" dirty="0"/>
            </a:br>
            <a:r>
              <a:rPr lang="en-US" dirty="0"/>
              <a:t>was deployed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EB05B-5B26-4E15-B96E-1621A5854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77012C-7168-4DAE-89E2-65C7D994873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132" y="2179403"/>
            <a:ext cx="8845868" cy="43817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3624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E7E1-0332-443E-A49E-40AF736E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ESR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81462-CE75-4299-93B4-E2A69F95B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most of the net load ramp from 18:00-20:00, the net ESR output was positive, or discharging, especially as system Lambda increased in the second hour</a:t>
            </a:r>
          </a:p>
          <a:p>
            <a:r>
              <a:rPr lang="en-US" dirty="0"/>
              <a:t>However, net ESR output was negative for a few minutes during the large ramp.</a:t>
            </a:r>
          </a:p>
          <a:p>
            <a:r>
              <a:rPr lang="en-US" dirty="0"/>
              <a:t>Some charging activity still occurred for some ESRs throughout the ramp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08145-0AEC-4A24-BD0A-EEB98D2B8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161991-BEC3-4370-B99A-5BC53FC788B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566160" y="3680542"/>
            <a:ext cx="6683057" cy="262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689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534E-B178-405D-81E4-5511C9477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D519E-4376-4A2C-913E-E45FF7847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ERCOT’s largest 1-hour net load ramp managed without issue</a:t>
            </a:r>
          </a:p>
          <a:p>
            <a:r>
              <a:rPr lang="en-US" dirty="0"/>
              <a:t>Wind and solar forecasting performed well during the event</a:t>
            </a:r>
          </a:p>
          <a:p>
            <a:r>
              <a:rPr lang="en-US" dirty="0"/>
              <a:t>Excessive additional generation capacity was available from quick-start units and units that planned to come online during the ramp interval</a:t>
            </a:r>
          </a:p>
          <a:p>
            <a:r>
              <a:rPr lang="en-US" dirty="0"/>
              <a:t>Large amount of Non-Spin reserve carried into ramp</a:t>
            </a:r>
          </a:p>
          <a:p>
            <a:r>
              <a:rPr lang="en-US" dirty="0"/>
              <a:t>Non-Spin was not exhausted; offline Non-Spin and RRS were not deployed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CAF1F-5DA0-454D-851C-9903DFD8F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8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6284DF-01CC-4F5E-959E-A1E3DACF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Summary - 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15B96A-A62E-46ED-8BE1-9C2E941CA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net load ramp on March 24, 2022 from 18:00-20:00</a:t>
            </a:r>
          </a:p>
          <a:p>
            <a:pPr lvl="1"/>
            <a:r>
              <a:rPr lang="en-US" dirty="0"/>
              <a:t>22,165 MW to 39,131 MW of net load</a:t>
            </a:r>
          </a:p>
          <a:p>
            <a:r>
              <a:rPr lang="en-US" dirty="0"/>
              <a:t>1-hour ramp during period reached 10,750 MW</a:t>
            </a:r>
          </a:p>
          <a:p>
            <a:pPr lvl="1"/>
            <a:r>
              <a:rPr lang="en-US" dirty="0"/>
              <a:t>Largest 1-hour ramp to date</a:t>
            </a:r>
          </a:p>
          <a:p>
            <a:pPr lvl="1"/>
            <a:r>
              <a:rPr lang="en-US" dirty="0"/>
              <a:t>76% increase over previous March net load ramp record (6,104 MW)</a:t>
            </a:r>
          </a:p>
          <a:p>
            <a:r>
              <a:rPr lang="en-US" dirty="0"/>
              <a:t>Ramp mostly due to change in IRR generation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6D065C5-096E-46B4-AC97-F9AB350B3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773021"/>
              </p:ext>
            </p:extLst>
          </p:nvPr>
        </p:nvGraphicFramePr>
        <p:xfrm>
          <a:off x="508000" y="4040382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3327">
                  <a:extLst>
                    <a:ext uri="{9D8B030D-6E8A-4147-A177-3AD203B41FA5}">
                      <a16:colId xmlns:a16="http://schemas.microsoft.com/office/drawing/2014/main" val="1469201011"/>
                    </a:ext>
                  </a:extLst>
                </a:gridCol>
                <a:gridCol w="1941094">
                  <a:extLst>
                    <a:ext uri="{9D8B030D-6E8A-4147-A177-3AD203B41FA5}">
                      <a16:colId xmlns:a16="http://schemas.microsoft.com/office/drawing/2014/main" val="3592728742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2110270845"/>
                    </a:ext>
                  </a:extLst>
                </a:gridCol>
                <a:gridCol w="1946442">
                  <a:extLst>
                    <a:ext uri="{9D8B030D-6E8A-4147-A177-3AD203B41FA5}">
                      <a16:colId xmlns:a16="http://schemas.microsoft.com/office/drawing/2014/main" val="15195838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999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24-Mar-22 18:00:00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40,413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10,122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8,126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441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24-Mar-22 20:00:00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41,128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1,943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61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Change (MW)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-8,071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-8,178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888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69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7765-7656-4445-83DD-025E003FF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Summary -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DF09-A72B-42DE-86A0-25672B4F8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Conventional resources ramped up as IRRs ramped down</a:t>
            </a:r>
          </a:p>
          <a:p>
            <a:r>
              <a:rPr lang="en-US" dirty="0"/>
              <a:t>Co-gen and Fossil gen provided the majority of the increase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E1C3D-F8C8-4D94-ABE1-9137E2227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563FD6-5905-43E2-B840-CA53F6464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040193"/>
              </p:ext>
            </p:extLst>
          </p:nvPr>
        </p:nvGraphicFramePr>
        <p:xfrm>
          <a:off x="7762336" y="2239013"/>
          <a:ext cx="4229967" cy="3146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8661">
                  <a:extLst>
                    <a:ext uri="{9D8B030D-6E8A-4147-A177-3AD203B41FA5}">
                      <a16:colId xmlns:a16="http://schemas.microsoft.com/office/drawing/2014/main" val="1714096445"/>
                    </a:ext>
                  </a:extLst>
                </a:gridCol>
                <a:gridCol w="1118122">
                  <a:extLst>
                    <a:ext uri="{9D8B030D-6E8A-4147-A177-3AD203B41FA5}">
                      <a16:colId xmlns:a16="http://schemas.microsoft.com/office/drawing/2014/main" val="1960030612"/>
                    </a:ext>
                  </a:extLst>
                </a:gridCol>
                <a:gridCol w="1050356">
                  <a:extLst>
                    <a:ext uri="{9D8B030D-6E8A-4147-A177-3AD203B41FA5}">
                      <a16:colId xmlns:a16="http://schemas.microsoft.com/office/drawing/2014/main" val="1174350705"/>
                    </a:ext>
                  </a:extLst>
                </a:gridCol>
                <a:gridCol w="802828">
                  <a:extLst>
                    <a:ext uri="{9D8B030D-6E8A-4147-A177-3AD203B41FA5}">
                      <a16:colId xmlns:a16="http://schemas.microsoft.com/office/drawing/2014/main" val="1650283426"/>
                    </a:ext>
                  </a:extLst>
                </a:gridCol>
              </a:tblGrid>
              <a:tr h="669287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24-Mar-22 18:00:00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24-Mar-22 20:00:00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Change (MW)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7997313"/>
                  </a:ext>
                </a:extLst>
              </a:tr>
              <a:tr h="41296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PVGR GEN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-8,072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7130165"/>
                  </a:ext>
                </a:extLst>
              </a:tr>
              <a:tr h="40414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WIND GEN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-8,179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2890878"/>
                  </a:ext>
                </a:extLst>
              </a:tr>
              <a:tr h="42685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COGN GEN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18,368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3482893"/>
                  </a:ext>
                </a:extLst>
              </a:tr>
              <a:tr h="42006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FOSS GEN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6,262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653868"/>
                  </a:ext>
                </a:extLst>
              </a:tr>
              <a:tr h="42006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GT GEN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1,564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6533454"/>
                  </a:ext>
                </a:extLst>
              </a:tr>
              <a:tr h="3346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HYDR GEN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301662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B491CE3-12F1-4D4D-8CB0-9BB22E76E83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19"/>
          <a:stretch/>
        </p:blipFill>
        <p:spPr bwMode="auto">
          <a:xfrm>
            <a:off x="406400" y="2043049"/>
            <a:ext cx="7229959" cy="3527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116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DADD-276E-45EF-B90A-18D03BF6B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7C571-B655-4A73-A873-B9B8F371A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Frequency dropped as low as 59.92 Hz</a:t>
            </a:r>
          </a:p>
          <a:p>
            <a:r>
              <a:rPr lang="en-US" dirty="0"/>
              <a:t>Total PRC decreased during interval, but never fell lower than 3,824 MW</a:t>
            </a:r>
          </a:p>
          <a:p>
            <a:r>
              <a:rPr lang="en-US" dirty="0"/>
              <a:t>SCED manual offsets were necessary, reaching as large as 500 MW</a:t>
            </a:r>
          </a:p>
          <a:p>
            <a:r>
              <a:rPr lang="en-US" dirty="0"/>
              <a:t>RRS and offline Non-Spin were not deployed during this event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8EE91-415E-4FD3-AB2B-6F01F464F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24A0F7-0409-4AF9-B635-047825A0C9B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750058" y="2903824"/>
            <a:ext cx="8462211" cy="349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26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018AD-230A-4CED-A9E5-FBDE75742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A5E31-91E9-45D9-9788-23BCDDCF0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Lambda was above $100/MWh for all intervals from 19:30-20:00</a:t>
            </a:r>
          </a:p>
          <a:p>
            <a:r>
              <a:rPr lang="en-US" dirty="0"/>
              <a:t>Lambda spiked to $540/MWh at 19:40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85F0C-6414-4594-90C1-59D2D789F0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FB3158-256E-463D-B703-5CC4A30BBBB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504" y="2106698"/>
            <a:ext cx="9256296" cy="4195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8494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F3CB3-0AC3-4F6C-A236-D6D97AF6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Re-Cap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36E4A-CC66-44CE-99F2-A477EF921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Largest net load ramp to date</a:t>
            </a:r>
          </a:p>
          <a:p>
            <a:r>
              <a:rPr lang="en-US" dirty="0"/>
              <a:t>Conventional generation ramped up significantly during interval</a:t>
            </a:r>
          </a:p>
          <a:p>
            <a:r>
              <a:rPr lang="en-US" dirty="0"/>
              <a:t>No reliability problem experienced</a:t>
            </a:r>
          </a:p>
          <a:p>
            <a:r>
              <a:rPr lang="en-US" dirty="0"/>
              <a:t>One modest price spike during interval</a:t>
            </a:r>
          </a:p>
          <a:p>
            <a:pPr lvl="1"/>
            <a:r>
              <a:rPr lang="en-US" dirty="0"/>
              <a:t>System Lambda = $540/MWh for one SCED interval (19:40)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53BE12-809E-4757-8777-D4AD800F7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2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0086B-F884-4B26-AE56-06E011426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Ramping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B5296-00DF-4F0B-9E3D-95F97BFD7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uses internal tools to evaluate the ramp need for next 18 hours</a:t>
            </a:r>
          </a:p>
          <a:p>
            <a:r>
              <a:rPr lang="en-US" dirty="0"/>
              <a:t>Image below shows the capacity evaluated at 15:00 (filled) and 17:00 (striped) for HE 19 and HE 20</a:t>
            </a:r>
          </a:p>
          <a:p>
            <a:r>
              <a:rPr lang="en-US" dirty="0"/>
              <a:t>All intervals showed</a:t>
            </a:r>
            <a:br>
              <a:rPr lang="en-US" dirty="0"/>
            </a:br>
            <a:r>
              <a:rPr lang="en-US" dirty="0"/>
              <a:t>sufficient HASL margin</a:t>
            </a:r>
            <a:br>
              <a:rPr lang="en-US" dirty="0"/>
            </a:br>
            <a:r>
              <a:rPr lang="en-US" dirty="0"/>
              <a:t>(HASL – Load Forecast)</a:t>
            </a:r>
          </a:p>
          <a:p>
            <a:r>
              <a:rPr lang="en-US" dirty="0"/>
              <a:t>About 5,000 MW</a:t>
            </a:r>
            <a:br>
              <a:rPr lang="en-US" dirty="0"/>
            </a:br>
            <a:r>
              <a:rPr lang="en-US" dirty="0"/>
              <a:t>additional MW available</a:t>
            </a:r>
            <a:br>
              <a:rPr lang="en-US" dirty="0"/>
            </a:br>
            <a:r>
              <a:rPr lang="en-US" dirty="0"/>
              <a:t>through RUC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CA818-2BD8-45A9-94CB-03ABAA91F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F2B395-58A8-4842-9A87-98451562866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51" y="2564921"/>
            <a:ext cx="7792793" cy="39962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29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A308C-AE14-4709-8042-F41E0CB31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Short-Term Ramping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3993D-A092-4FEA-8702-9B7A3FEBC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also is using internal tools to evaluate the ramp need for next 2 hours in 5-minute increments</a:t>
            </a:r>
          </a:p>
          <a:p>
            <a:r>
              <a:rPr lang="en-US" dirty="0"/>
              <a:t>At 19:00, at least 7,000 MW of ramp margin above the load forecast for HE 20 was predicted after</a:t>
            </a:r>
            <a:br>
              <a:rPr lang="en-US" dirty="0"/>
            </a:br>
            <a:r>
              <a:rPr lang="en-US" dirty="0"/>
              <a:t>IRR ramp forecast was</a:t>
            </a:r>
            <a:br>
              <a:rPr lang="en-US" dirty="0"/>
            </a:br>
            <a:r>
              <a:rPr lang="en-US" dirty="0"/>
              <a:t>considered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E9157-FBBD-450D-B3A4-728F9D5DF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4D252A-929D-4EEF-A463-9B19B9BF21E1}"/>
              </a:ext>
            </a:extLst>
          </p:cNvPr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760" y="2235200"/>
            <a:ext cx="7914640" cy="43580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8177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337D0-89AC-4E8A-B367-22F7A3370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 Forecasting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730F-647B-4479-803A-2B366B845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IRR forecast predicted a large evening down ramp and performed well during 18:00-20:00 interval</a:t>
            </a:r>
          </a:p>
          <a:p>
            <a:r>
              <a:rPr lang="en-US" dirty="0"/>
              <a:t>For 1HA net IRR forecasts:</a:t>
            </a:r>
          </a:p>
          <a:p>
            <a:pPr lvl="1"/>
            <a:r>
              <a:rPr lang="en-US" dirty="0"/>
              <a:t>430 MW over-forecast for HE 19</a:t>
            </a:r>
          </a:p>
          <a:p>
            <a:pPr lvl="1"/>
            <a:r>
              <a:rPr lang="en-US" dirty="0"/>
              <a:t>1,668 MW over-forecast for HE 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0C95E-0AD8-4C1B-82D0-7247BEB8C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96D422-194C-4E75-8396-AE76EE7F72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240" y="3230880"/>
            <a:ext cx="7143262" cy="3330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05195619"/>
      </p:ext>
    </p:extLst>
  </p:cSld>
  <p:clrMapOvr>
    <a:masterClrMapping/>
  </p:clrMapOvr>
</p:sld>
</file>

<file path=ppt/theme/theme1.xml><?xml version="1.0" encoding="utf-8"?>
<a:theme xmlns:a="http://schemas.openxmlformats.org/drawingml/2006/main" name="PublicPPT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blicPPT" id="{3CC4E090-DC64-48E5-86DA-F6BF20787CF0}" vid="{C7143EAD-CDF3-4D82-A18B-2109B900ACAC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PublicPPT</Template>
  <TotalTime>3228</TotalTime>
  <Words>724</Words>
  <Application>Microsoft Office PowerPoint</Application>
  <PresentationFormat>Widescreen</PresentationFormat>
  <Paragraphs>124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PublicPPT</vt:lpstr>
      <vt:lpstr>Office Theme</vt:lpstr>
      <vt:lpstr>Large Net Load Ramp on March 24, 2022</vt:lpstr>
      <vt:lpstr>Event Summary - Overview</vt:lpstr>
      <vt:lpstr>Event Summary - Generation</vt:lpstr>
      <vt:lpstr>Reliability Impact</vt:lpstr>
      <vt:lpstr>Market Impact</vt:lpstr>
      <vt:lpstr>Quick Re-Cap</vt:lpstr>
      <vt:lpstr>Ramping Capability</vt:lpstr>
      <vt:lpstr>Short-Term Ramping Capability</vt:lpstr>
      <vt:lpstr>IRR Forecasting</vt:lpstr>
      <vt:lpstr>Generation Coming Online</vt:lpstr>
      <vt:lpstr>Online Non-Spin &amp; Quick Start</vt:lpstr>
      <vt:lpstr>Offline Non-Spin</vt:lpstr>
      <vt:lpstr>ESR Response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DuBro, Jackson</dc:creator>
  <cp:lastModifiedBy>DuBro, Jackson</cp:lastModifiedBy>
  <cp:revision>29</cp:revision>
  <dcterms:created xsi:type="dcterms:W3CDTF">2022-07-14T15:41:25Z</dcterms:created>
  <dcterms:modified xsi:type="dcterms:W3CDTF">2022-07-19T18:21:56Z</dcterms:modified>
</cp:coreProperties>
</file>