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  <c:pt idx="7">
                  <c:v>2022/05</c:v>
                </c:pt>
                <c:pt idx="8">
                  <c:v>2022/06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  <c:pt idx="4">
                  <c:v>349127</c:v>
                </c:pt>
                <c:pt idx="5">
                  <c:v>224637</c:v>
                </c:pt>
                <c:pt idx="6">
                  <c:v>265706</c:v>
                </c:pt>
                <c:pt idx="7">
                  <c:v>373868</c:v>
                </c:pt>
                <c:pt idx="8">
                  <c:v>357391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  <c:pt idx="7">
                  <c:v>2022/05</c:v>
                </c:pt>
                <c:pt idx="8">
                  <c:v>2022/06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  <c:pt idx="4">
                  <c:v>679</c:v>
                </c:pt>
                <c:pt idx="5">
                  <c:v>481</c:v>
                </c:pt>
                <c:pt idx="6">
                  <c:v>577</c:v>
                </c:pt>
                <c:pt idx="7">
                  <c:v>711</c:v>
                </c:pt>
                <c:pt idx="8">
                  <c:v>709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June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2" eaLnBrk="0" fontAlgn="base" hangingPunct="0"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Retail Core Business hour processing is just below 99.9% for the year. </a:t>
            </a:r>
            <a:endParaRPr lang="en-US" sz="8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June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June 4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and 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MarkeTrak Upgrade release. 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June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June 1</a:t>
            </a:r>
            <a:r>
              <a:rPr lang="en-US" sz="1600" kern="0" baseline="30000" dirty="0">
                <a:solidFill>
                  <a:srgbClr val="000000"/>
                </a:solidFill>
              </a:rPr>
              <a:t>st</a:t>
            </a:r>
            <a:r>
              <a:rPr lang="en-US" sz="1600" kern="0" dirty="0">
                <a:solidFill>
                  <a:srgbClr val="000000"/>
                </a:solidFill>
              </a:rPr>
              <a:t> System Maintenance for Databases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ListServ Incidents &amp; Maintenance – June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487755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.86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98.5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3F928B93-359E-4F7E-BB4F-25049F526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50160"/>
            <a:ext cx="9039698" cy="155180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7C98122-0F32-46E4-B1B7-9CAC3AD716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432" y="4263683"/>
            <a:ext cx="9039698" cy="1835834"/>
          </a:xfrm>
          <a:prstGeom prst="rect">
            <a:avLst/>
          </a:prstGeom>
        </p:spPr>
      </p:pic>
      <p:sp>
        <p:nvSpPr>
          <p:cNvPr id="17" name="Arrow: Down 16">
            <a:extLst>
              <a:ext uri="{FF2B5EF4-FFF2-40B4-BE49-F238E27FC236}">
                <a16:creationId xmlns:a16="http://schemas.microsoft.com/office/drawing/2014/main" id="{CCE073E5-C78F-4919-B564-3D8E223D2941}"/>
              </a:ext>
            </a:extLst>
          </p:cNvPr>
          <p:cNvSpPr/>
          <p:nvPr/>
        </p:nvSpPr>
        <p:spPr>
          <a:xfrm>
            <a:off x="6248400" y="4313674"/>
            <a:ext cx="2390302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Upgrade</a:t>
            </a:r>
          </a:p>
          <a:p>
            <a:pPr algn="ctr"/>
            <a:r>
              <a:rPr lang="en-US" dirty="0"/>
              <a:t>Weekend</a:t>
            </a:r>
          </a:p>
        </p:txBody>
      </p:sp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June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709 Posts</a:t>
            </a:r>
          </a:p>
          <a:p>
            <a:r>
              <a:rPr lang="en-US" sz="2400" dirty="0"/>
              <a:t>357391 Recipients</a:t>
            </a:r>
          </a:p>
          <a:p>
            <a:r>
              <a:rPr lang="en-US" sz="2400" dirty="0"/>
              <a:t>RMS List</a:t>
            </a:r>
          </a:p>
          <a:p>
            <a:pPr lvl="1"/>
            <a:r>
              <a:rPr lang="en-US" sz="2400" dirty="0"/>
              <a:t>57 Posts</a:t>
            </a:r>
          </a:p>
          <a:p>
            <a:pPr lvl="1"/>
            <a:r>
              <a:rPr lang="en-US" sz="2400" dirty="0"/>
              <a:t>6 New Subscriptions</a:t>
            </a:r>
          </a:p>
          <a:p>
            <a:pPr lvl="1"/>
            <a:r>
              <a:rPr lang="en-US" sz="2400" dirty="0"/>
              <a:t>2 Unsubscribe</a:t>
            </a:r>
          </a:p>
          <a:p>
            <a:r>
              <a:rPr lang="en-US" sz="2400" dirty="0"/>
              <a:t>TDTMS List</a:t>
            </a:r>
          </a:p>
          <a:p>
            <a:pPr lvl="1"/>
            <a:r>
              <a:rPr lang="en-US" sz="2400" dirty="0"/>
              <a:t>2 Posts</a:t>
            </a:r>
          </a:p>
          <a:p>
            <a:pPr lvl="1"/>
            <a:r>
              <a:rPr lang="en-US" sz="2400" dirty="0"/>
              <a:t>1 New Subscriptions</a:t>
            </a:r>
          </a:p>
          <a:p>
            <a:pPr lvl="1"/>
            <a:r>
              <a:rPr lang="en-US" sz="2400" dirty="0"/>
              <a:t>2 Unsubscribe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980606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1204222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19109</TotalTime>
  <Words>197</Words>
  <Application>Microsoft Office PowerPoint</Application>
  <PresentationFormat>On-screen Show (4:3)</PresentationFormat>
  <Paragraphs>74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June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284</cp:revision>
  <cp:lastPrinted>2019-05-06T20:09:17Z</cp:lastPrinted>
  <dcterms:created xsi:type="dcterms:W3CDTF">2016-01-21T15:20:31Z</dcterms:created>
  <dcterms:modified xsi:type="dcterms:W3CDTF">2022-07-20T14:29:56Z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