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4"/>
  </p:notesMasterIdLst>
  <p:handoutMasterIdLst>
    <p:handoutMasterId r:id="rId15"/>
  </p:handoutMasterIdLst>
  <p:sldIdLst>
    <p:sldId id="260" r:id="rId7"/>
    <p:sldId id="318" r:id="rId8"/>
    <p:sldId id="617" r:id="rId9"/>
    <p:sldId id="615" r:id="rId10"/>
    <p:sldId id="602" r:id="rId11"/>
    <p:sldId id="619" r:id="rId12"/>
    <p:sldId id="620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andaw, Brian" initials="BB" lastIdx="5" clrIdx="0">
    <p:extLst>
      <p:ext uri="{19B8F6BF-5375-455C-9EA6-DF929625EA0E}">
        <p15:presenceInfo xmlns:p15="http://schemas.microsoft.com/office/powerpoint/2012/main" userId="S::Brian.Brandaw@ercot.com::04aee657-8aa0-46ae-8d87-76153d8b46f3" providerId="AD"/>
      </p:ext>
    </p:extLst>
  </p:cmAuthor>
  <p:cmAuthor id="2" name="Jinright, Susan" initials="JS" lastIdx="5" clrIdx="1">
    <p:extLst>
      <p:ext uri="{19B8F6BF-5375-455C-9EA6-DF929625EA0E}">
        <p15:presenceInfo xmlns:p15="http://schemas.microsoft.com/office/powerpoint/2012/main" userId="S::Susan.Jinright@ercot.com::2984c2d6-c956-49a0-9b02-bca874b9fc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90" autoAdjust="0"/>
    <p:restoredTop sz="96721" autoAdjust="0"/>
  </p:normalViewPr>
  <p:slideViewPr>
    <p:cSldViewPr showGuides="1">
      <p:cViewPr varScale="1">
        <p:scale>
          <a:sx n="80" d="100"/>
          <a:sy n="80" d="100"/>
        </p:scale>
        <p:origin x="499" y="4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3D268840-BF02-4F0B-BABD-CE6A89A8AAF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BE4DB42-EF9B-4D22-82BC-F85C20C3C9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15455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F09399B-141B-4FDF-950C-C47746FA05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Matt.Mereness@ercot.com" TargetMode="External"/><Relationship Id="rId2" Type="http://schemas.openxmlformats.org/officeDocument/2006/relationships/hyperlink" Target="https://www.ercot.com/committees/other/twg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1600200"/>
            <a:ext cx="564603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Market Readiness Updates</a:t>
            </a:r>
          </a:p>
          <a:p>
            <a:r>
              <a:rPr lang="en-US" sz="2400" b="1" dirty="0"/>
              <a:t>FFR and Firm Fuel Services </a:t>
            </a:r>
          </a:p>
          <a:p>
            <a:endParaRPr lang="en-US" sz="2400" b="1" dirty="0"/>
          </a:p>
          <a:p>
            <a:endParaRPr lang="en-US" sz="2400" b="1" dirty="0"/>
          </a:p>
          <a:p>
            <a:r>
              <a:rPr lang="en-US" dirty="0"/>
              <a:t>Matt Mereness</a:t>
            </a:r>
          </a:p>
          <a:p>
            <a:endParaRPr lang="en-US" dirty="0"/>
          </a:p>
          <a:p>
            <a:r>
              <a:rPr lang="en-US" dirty="0"/>
              <a:t>TAC Meeting </a:t>
            </a:r>
          </a:p>
          <a:p>
            <a:r>
              <a:rPr lang="en-US" dirty="0"/>
              <a:t>July 27, 2022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0960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4724400"/>
          </a:xfrm>
        </p:spPr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Both FFRA and Firm Fuel planned for delivery in October 2022</a:t>
            </a:r>
          </a:p>
          <a:p>
            <a:pPr lvl="1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NPRR863/Fast-Frequency Response Advancement (FFRA) Project</a:t>
            </a:r>
          </a:p>
          <a:p>
            <a:pPr lvl="1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NPRR1020/Firm Fuel Supply Service Project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A514B-D5DA-4710-95C1-F7E4043E0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746918"/>
          </a:xfrm>
        </p:spPr>
        <p:txBody>
          <a:bodyPr/>
          <a:lstStyle/>
          <a:p>
            <a:r>
              <a:rPr lang="en-US" sz="2400" dirty="0"/>
              <a:t>NPRR863/FFRA</a:t>
            </a:r>
            <a:br>
              <a:rPr lang="en-US" sz="2400" dirty="0"/>
            </a:br>
            <a:r>
              <a:rPr lang="en-US" sz="2400" dirty="0"/>
              <a:t>Fast-Frequency Response Advancement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E70743-6D22-40AD-9E30-9E96898DC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916" y="1295400"/>
            <a:ext cx="8534400" cy="4419600"/>
          </a:xfrm>
        </p:spPr>
        <p:txBody>
          <a:bodyPr/>
          <a:lstStyle/>
          <a:p>
            <a:r>
              <a:rPr lang="en-US" sz="1800" u="sng" dirty="0">
                <a:solidFill>
                  <a:schemeClr val="tx2"/>
                </a:solidFill>
              </a:rPr>
              <a:t>FFRA Market Readiness Dates :</a:t>
            </a:r>
          </a:p>
          <a:p>
            <a:pPr lvl="1"/>
            <a:r>
              <a:rPr lang="en-US" sz="1800" dirty="0">
                <a:solidFill>
                  <a:schemeClr val="tx2"/>
                </a:solidFill>
              </a:rPr>
              <a:t>Interface changes reviewed at December 7, 2021 workshop </a:t>
            </a:r>
          </a:p>
          <a:p>
            <a:pPr lvl="2"/>
            <a:r>
              <a:rPr lang="en-US" sz="1400">
                <a:solidFill>
                  <a:schemeClr val="tx2"/>
                </a:solidFill>
              </a:rPr>
              <a:t>ERCOT continues </a:t>
            </a:r>
            <a:r>
              <a:rPr lang="en-US" sz="1400" dirty="0">
                <a:solidFill>
                  <a:schemeClr val="tx2"/>
                </a:solidFill>
              </a:rPr>
              <a:t>to support IT discussion at TWG meetings (next is Aug 4, 2022).</a:t>
            </a:r>
          </a:p>
          <a:p>
            <a:pPr lvl="1"/>
            <a:r>
              <a:rPr lang="en-US" sz="1800" dirty="0">
                <a:solidFill>
                  <a:schemeClr val="tx2"/>
                </a:solidFill>
              </a:rPr>
              <a:t>Market Notice concerning Market Readiness May 20, 2022</a:t>
            </a:r>
          </a:p>
          <a:p>
            <a:pPr lvl="2"/>
            <a:r>
              <a:rPr lang="en-US" sz="14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Interface changes are not backward compatible.</a:t>
            </a:r>
          </a:p>
          <a:p>
            <a:pPr lvl="2"/>
            <a:r>
              <a:rPr lang="en-US" sz="14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All QSEs that are qualified providers of Responsive Reserve Service (RRS), Regulation Service, and/or Non-Spinning Reserve Service will be required to demonstrate their ability to submit offers for these Ancillary Services using the new interface prior to implementation of the FFRA project</a:t>
            </a:r>
          </a:p>
          <a:p>
            <a:pPr lvl="1"/>
            <a:r>
              <a:rPr lang="en-US" sz="18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Project/Business workshop date- July 25, 2022</a:t>
            </a:r>
          </a:p>
          <a:p>
            <a:pPr lvl="1"/>
            <a:r>
              <a:rPr lang="en-US" sz="18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MOTE deployment- August 15, 2022</a:t>
            </a:r>
          </a:p>
          <a:p>
            <a:pPr lvl="2"/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MOTE participation required, monitored, and published by ERCOT. </a:t>
            </a:r>
          </a:p>
          <a:p>
            <a:pPr lvl="3"/>
            <a:r>
              <a:rPr lang="en-US" sz="10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Weeks 1 &amp; 2 (Aug 15 – Aug 26): No submission summary published</a:t>
            </a:r>
          </a:p>
          <a:p>
            <a:pPr lvl="3"/>
            <a:r>
              <a:rPr lang="en-US" sz="10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Weeks 3 &amp; 4 (Aug 29 – Sep 9):  Publish weekly submission summary by QSE (target 50% success)</a:t>
            </a:r>
          </a:p>
          <a:p>
            <a:pPr lvl="3"/>
            <a:r>
              <a:rPr lang="en-US" sz="10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Weeks 5 &amp; 6 (Sep 12 – Sep 23):  Publish weekly submission summary by QSE (target 75% success)</a:t>
            </a:r>
          </a:p>
          <a:p>
            <a:pPr lvl="3"/>
            <a:r>
              <a:rPr lang="en-US" sz="10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Week   7 &amp; 8 (Sept 26 – Oct 7):  Publish weekly submission summary by QSE (target 95% success)</a:t>
            </a:r>
          </a:p>
          <a:p>
            <a:pPr lvl="1"/>
            <a:r>
              <a:rPr lang="en-US" sz="18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FFRA Go-Live October 13,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6D0D35-51F9-4418-9960-2905D19B47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545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A514B-D5DA-4710-95C1-F7E4043E0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746918"/>
          </a:xfrm>
        </p:spPr>
        <p:txBody>
          <a:bodyPr/>
          <a:lstStyle/>
          <a:p>
            <a:r>
              <a:rPr lang="en-US" sz="2400" dirty="0"/>
              <a:t>NPRR1020</a:t>
            </a:r>
            <a:br>
              <a:rPr lang="en-US" sz="2400" dirty="0"/>
            </a:br>
            <a:r>
              <a:rPr lang="en-US" sz="2400" dirty="0"/>
              <a:t>Firm Fuel Supply Service Project </a:t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E70743-6D22-40AD-9E30-9E96898DC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916" y="1295400"/>
            <a:ext cx="8534400" cy="4495800"/>
          </a:xfrm>
        </p:spPr>
        <p:txBody>
          <a:bodyPr/>
          <a:lstStyle/>
          <a:p>
            <a:r>
              <a:rPr lang="en-US" sz="1800" u="sng" dirty="0">
                <a:solidFill>
                  <a:schemeClr val="tx2"/>
                </a:solidFill>
              </a:rPr>
              <a:t>Firm Fuel Service Market Readiness Dates :</a:t>
            </a:r>
          </a:p>
          <a:p>
            <a:pPr lvl="1"/>
            <a:r>
              <a:rPr lang="en-US" sz="1800" dirty="0">
                <a:solidFill>
                  <a:schemeClr val="tx2"/>
                </a:solidFill>
              </a:rPr>
              <a:t>Interface changes are backward compatible</a:t>
            </a:r>
          </a:p>
          <a:p>
            <a:pPr lvl="2"/>
            <a:r>
              <a:rPr lang="en-US" sz="1400" dirty="0">
                <a:solidFill>
                  <a:schemeClr val="tx2"/>
                </a:solidFill>
              </a:rPr>
              <a:t>ERCOT posted XSD and External Interfaces Spec document on July 6, 2022</a:t>
            </a:r>
          </a:p>
          <a:p>
            <a:pPr lvl="2"/>
            <a:r>
              <a:rPr lang="en-US" sz="1400" dirty="0">
                <a:solidFill>
                  <a:schemeClr val="tx2"/>
                </a:solidFill>
              </a:rPr>
              <a:t>Changes limited to QSEs awarded </a:t>
            </a:r>
            <a:r>
              <a:rPr lang="en-US" sz="1400" dirty="0" err="1">
                <a:solidFill>
                  <a:schemeClr val="tx2"/>
                </a:solidFill>
              </a:rPr>
              <a:t>FirmFuel</a:t>
            </a:r>
            <a:r>
              <a:rPr lang="en-US" sz="1400" dirty="0">
                <a:solidFill>
                  <a:schemeClr val="tx2"/>
                </a:solidFill>
              </a:rPr>
              <a:t> that will submit Availability Plans</a:t>
            </a:r>
          </a:p>
          <a:p>
            <a:pPr lvl="2"/>
            <a:r>
              <a:rPr lang="en-US" sz="1400" dirty="0">
                <a:solidFill>
                  <a:schemeClr val="tx2"/>
                </a:solidFill>
              </a:rPr>
              <a:t>Technical Q&amp;A discussion will occur at Aug 4, 2022 TWG</a:t>
            </a:r>
          </a:p>
          <a:p>
            <a:pPr lvl="1"/>
            <a:r>
              <a:rPr lang="en-US" sz="18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MOTE deployment is August 15, 2022</a:t>
            </a:r>
          </a:p>
          <a:p>
            <a:pPr lvl="2"/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QSEs will have ability to submit Availability Plans with FFSS type</a:t>
            </a:r>
          </a:p>
          <a:p>
            <a:pPr lvl="2"/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Since backward compatible, no MOTE testing requirements</a:t>
            </a:r>
          </a:p>
          <a:p>
            <a:pPr lvl="1"/>
            <a:r>
              <a:rPr lang="en-US" sz="18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Firm Fuel deployment is October 13, 2022 for Nov 15, 2022 Operating Day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6D0D35-51F9-4418-9960-2905D19B47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793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A514B-D5DA-4710-95C1-F7E4043E0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400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E70743-6D22-40AD-9E30-9E96898DC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916" y="1143000"/>
            <a:ext cx="8534400" cy="48768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ERCOT continues to work closely with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TWG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spcAft>
                <a:spcPts val="1200"/>
              </a:spcAft>
            </a:pP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ERCOT will periodically update TAC with upcoming Market Readiness milestones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NPRR863/FFRA (go-live October 2022)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NPRR1120 Firm Fuel Supply Service (go-live October 2022)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NPRR863/ECRS (go-live first half 2023)</a:t>
            </a:r>
          </a:p>
          <a:p>
            <a:pPr>
              <a:spcAft>
                <a:spcPts val="1200"/>
              </a:spcAft>
            </a:pP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spcAft>
                <a:spcPts val="1200"/>
              </a:spcAft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Further comments or questions can be directed to </a:t>
            </a:r>
            <a:r>
              <a:rPr lang="en-US" sz="1600" dirty="0">
                <a:hlinkClick r:id="rId3"/>
              </a:rPr>
              <a:t>Matt.Mereness@ercot.com</a:t>
            </a:r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6D0D35-51F9-4418-9960-2905D19B47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7450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1E5C2-8AAA-4548-B73F-94FFB8113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D317B3-0E90-4FCC-89E6-55EE10DFA6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0471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03D6E-CE91-4D60-8480-09C8231C8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r>
              <a:rPr lang="en-US" sz="2400" dirty="0"/>
              <a:t>Reminder of Improved Market Readiness concepts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05E002-954C-447C-97E7-35DDE1554D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Content Placeholder 8">
            <a:extLst>
              <a:ext uri="{FF2B5EF4-FFF2-40B4-BE49-F238E27FC236}">
                <a16:creationId xmlns:a16="http://schemas.microsoft.com/office/drawing/2014/main" id="{BD094A3E-1CA9-431A-A07A-667413CFC7A2}"/>
              </a:ext>
            </a:extLst>
          </p:cNvPr>
          <p:cNvSpPr txBox="1">
            <a:spLocks/>
          </p:cNvSpPr>
          <p:nvPr/>
        </p:nvSpPr>
        <p:spPr>
          <a:xfrm>
            <a:off x="273076" y="914400"/>
            <a:ext cx="8534400" cy="531043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rabicPeriod"/>
            </a:pPr>
            <a:r>
              <a:rPr lang="en-US" sz="20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Project process changes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  <a:endParaRPr lang="en-US" sz="2000" i="1" u="sng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Early development and delivery of changes to interface specifications</a:t>
            </a:r>
          </a:p>
          <a:p>
            <a:pPr lvl="1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Projects will assess the level of market interface impacts and incorporate into project plans to mitigate risks (example, MOTE duration).</a:t>
            </a:r>
          </a:p>
          <a:p>
            <a:pPr>
              <a:buFont typeface="+mj-lt"/>
              <a:buAutoNum type="arabicPeriod"/>
            </a:pPr>
            <a:r>
              <a:rPr lang="en-US" sz="20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Communication changes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  <a:endParaRPr lang="en-US" sz="20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Project team will publish interface changes earlier, posting to both the MIS and Technology Working Group (TWG) stakeholder forum.</a:t>
            </a:r>
          </a:p>
          <a:p>
            <a:pPr lvl="1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TWG review of MP interface changes and estimated key project dates:</a:t>
            </a:r>
          </a:p>
          <a:p>
            <a:pPr lvl="2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Interface specifications release date / Project/Business workshop date</a:t>
            </a:r>
          </a:p>
          <a:p>
            <a:pPr lvl="2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MOTE availability date / Go-Live date</a:t>
            </a:r>
          </a:p>
          <a:p>
            <a:pPr>
              <a:buFont typeface="+mj-lt"/>
              <a:buAutoNum type="arabicPeriod" startAt="3"/>
            </a:pPr>
            <a:r>
              <a:rPr lang="en-US" sz="18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Market Readiness changes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endParaRPr lang="en-US" sz="16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lvl="1" indent="0">
              <a:buNone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ERCOT is improving the MP feedback loop (for FFRA &amp; ECRS implementations) since both projects affect all Ancillary Service submissions (creates reliability risk):</a:t>
            </a:r>
          </a:p>
          <a:p>
            <a:pPr lvl="1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Concept of early Market Notice to communicate risk and MOTE requirements.</a:t>
            </a:r>
          </a:p>
          <a:p>
            <a:pPr lvl="1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Concept of longer MOTE Duration (increase from 4 weeks to 7 weeks).</a:t>
            </a:r>
          </a:p>
          <a:p>
            <a:pPr lvl="1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Concept of requiring and publishing MOTE submissions by QSEs.</a:t>
            </a:r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6CAAD08E-3803-42E0-AC98-1BE13370E38A}"/>
              </a:ext>
            </a:extLst>
          </p:cNvPr>
          <p:cNvSpPr txBox="1">
            <a:spLocks/>
          </p:cNvSpPr>
          <p:nvPr/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0E7085C4-D6A8-46D9-A1BA-F87C2DEFFCDB}" type="slidenum">
              <a:rPr lang="en-US" sz="900" smtClean="0">
                <a:solidFill>
                  <a:srgbClr val="FFFFFF"/>
                </a:solidFill>
                <a:latin typeface="Arial"/>
              </a:rPr>
              <a:pPr>
                <a:defRPr/>
              </a:pPr>
              <a:t>7</a:t>
            </a:fld>
            <a:endParaRPr lang="en-US" sz="900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68208100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276303</TotalTime>
  <Words>592</Words>
  <Application>Microsoft Office PowerPoint</Application>
  <PresentationFormat>On-screen Show (4:3)</PresentationFormat>
  <Paragraphs>71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1_Custom Design</vt:lpstr>
      <vt:lpstr>Office Theme</vt:lpstr>
      <vt:lpstr>Custom Design</vt:lpstr>
      <vt:lpstr>PowerPoint Presentation</vt:lpstr>
      <vt:lpstr>Outline</vt:lpstr>
      <vt:lpstr>NPRR863/FFRA Fast-Frequency Response Advancement Project</vt:lpstr>
      <vt:lpstr>NPRR1020 Firm Fuel Supply Service Project  </vt:lpstr>
      <vt:lpstr>Questions</vt:lpstr>
      <vt:lpstr>Appendix</vt:lpstr>
      <vt:lpstr>Reminder of Improved Market Readiness concepts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Mereness, Matt</cp:lastModifiedBy>
  <cp:revision>2834</cp:revision>
  <cp:lastPrinted>2020-02-05T17:47:59Z</cp:lastPrinted>
  <dcterms:created xsi:type="dcterms:W3CDTF">2016-01-21T15:20:31Z</dcterms:created>
  <dcterms:modified xsi:type="dcterms:W3CDTF">2022-07-19T19:24:00Z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