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51" r:id="rId5"/>
    <p:sldMasterId id="2147483661" r:id="rId6"/>
  </p:sldMasterIdLst>
  <p:notesMasterIdLst>
    <p:notesMasterId r:id="rId13"/>
  </p:notesMasterIdLst>
  <p:handoutMasterIdLst>
    <p:handoutMasterId r:id="rId14"/>
  </p:handoutMasterIdLst>
  <p:sldIdLst>
    <p:sldId id="2501" r:id="rId7"/>
    <p:sldId id="2495" r:id="rId8"/>
    <p:sldId id="2499" r:id="rId9"/>
    <p:sldId id="2498" r:id="rId10"/>
    <p:sldId id="2500" r:id="rId11"/>
    <p:sldId id="2502" r:id="rId1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e, Cheryl" initials="MC" lastIdx="5" clrIdx="0">
    <p:extLst>
      <p:ext uri="{19B8F6BF-5375-455C-9EA6-DF929625EA0E}">
        <p15:presenceInfo xmlns:p15="http://schemas.microsoft.com/office/powerpoint/2012/main" userId="S-1-5-21-639947351-343809578-3807592339-51663" providerId="AD"/>
      </p:ext>
    </p:extLst>
  </p:cmAuthor>
  <p:cmAuthor id="2" name="Morris, Sam" initials="MS" lastIdx="1" clrIdx="1">
    <p:extLst>
      <p:ext uri="{19B8F6BF-5375-455C-9EA6-DF929625EA0E}">
        <p15:presenceInfo xmlns:p15="http://schemas.microsoft.com/office/powerpoint/2012/main" userId="S-1-5-21-639947351-343809578-3807592339-51756" providerId="AD"/>
      </p:ext>
    </p:extLst>
  </p:cmAuthor>
  <p:cmAuthor id="3" name="Warnken, Pete" initials="WP" lastIdx="1" clrIdx="2">
    <p:extLst>
      <p:ext uri="{19B8F6BF-5375-455C-9EA6-DF929625EA0E}">
        <p15:presenceInfo xmlns:p15="http://schemas.microsoft.com/office/powerpoint/2012/main" userId="S::Pete.Warnken@ercot.com::fbe8293c-a439-4cd5-bd14-b2ceb8d965ab" providerId="AD"/>
      </p:ext>
    </p:extLst>
  </p:cmAuthor>
  <p:cmAuthor id="4" name="ERCOT_06032022" initials="ERCOT" lastIdx="4" clrIdx="3">
    <p:extLst>
      <p:ext uri="{19B8F6BF-5375-455C-9EA6-DF929625EA0E}">
        <p15:presenceInfo xmlns:p15="http://schemas.microsoft.com/office/powerpoint/2012/main" userId="ERCOT_06032022" providerId="None"/>
      </p:ext>
    </p:extLst>
  </p:cmAuthor>
  <p:cmAuthor id="5" name="Shun Hsien (Fred) Huang" initials="SH" lastIdx="6" clrIdx="4">
    <p:extLst>
      <p:ext uri="{19B8F6BF-5375-455C-9EA6-DF929625EA0E}">
        <p15:presenceInfo xmlns:p15="http://schemas.microsoft.com/office/powerpoint/2012/main" userId="Shun Hsien (Fred) Hu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00"/>
    <a:srgbClr val="FF8200"/>
    <a:srgbClr val="FFC1C1"/>
    <a:srgbClr val="EDE82B"/>
    <a:srgbClr val="F3F0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0" autoAdjust="0"/>
    <p:restoredTop sz="76419" autoAdjust="0"/>
  </p:normalViewPr>
  <p:slideViewPr>
    <p:cSldViewPr showGuides="1">
      <p:cViewPr varScale="1">
        <p:scale>
          <a:sx n="83" d="100"/>
          <a:sy n="83" d="100"/>
        </p:scale>
        <p:origin x="2148" y="90"/>
      </p:cViewPr>
      <p:guideLst>
        <p:guide orient="horz" pos="2160"/>
        <p:guide pos="2880"/>
      </p:guideLst>
    </p:cSldViewPr>
  </p:slideViewPr>
  <p:outlineViewPr>
    <p:cViewPr>
      <p:scale>
        <a:sx n="33" d="100"/>
        <a:sy n="33" d="100"/>
      </p:scale>
      <p:origin x="0" y="-4404"/>
    </p:cViewPr>
  </p:outlineViewPr>
  <p:notesTextViewPr>
    <p:cViewPr>
      <p:scale>
        <a:sx n="3" d="2"/>
        <a:sy n="3" d="2"/>
      </p:scale>
      <p:origin x="0" y="0"/>
    </p:cViewPr>
  </p:notesTextViewPr>
  <p:sorterViewPr>
    <p:cViewPr varScale="1">
      <p:scale>
        <a:sx n="1" d="1"/>
        <a:sy n="1" d="1"/>
      </p:scale>
      <p:origin x="0" y="-3540"/>
    </p:cViewPr>
  </p:sorterViewPr>
  <p:notesViewPr>
    <p:cSldViewPr showGuides="1">
      <p:cViewPr varScale="1">
        <p:scale>
          <a:sx n="81" d="100"/>
          <a:sy n="81" d="100"/>
        </p:scale>
        <p:origin x="202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7/19/2022</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7/19/2022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732363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249666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4</a:t>
            </a:fld>
            <a:endParaRPr lang="en-US" dirty="0"/>
          </a:p>
        </p:txBody>
      </p:sp>
    </p:spTree>
    <p:extLst>
      <p:ext uri="{BB962C8B-B14F-4D97-AF65-F5344CB8AC3E}">
        <p14:creationId xmlns:p14="http://schemas.microsoft.com/office/powerpoint/2010/main" val="4046359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AC51D-6DAA-4455-8EA7-D54B64909A85}" type="slidenum">
              <a:rPr lang="en-US" smtClean="0"/>
              <a:t>5</a:t>
            </a:fld>
            <a:endParaRPr lang="en-US" dirty="0"/>
          </a:p>
        </p:txBody>
      </p:sp>
    </p:spTree>
    <p:extLst>
      <p:ext uri="{BB962C8B-B14F-4D97-AF65-F5344CB8AC3E}">
        <p14:creationId xmlns:p14="http://schemas.microsoft.com/office/powerpoint/2010/main" val="4058785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1694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solidFill>
                  <a:prstClr val="black">
                    <a:tint val="75000"/>
                  </a:prstClr>
                </a:solidFill>
              </a:rPr>
              <a:t>Footer text goes here.</a:t>
            </a:r>
          </a:p>
        </p:txBody>
      </p:sp>
      <p:sp>
        <p:nvSpPr>
          <p:cNvPr id="7" name="Slide Number Placeholder 5"/>
          <p:cNvSpPr>
            <a:spLocks noGrp="1"/>
          </p:cNvSpPr>
          <p:nvPr>
            <p:ph type="sldNum" sz="quarter" idx="4"/>
          </p:nvPr>
        </p:nvSpPr>
        <p:spPr>
          <a:xfrm>
            <a:off x="8610600" y="6561140"/>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64527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dirty="0">
                <a:solidFill>
                  <a:prstClr val="black">
                    <a:tint val="75000"/>
                  </a:prstClr>
                </a:solidFill>
              </a:rPr>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40"/>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409084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9"/>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1" y="3"/>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1"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309337"/>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Footer text goes here.</a:t>
            </a:r>
          </a:p>
        </p:txBody>
      </p:sp>
      <p:sp>
        <p:nvSpPr>
          <p:cNvPr id="6" name="Slide Number Placeholder 5"/>
          <p:cNvSpPr>
            <a:spLocks noGrp="1"/>
          </p:cNvSpPr>
          <p:nvPr>
            <p:ph type="sldNum" sz="quarter" idx="4"/>
          </p:nvPr>
        </p:nvSpPr>
        <p:spPr>
          <a:xfrm>
            <a:off x="8610600" y="6561140"/>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dirty="0">
              <a:solidFill>
                <a:prstClr val="black">
                  <a:tint val="75000"/>
                </a:prstClr>
              </a:solidFill>
            </a:endParaRP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2"/>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12" name="TextBox 11">
            <a:extLst>
              <a:ext uri="{FF2B5EF4-FFF2-40B4-BE49-F238E27FC236}">
                <a16:creationId xmlns:a16="http://schemas.microsoft.com/office/drawing/2014/main" id="{6903EBD9-2130-407C-AD23-8AFE50AC10B9}"/>
              </a:ext>
            </a:extLst>
          </p:cNvPr>
          <p:cNvSpPr txBox="1"/>
          <p:nvPr userDrawn="1"/>
        </p:nvSpPr>
        <p:spPr>
          <a:xfrm>
            <a:off x="54675" y="6477000"/>
            <a:ext cx="284092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chemeClr val="tx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tx1"/>
                </a:solidFill>
                <a:effectLst/>
                <a:uLnTx/>
                <a:uFillTx/>
              </a:rPr>
              <a:t>ERCOT Public</a:t>
            </a:r>
          </a:p>
        </p:txBody>
      </p:sp>
    </p:spTree>
    <p:extLst>
      <p:ext uri="{BB962C8B-B14F-4D97-AF65-F5344CB8AC3E}">
        <p14:creationId xmlns:p14="http://schemas.microsoft.com/office/powerpoint/2010/main" val="1088288671"/>
      </p:ext>
    </p:extLst>
  </p:cSld>
  <p:clrMap bg1="lt1" tx1="dk1" bg2="lt2" tx2="dk2" accent1="accent1" accent2="accent2" accent3="accent3" accent4="accent4" accent5="accent5" accent6="accent6" hlink="hlink" folHlink="folHlink"/>
  <p:sldLayoutIdLst>
    <p:sldLayoutId id="2147483662" r:id="rId1"/>
    <p:sldLayoutId id="2147483663"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E92E0F-B115-4AA1-8647-69B4754FE0F7}"/>
              </a:ext>
            </a:extLst>
          </p:cNvPr>
          <p:cNvSpPr txBox="1"/>
          <p:nvPr/>
        </p:nvSpPr>
        <p:spPr>
          <a:xfrm>
            <a:off x="3810000" y="1505396"/>
            <a:ext cx="4953000" cy="3847207"/>
          </a:xfrm>
          <a:prstGeom prst="rect">
            <a:avLst/>
          </a:prstGeom>
          <a:noFill/>
        </p:spPr>
        <p:txBody>
          <a:bodyPr wrap="square">
            <a:spAutoFit/>
          </a:bodyPr>
          <a:lstStyle/>
          <a:p>
            <a:r>
              <a:rPr lang="en-US" sz="2000" b="1" dirty="0">
                <a:effectLst/>
                <a:ea typeface="Calibri" panose="020F0502020204030204" pitchFamily="34" charset="0"/>
                <a:cs typeface="Times New Roman" panose="02020603050405020304" pitchFamily="18" charset="0"/>
              </a:rPr>
              <a:t>ERCOT Analysis of Environmental Protection Agency (EPA) Federal Implementation Plan (FIP) Regional Ozone Transport Rule</a:t>
            </a:r>
          </a:p>
          <a:p>
            <a:endParaRPr lang="en-US" sz="2000" b="1" dirty="0">
              <a:ea typeface="Calibri" panose="020F0502020204030204" pitchFamily="34" charset="0"/>
              <a:cs typeface="Times New Roman" panose="02020603050405020304" pitchFamily="18" charset="0"/>
            </a:endParaRPr>
          </a:p>
          <a:p>
            <a:r>
              <a:rPr lang="en-US" i="1" dirty="0">
                <a:effectLst/>
                <a:ea typeface="Calibri" panose="020F0502020204030204" pitchFamily="34" charset="0"/>
                <a:cs typeface="Times New Roman" panose="02020603050405020304" pitchFamily="18" charset="0"/>
              </a:rPr>
              <a:t>Woody Rickerson</a:t>
            </a:r>
          </a:p>
          <a:p>
            <a:r>
              <a:rPr lang="en-US" dirty="0">
                <a:ea typeface="Calibri" panose="020F0502020204030204" pitchFamily="34" charset="0"/>
                <a:cs typeface="Times New Roman" panose="02020603050405020304" pitchFamily="18" charset="0"/>
              </a:rPr>
              <a:t>Vice President of System Planning and Weatherization</a:t>
            </a:r>
          </a:p>
          <a:p>
            <a:endParaRPr lang="en-US" dirty="0">
              <a:effectLst/>
              <a:ea typeface="Calibri" panose="020F0502020204030204" pitchFamily="34" charset="0"/>
              <a:cs typeface="Times New Roman" panose="02020603050405020304" pitchFamily="18" charset="0"/>
            </a:endParaRPr>
          </a:p>
          <a:p>
            <a:r>
              <a:rPr lang="en-US" dirty="0">
                <a:ea typeface="Calibri" panose="020F0502020204030204" pitchFamily="34" charset="0"/>
                <a:cs typeface="Times New Roman" panose="02020603050405020304" pitchFamily="18" charset="0"/>
              </a:rPr>
              <a:t>Technical Advisory Committee Meeting</a:t>
            </a:r>
          </a:p>
          <a:p>
            <a:endParaRPr lang="en-US"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July 27, 2022</a:t>
            </a:r>
          </a:p>
          <a:p>
            <a:r>
              <a:rPr lang="en-US" dirty="0">
                <a:ea typeface="Calibri" panose="020F0502020204030204" pitchFamily="34" charset="0"/>
                <a:cs typeface="Times New Roman" panose="02020603050405020304" pitchFamily="18" charset="0"/>
              </a:rPr>
              <a:t>ERCOT Public</a:t>
            </a:r>
            <a:r>
              <a:rPr lang="en-US" dirty="0">
                <a:effectLst/>
                <a:ea typeface="Calibri" panose="020F0502020204030204" pitchFamily="34" charset="0"/>
                <a:cs typeface="Times New Roman" panose="02020603050405020304" pitchFamily="18" charset="0"/>
              </a:rPr>
              <a:t> </a:t>
            </a:r>
            <a:endParaRPr lang="en-US" dirty="0"/>
          </a:p>
        </p:txBody>
      </p:sp>
    </p:spTree>
    <p:extLst>
      <p:ext uri="{BB962C8B-B14F-4D97-AF65-F5344CB8AC3E}">
        <p14:creationId xmlns:p14="http://schemas.microsoft.com/office/powerpoint/2010/main" val="2934691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47072"/>
            <a:ext cx="8763000" cy="1066800"/>
          </a:xfrm>
        </p:spPr>
        <p:txBody>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Cross-State Air Pollution Rule (CSAPR) </a:t>
            </a:r>
            <a:br>
              <a:rPr lang="en-US" dirty="0">
                <a:effectLst/>
                <a:latin typeface="Calibri" panose="020F0502020204030204" pitchFamily="34" charset="0"/>
                <a:ea typeface="Calibri" panose="020F0502020204030204" pitchFamily="34" charset="0"/>
                <a:cs typeface="Times New Roman" panose="02020603050405020304" pitchFamily="18" charset="0"/>
              </a:rPr>
            </a:br>
            <a:r>
              <a:rPr lang="en-US" dirty="0">
                <a:effectLst/>
                <a:latin typeface="Calibri" panose="020F0502020204030204" pitchFamily="34" charset="0"/>
                <a:ea typeface="Calibri" panose="020F0502020204030204" pitchFamily="34" charset="0"/>
                <a:cs typeface="Times New Roman" panose="02020603050405020304" pitchFamily="18" charset="0"/>
              </a:rPr>
              <a:t>Federal Implementation Plan (FIP) </a:t>
            </a:r>
            <a:r>
              <a:rPr lang="en-US" dirty="0"/>
              <a:t> </a:t>
            </a:r>
            <a:br>
              <a:rPr lang="en-US" dirty="0"/>
            </a:br>
            <a:br>
              <a:rPr lang="en-US" dirty="0"/>
            </a:br>
            <a:br>
              <a:rPr lang="en-US" dirty="0"/>
            </a:br>
            <a:endParaRPr lang="en-US" dirty="0"/>
          </a:p>
        </p:txBody>
      </p:sp>
      <p:sp>
        <p:nvSpPr>
          <p:cNvPr id="3" name="Slide Number Placeholder 2"/>
          <p:cNvSpPr>
            <a:spLocks noGrp="1"/>
          </p:cNvSpPr>
          <p:nvPr>
            <p:ph type="sldNum" sz="quarter" idx="4"/>
          </p:nvPr>
        </p:nvSpPr>
        <p:spPr/>
        <p:txBody>
          <a:bodyPr/>
          <a:lstStyle/>
          <a:p>
            <a:fld id="{1D93BD3E-1E9A-4970-A6F7-E7AC52762E0C}" type="slidenum">
              <a:rPr lang="en-US" smtClean="0">
                <a:solidFill>
                  <a:prstClr val="black">
                    <a:tint val="75000"/>
                  </a:prstClr>
                </a:solidFill>
              </a:rPr>
              <a:pPr/>
              <a:t>2</a:t>
            </a:fld>
            <a:endParaRPr lang="en-US" dirty="0">
              <a:solidFill>
                <a:prstClr val="black">
                  <a:tint val="75000"/>
                </a:prstClr>
              </a:solidFill>
            </a:endParaRPr>
          </a:p>
        </p:txBody>
      </p:sp>
      <p:sp>
        <p:nvSpPr>
          <p:cNvPr id="5" name="TextBox 4">
            <a:extLst>
              <a:ext uri="{FF2B5EF4-FFF2-40B4-BE49-F238E27FC236}">
                <a16:creationId xmlns:a16="http://schemas.microsoft.com/office/drawing/2014/main" id="{FDB495EA-FB2E-4D83-B1E6-F1AD5675074C}"/>
              </a:ext>
            </a:extLst>
          </p:cNvPr>
          <p:cNvSpPr txBox="1"/>
          <p:nvPr/>
        </p:nvSpPr>
        <p:spPr>
          <a:xfrm>
            <a:off x="381000" y="1295400"/>
            <a:ext cx="8482553" cy="4572021"/>
          </a:xfrm>
          <a:prstGeom prst="rect">
            <a:avLst/>
          </a:prstGeom>
          <a:noFill/>
        </p:spPr>
        <p:txBody>
          <a:bodyPr wrap="square">
            <a:spAutoFit/>
          </a:bodyPr>
          <a:lstStyle/>
          <a:p>
            <a:pPr>
              <a:lnSpc>
                <a:spcPct val="115000"/>
              </a:lnSpc>
              <a:spcAft>
                <a:spcPts val="1000"/>
              </a:spcAft>
            </a:pPr>
            <a:r>
              <a:rPr lang="en-US" sz="1600" dirty="0"/>
              <a:t>The EPA proposes that emission reductions for 26 states, including Texas, are necessary to address upwind states’ interstate transport obligations.  Under the proposed rule, the FIP would establish nitrogen oxides (NOx) emissions budgets beginning in ozone season (May 1- September 30) 2023 for Electric Generating Units sources. </a:t>
            </a:r>
            <a:br>
              <a:rPr lang="en-US" sz="1600" dirty="0"/>
            </a:br>
            <a:br>
              <a:rPr lang="en-US" sz="1600" dirty="0"/>
            </a:br>
            <a:r>
              <a:rPr lang="en-US" sz="1600" dirty="0"/>
              <a:t>ERCOT has performed a preliminary analysis of the potential effect the adoption of this rule would have on the ERCOT grid in 2026.  The analysis assumed the retirement of 10,803 MW (installed capacity) of thermal generation, which included 8,203 MW of coal-fired generation at 7 locations, and 2,600 MW of gas-fired generation at 4 locations.  </a:t>
            </a:r>
          </a:p>
          <a:p>
            <a:pPr>
              <a:lnSpc>
                <a:spcPct val="115000"/>
              </a:lnSpc>
              <a:spcAft>
                <a:spcPts val="1000"/>
              </a:spcAft>
            </a:pPr>
            <a:r>
              <a:rPr lang="en-US" sz="1600" dirty="0"/>
              <a:t>The analysis included the addition of future generation (20,035 MW, only 4% representing thermal generation) that currently meets ERCOT Planning Guide Section 6.9 requirements but did not consider any generation that might be built as a direct result of the loss of the 10,803 MW leaving the market.</a:t>
            </a:r>
          </a:p>
          <a:p>
            <a:pPr>
              <a:lnSpc>
                <a:spcPct val="115000"/>
              </a:lnSpc>
              <a:spcAft>
                <a:spcPts val="1000"/>
              </a:spcAft>
            </a:pPr>
            <a:r>
              <a:rPr lang="en-US" sz="1600" dirty="0"/>
              <a:t>In this preliminary analysis, ERCOT looked at four areas of concern for maintaining reliability.</a:t>
            </a:r>
          </a:p>
        </p:txBody>
      </p:sp>
    </p:spTree>
    <p:extLst>
      <p:ext uri="{BB962C8B-B14F-4D97-AF65-F5344CB8AC3E}">
        <p14:creationId xmlns:p14="http://schemas.microsoft.com/office/powerpoint/2010/main" val="3928893850"/>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7072"/>
            <a:ext cx="8763000" cy="1066800"/>
          </a:xfrm>
        </p:spPr>
        <p:txBody>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Cross-State Air Pollution Rule (CSAPR) </a:t>
            </a:r>
            <a:br>
              <a:rPr lang="en-US" dirty="0">
                <a:effectLst/>
                <a:latin typeface="Calibri" panose="020F0502020204030204" pitchFamily="34" charset="0"/>
                <a:ea typeface="Calibri" panose="020F0502020204030204" pitchFamily="34" charset="0"/>
                <a:cs typeface="Times New Roman" panose="02020603050405020304" pitchFamily="18" charset="0"/>
              </a:rPr>
            </a:br>
            <a:r>
              <a:rPr lang="en-US" dirty="0">
                <a:effectLst/>
                <a:latin typeface="Calibri" panose="020F0502020204030204" pitchFamily="34" charset="0"/>
                <a:ea typeface="Calibri" panose="020F0502020204030204" pitchFamily="34" charset="0"/>
                <a:cs typeface="Times New Roman" panose="02020603050405020304" pitchFamily="18" charset="0"/>
              </a:rPr>
              <a:t>Federal Implementation Plan (FIP) </a:t>
            </a:r>
            <a:r>
              <a:rPr lang="en-US" dirty="0"/>
              <a:t> </a:t>
            </a:r>
            <a:br>
              <a:rPr lang="en-US" dirty="0"/>
            </a:br>
            <a:br>
              <a:rPr lang="en-US" dirty="0"/>
            </a:br>
            <a:br>
              <a:rPr lang="en-US" dirty="0"/>
            </a:br>
            <a:endParaRPr lang="en-US" dirty="0"/>
          </a:p>
        </p:txBody>
      </p:sp>
      <p:sp>
        <p:nvSpPr>
          <p:cNvPr id="3" name="Slide Number Placeholder 2"/>
          <p:cNvSpPr>
            <a:spLocks noGrp="1"/>
          </p:cNvSpPr>
          <p:nvPr>
            <p:ph type="sldNum" sz="quarter" idx="4"/>
          </p:nvPr>
        </p:nvSpPr>
        <p:spPr/>
        <p:txBody>
          <a:bodyPr/>
          <a:lstStyle/>
          <a:p>
            <a:fld id="{1D93BD3E-1E9A-4970-A6F7-E7AC52762E0C}" type="slidenum">
              <a:rPr lang="en-US" smtClean="0">
                <a:solidFill>
                  <a:prstClr val="black">
                    <a:tint val="75000"/>
                  </a:prstClr>
                </a:solidFill>
              </a:rPr>
              <a:pPr/>
              <a:t>3</a:t>
            </a:fld>
            <a:endParaRPr lang="en-US" dirty="0">
              <a:solidFill>
                <a:prstClr val="black">
                  <a:tint val="75000"/>
                </a:prstClr>
              </a:solidFill>
            </a:endParaRPr>
          </a:p>
        </p:txBody>
      </p:sp>
      <p:sp>
        <p:nvSpPr>
          <p:cNvPr id="5" name="TextBox 4">
            <a:extLst>
              <a:ext uri="{FF2B5EF4-FFF2-40B4-BE49-F238E27FC236}">
                <a16:creationId xmlns:a16="http://schemas.microsoft.com/office/drawing/2014/main" id="{FDB495EA-FB2E-4D83-B1E6-F1AD5675074C}"/>
              </a:ext>
            </a:extLst>
          </p:cNvPr>
          <p:cNvSpPr txBox="1"/>
          <p:nvPr/>
        </p:nvSpPr>
        <p:spPr>
          <a:xfrm>
            <a:off x="330723" y="1262803"/>
            <a:ext cx="8482553" cy="4935710"/>
          </a:xfrm>
          <a:prstGeom prst="rect">
            <a:avLst/>
          </a:prstGeom>
          <a:noFill/>
        </p:spPr>
        <p:txBody>
          <a:bodyPr wrap="square">
            <a:spAutoFit/>
          </a:bodyPr>
          <a:lstStyle/>
          <a:p>
            <a:pPr>
              <a:lnSpc>
                <a:spcPct val="115000"/>
              </a:lnSpc>
              <a:spcAft>
                <a:spcPts val="1000"/>
              </a:spcAft>
            </a:pPr>
            <a:r>
              <a:rPr lang="en-US" sz="1600" dirty="0"/>
              <a:t>The results of the preliminary analysis in 2026 include:</a:t>
            </a:r>
          </a:p>
          <a:p>
            <a:pPr marL="342900" indent="-342900">
              <a:buFont typeface="+mj-lt"/>
              <a:buAutoNum type="arabicPeriod"/>
            </a:pPr>
            <a:r>
              <a:rPr lang="en-US" sz="1600" dirty="0"/>
              <a:t>Steady-State Transmission Analysis showed significant impacts to the reliability of the transmission system resulting in $1.2 to $1.5 billion to resolve the local reliability issues. The study did not include ERCOT wide regional analysis, however based on the recent studies, there could be an accelerated need for an additional $2.7 to $5.2 billion of transmission improvements to improve the ERCOT regional transfer capability after the retirement of the CSAPR-affected generation.</a:t>
            </a:r>
          </a:p>
          <a:p>
            <a:pPr marL="342900" indent="-342900">
              <a:buFont typeface="+mj-lt"/>
              <a:buAutoNum type="arabicPeriod"/>
            </a:pPr>
            <a:endParaRPr lang="en-US" sz="1600" dirty="0"/>
          </a:p>
          <a:p>
            <a:pPr marL="342900" indent="-342900">
              <a:buFont typeface="+mj-lt"/>
              <a:buAutoNum type="arabicPeriod"/>
            </a:pPr>
            <a:r>
              <a:rPr lang="en-US" sz="1600" dirty="0"/>
              <a:t>If the CSAPR-affected generation is retired, the probability of load shed for summer 2026 increases by almost nine times at 8pm when solar generation becomes unavailable.</a:t>
            </a:r>
          </a:p>
          <a:p>
            <a:pPr marL="342900" indent="-342900">
              <a:buFont typeface="+mj-lt"/>
              <a:buAutoNum type="arabicPeriod"/>
            </a:pPr>
            <a:endParaRPr lang="en-US" sz="1600" dirty="0"/>
          </a:p>
          <a:p>
            <a:pPr marL="342900" indent="-342900">
              <a:buFont typeface="+mj-lt"/>
              <a:buAutoNum type="arabicPeriod"/>
            </a:pPr>
            <a:r>
              <a:rPr lang="en-US" sz="1600" dirty="0"/>
              <a:t>The ERCOT Outage Approval process will only be able to approve approximately 1/3 of the expected maintenance outages required by the remaining thermal units in 2026 after the removal of the CSAPR-affected generation.</a:t>
            </a:r>
          </a:p>
          <a:p>
            <a:pPr marL="342900" indent="-342900">
              <a:buFont typeface="+mj-lt"/>
              <a:buAutoNum type="arabicPeriod"/>
            </a:pPr>
            <a:endParaRPr lang="en-US" sz="1600" dirty="0"/>
          </a:p>
          <a:p>
            <a:pPr marL="342900" indent="-342900">
              <a:buFont typeface="+mj-lt"/>
              <a:buAutoNum type="arabicPeriod"/>
            </a:pPr>
            <a:r>
              <a:rPr lang="en-US" sz="1600" dirty="0"/>
              <a:t>The loss of the CSAPR-affected generation will reduce the gross inertia capacity of the system by 13%.  This will likely result in increased out of market instruction by ERCOT to maintain minimum amounts of inertia needed to maintain reliability.</a:t>
            </a:r>
          </a:p>
        </p:txBody>
      </p:sp>
    </p:spTree>
    <p:extLst>
      <p:ext uri="{BB962C8B-B14F-4D97-AF65-F5344CB8AC3E}">
        <p14:creationId xmlns:p14="http://schemas.microsoft.com/office/powerpoint/2010/main" val="1116056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765B4-6D50-45A3-AAD1-1F9E7C95DB7E}"/>
              </a:ext>
            </a:extLst>
          </p:cNvPr>
          <p:cNvSpPr>
            <a:spLocks noGrp="1"/>
          </p:cNvSpPr>
          <p:nvPr>
            <p:ph type="title"/>
          </p:nvPr>
        </p:nvSpPr>
        <p:spPr/>
        <p:txBody>
          <a:bodyPr/>
          <a:lstStyle/>
          <a:p>
            <a:r>
              <a:rPr lang="en-US" sz="2000" dirty="0"/>
              <a:t>Generation Removed from Service in 2026 for ERCOT Analysis </a:t>
            </a:r>
          </a:p>
        </p:txBody>
      </p:sp>
      <p:sp>
        <p:nvSpPr>
          <p:cNvPr id="4" name="Slide Number Placeholder 3">
            <a:extLst>
              <a:ext uri="{FF2B5EF4-FFF2-40B4-BE49-F238E27FC236}">
                <a16:creationId xmlns:a16="http://schemas.microsoft.com/office/drawing/2014/main" id="{D555ECAA-B911-421E-9BED-480F1365D256}"/>
              </a:ext>
            </a:extLst>
          </p:cNvPr>
          <p:cNvSpPr>
            <a:spLocks noGrp="1"/>
          </p:cNvSpPr>
          <p:nvPr>
            <p:ph type="sldNum" sz="quarter" idx="4"/>
          </p:nvPr>
        </p:nvSpPr>
        <p:spPr/>
        <p:txBody>
          <a:bodyPr/>
          <a:lstStyle/>
          <a:p>
            <a:fld id="{1D93BD3E-1E9A-4970-A6F7-E7AC52762E0C}" type="slidenum">
              <a:rPr lang="en-US" smtClean="0">
                <a:solidFill>
                  <a:prstClr val="black">
                    <a:tint val="75000"/>
                  </a:prstClr>
                </a:solidFill>
              </a:rPr>
              <a:pPr/>
              <a:t>4</a:t>
            </a:fld>
            <a:endParaRPr lang="en-US" dirty="0">
              <a:solidFill>
                <a:prstClr val="black">
                  <a:tint val="75000"/>
                </a:prstClr>
              </a:solidFill>
            </a:endParaRPr>
          </a:p>
        </p:txBody>
      </p:sp>
      <p:graphicFrame>
        <p:nvGraphicFramePr>
          <p:cNvPr id="5" name="Table 4">
            <a:extLst>
              <a:ext uri="{FF2B5EF4-FFF2-40B4-BE49-F238E27FC236}">
                <a16:creationId xmlns:a16="http://schemas.microsoft.com/office/drawing/2014/main" id="{1DFB7AA3-3BC0-4824-B0C5-D72D07AEB1F2}"/>
              </a:ext>
            </a:extLst>
          </p:cNvPr>
          <p:cNvGraphicFramePr>
            <a:graphicFrameLocks noGrp="1"/>
          </p:cNvGraphicFramePr>
          <p:nvPr>
            <p:extLst>
              <p:ext uri="{D42A27DB-BD31-4B8C-83A1-F6EECF244321}">
                <p14:modId xmlns:p14="http://schemas.microsoft.com/office/powerpoint/2010/main" val="1713997591"/>
              </p:ext>
            </p:extLst>
          </p:nvPr>
        </p:nvGraphicFramePr>
        <p:xfrm>
          <a:off x="457200" y="685800"/>
          <a:ext cx="8229600" cy="5562600"/>
        </p:xfrm>
        <a:graphic>
          <a:graphicData uri="http://schemas.openxmlformats.org/drawingml/2006/table">
            <a:tbl>
              <a:tblPr firstRow="1" firstCol="1" bandRow="1">
                <a:tableStyleId>{5C22544A-7EE6-4342-B048-85BDC9FD1C3A}</a:tableStyleId>
              </a:tblPr>
              <a:tblGrid>
                <a:gridCol w="2251495">
                  <a:extLst>
                    <a:ext uri="{9D8B030D-6E8A-4147-A177-3AD203B41FA5}">
                      <a16:colId xmlns:a16="http://schemas.microsoft.com/office/drawing/2014/main" val="1416397371"/>
                    </a:ext>
                  </a:extLst>
                </a:gridCol>
                <a:gridCol w="1164566">
                  <a:extLst>
                    <a:ext uri="{9D8B030D-6E8A-4147-A177-3AD203B41FA5}">
                      <a16:colId xmlns:a16="http://schemas.microsoft.com/office/drawing/2014/main" val="3049560126"/>
                    </a:ext>
                  </a:extLst>
                </a:gridCol>
                <a:gridCol w="854015">
                  <a:extLst>
                    <a:ext uri="{9D8B030D-6E8A-4147-A177-3AD203B41FA5}">
                      <a16:colId xmlns:a16="http://schemas.microsoft.com/office/drawing/2014/main" val="2647990751"/>
                    </a:ext>
                  </a:extLst>
                </a:gridCol>
                <a:gridCol w="543464">
                  <a:extLst>
                    <a:ext uri="{9D8B030D-6E8A-4147-A177-3AD203B41FA5}">
                      <a16:colId xmlns:a16="http://schemas.microsoft.com/office/drawing/2014/main" val="2282991075"/>
                    </a:ext>
                  </a:extLst>
                </a:gridCol>
                <a:gridCol w="749266">
                  <a:extLst>
                    <a:ext uri="{9D8B030D-6E8A-4147-A177-3AD203B41FA5}">
                      <a16:colId xmlns:a16="http://schemas.microsoft.com/office/drawing/2014/main" val="86004356"/>
                    </a:ext>
                  </a:extLst>
                </a:gridCol>
                <a:gridCol w="755017">
                  <a:extLst>
                    <a:ext uri="{9D8B030D-6E8A-4147-A177-3AD203B41FA5}">
                      <a16:colId xmlns:a16="http://schemas.microsoft.com/office/drawing/2014/main" val="2944175687"/>
                    </a:ext>
                  </a:extLst>
                </a:gridCol>
                <a:gridCol w="893860">
                  <a:extLst>
                    <a:ext uri="{9D8B030D-6E8A-4147-A177-3AD203B41FA5}">
                      <a16:colId xmlns:a16="http://schemas.microsoft.com/office/drawing/2014/main" val="4188189554"/>
                    </a:ext>
                  </a:extLst>
                </a:gridCol>
                <a:gridCol w="1017917">
                  <a:extLst>
                    <a:ext uri="{9D8B030D-6E8A-4147-A177-3AD203B41FA5}">
                      <a16:colId xmlns:a16="http://schemas.microsoft.com/office/drawing/2014/main" val="975910044"/>
                    </a:ext>
                  </a:extLst>
                </a:gridCol>
              </a:tblGrid>
              <a:tr h="530140">
                <a:tc>
                  <a:txBody>
                    <a:bodyPr/>
                    <a:lstStyle/>
                    <a:p>
                      <a:pPr marL="0" marR="0">
                        <a:lnSpc>
                          <a:spcPct val="107000"/>
                        </a:lnSpc>
                        <a:spcBef>
                          <a:spcPts val="0"/>
                        </a:spcBef>
                        <a:spcAft>
                          <a:spcPts val="0"/>
                        </a:spcAft>
                      </a:pPr>
                      <a:r>
                        <a:rPr lang="en-US" sz="800" dirty="0">
                          <a:effectLst/>
                        </a:rPr>
                        <a:t>UNIT NAME</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UNIT CODE</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COUNTY</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FUEL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ZONE</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IN SERVICE</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INSTALLED CAPACITY RATING</a:t>
                      </a:r>
                      <a:br>
                        <a:rPr lang="en-US" sz="800">
                          <a:effectLst/>
                        </a:rPr>
                      </a:br>
                      <a:r>
                        <a:rPr lang="en-US" sz="800">
                          <a:effectLst/>
                        </a:rPr>
                        <a:t>(MW)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SUMMER</a:t>
                      </a:r>
                      <a:br>
                        <a:rPr lang="en-US" sz="800" dirty="0">
                          <a:effectLst/>
                        </a:rPr>
                      </a:br>
                      <a:r>
                        <a:rPr lang="en-US" sz="800" dirty="0">
                          <a:effectLst/>
                        </a:rPr>
                        <a:t>CAPACITY</a:t>
                      </a:r>
                      <a:br>
                        <a:rPr lang="en-US" sz="800" dirty="0">
                          <a:effectLst/>
                        </a:rPr>
                      </a:br>
                      <a:r>
                        <a:rPr lang="en-US" sz="800" dirty="0">
                          <a:effectLst/>
                        </a:rPr>
                        <a:t>(MW)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554915970"/>
                  </a:ext>
                </a:extLst>
              </a:tr>
              <a:tr h="160235">
                <a:tc>
                  <a:txBody>
                    <a:bodyPr/>
                    <a:lstStyle/>
                    <a:p>
                      <a:pPr marL="0" marR="0">
                        <a:lnSpc>
                          <a:spcPct val="107000"/>
                        </a:lnSpc>
                        <a:spcBef>
                          <a:spcPts val="0"/>
                        </a:spcBef>
                        <a:spcAft>
                          <a:spcPts val="0"/>
                        </a:spcAft>
                      </a:pPr>
                      <a:r>
                        <a:rPr lang="en-US" sz="800" dirty="0">
                          <a:effectLst/>
                        </a:rPr>
                        <a:t>COLETO CREEK</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COLETO_COLETOG1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GOLIAD</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SOUTH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1980</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650.0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655.0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1436565236"/>
                  </a:ext>
                </a:extLst>
              </a:tr>
              <a:tr h="127487">
                <a:tc>
                  <a:txBody>
                    <a:bodyPr/>
                    <a:lstStyle/>
                    <a:p>
                      <a:pPr marL="0" marR="0">
                        <a:lnSpc>
                          <a:spcPct val="107000"/>
                        </a:lnSpc>
                        <a:spcBef>
                          <a:spcPts val="0"/>
                        </a:spcBef>
                        <a:spcAft>
                          <a:spcPts val="0"/>
                        </a:spcAft>
                      </a:pPr>
                      <a:r>
                        <a:rPr lang="en-US" sz="800">
                          <a:effectLst/>
                        </a:rPr>
                        <a:t>FAYETTE POWER U1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FPPYD1_FPP_G1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FAYETTE</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SOUTH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1979</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615.0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604.0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1935106479"/>
                  </a:ext>
                </a:extLst>
              </a:tr>
              <a:tr h="127487">
                <a:tc>
                  <a:txBody>
                    <a:bodyPr/>
                    <a:lstStyle/>
                    <a:p>
                      <a:pPr marL="0" marR="0">
                        <a:lnSpc>
                          <a:spcPct val="107000"/>
                        </a:lnSpc>
                        <a:spcBef>
                          <a:spcPts val="0"/>
                        </a:spcBef>
                        <a:spcAft>
                          <a:spcPts val="0"/>
                        </a:spcAft>
                      </a:pPr>
                      <a:r>
                        <a:rPr lang="en-US" sz="800">
                          <a:effectLst/>
                        </a:rPr>
                        <a:t>FAYETTE POWER U2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FPPYD1_FPP_G2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FAYETTE</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SOUTH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1980</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615.0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599.0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736555592"/>
                  </a:ext>
                </a:extLst>
              </a:tr>
              <a:tr h="127487">
                <a:tc>
                  <a:txBody>
                    <a:bodyPr/>
                    <a:lstStyle/>
                    <a:p>
                      <a:pPr marL="0" marR="0">
                        <a:lnSpc>
                          <a:spcPct val="107000"/>
                        </a:lnSpc>
                        <a:spcBef>
                          <a:spcPts val="0"/>
                        </a:spcBef>
                        <a:spcAft>
                          <a:spcPts val="0"/>
                        </a:spcAft>
                      </a:pPr>
                      <a:r>
                        <a:rPr lang="en-US" sz="800">
                          <a:effectLst/>
                        </a:rPr>
                        <a:t>FAYETTE POWER U3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dirty="0">
                          <a:effectLst/>
                        </a:rPr>
                        <a:t>FPPYD2_FPP_G3</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FAYETTE</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SOUTH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1988</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460.0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437.0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989297483"/>
                  </a:ext>
                </a:extLst>
              </a:tr>
              <a:tr h="127487">
                <a:tc>
                  <a:txBody>
                    <a:bodyPr/>
                    <a:lstStyle/>
                    <a:p>
                      <a:pPr marL="0" marR="0">
                        <a:lnSpc>
                          <a:spcPct val="107000"/>
                        </a:lnSpc>
                        <a:spcBef>
                          <a:spcPts val="0"/>
                        </a:spcBef>
                        <a:spcAft>
                          <a:spcPts val="0"/>
                        </a:spcAft>
                      </a:pPr>
                      <a:r>
                        <a:rPr lang="en-US" sz="800">
                          <a:effectLst/>
                        </a:rPr>
                        <a:t>J K SPRUCE U1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CALAVERS_JKS1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BEXAR</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SOUTH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1992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555.0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2929270787"/>
                  </a:ext>
                </a:extLst>
              </a:tr>
              <a:tr h="127487">
                <a:tc>
                  <a:txBody>
                    <a:bodyPr/>
                    <a:lstStyle/>
                    <a:p>
                      <a:pPr marL="0" marR="0">
                        <a:lnSpc>
                          <a:spcPct val="107000"/>
                        </a:lnSpc>
                        <a:spcBef>
                          <a:spcPts val="0"/>
                        </a:spcBef>
                        <a:spcAft>
                          <a:spcPts val="0"/>
                        </a:spcAft>
                      </a:pPr>
                      <a:r>
                        <a:rPr lang="en-US" sz="800">
                          <a:effectLst/>
                        </a:rPr>
                        <a:t>LIMESTONE U1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LEG_LEG_G1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dirty="0">
                          <a:effectLst/>
                        </a:rPr>
                        <a:t>LIMESTONE</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NORTH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1985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893.0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824.0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940859255"/>
                  </a:ext>
                </a:extLst>
              </a:tr>
              <a:tr h="127487">
                <a:tc>
                  <a:txBody>
                    <a:bodyPr/>
                    <a:lstStyle/>
                    <a:p>
                      <a:pPr marL="0" marR="0">
                        <a:lnSpc>
                          <a:spcPct val="107000"/>
                        </a:lnSpc>
                        <a:spcBef>
                          <a:spcPts val="0"/>
                        </a:spcBef>
                        <a:spcAft>
                          <a:spcPts val="0"/>
                        </a:spcAft>
                      </a:pPr>
                      <a:r>
                        <a:rPr lang="en-US" sz="800">
                          <a:effectLst/>
                        </a:rPr>
                        <a:t>LIMESTONE U2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LEG_LEG_G2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LIMESTONE</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NORTH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1986</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956.8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836.0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139840002"/>
                  </a:ext>
                </a:extLst>
              </a:tr>
              <a:tr h="127487">
                <a:tc>
                  <a:txBody>
                    <a:bodyPr/>
                    <a:lstStyle/>
                    <a:p>
                      <a:pPr marL="0" marR="0">
                        <a:lnSpc>
                          <a:spcPct val="107000"/>
                        </a:lnSpc>
                        <a:spcBef>
                          <a:spcPts val="0"/>
                        </a:spcBef>
                        <a:spcAft>
                          <a:spcPts val="0"/>
                        </a:spcAft>
                      </a:pPr>
                      <a:r>
                        <a:rPr lang="en-US" sz="800">
                          <a:effectLst/>
                        </a:rPr>
                        <a:t>MARTIN LAKE U1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MLSES_UNIT1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RUSK</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NORTH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1977</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893.0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800.0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622119128"/>
                  </a:ext>
                </a:extLst>
              </a:tr>
              <a:tr h="127487">
                <a:tc>
                  <a:txBody>
                    <a:bodyPr/>
                    <a:lstStyle/>
                    <a:p>
                      <a:pPr marL="0" marR="0">
                        <a:lnSpc>
                          <a:spcPct val="107000"/>
                        </a:lnSpc>
                        <a:spcBef>
                          <a:spcPts val="0"/>
                        </a:spcBef>
                        <a:spcAft>
                          <a:spcPts val="0"/>
                        </a:spcAft>
                      </a:pPr>
                      <a:r>
                        <a:rPr lang="en-US" sz="800">
                          <a:effectLst/>
                        </a:rPr>
                        <a:t>MARTIN LAKE U2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MLSES_UNIT2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RUSK</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dirty="0">
                          <a:effectLst/>
                        </a:rPr>
                        <a:t>COAL</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NORTH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1978</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893.0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805.0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2760185527"/>
                  </a:ext>
                </a:extLst>
              </a:tr>
              <a:tr h="127487">
                <a:tc>
                  <a:txBody>
                    <a:bodyPr/>
                    <a:lstStyle/>
                    <a:p>
                      <a:pPr marL="0" marR="0">
                        <a:lnSpc>
                          <a:spcPct val="107000"/>
                        </a:lnSpc>
                        <a:spcBef>
                          <a:spcPts val="0"/>
                        </a:spcBef>
                        <a:spcAft>
                          <a:spcPts val="0"/>
                        </a:spcAft>
                      </a:pPr>
                      <a:r>
                        <a:rPr lang="en-US" sz="800">
                          <a:effectLst/>
                        </a:rPr>
                        <a:t>MARTIN LAKE U3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MLSES_UNIT3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RUSK</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dirty="0">
                          <a:effectLst/>
                        </a:rPr>
                        <a:t>COAL</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NORTH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1979</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893.0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805.0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220778888"/>
                  </a:ext>
                </a:extLst>
              </a:tr>
              <a:tr h="127487">
                <a:tc>
                  <a:txBody>
                    <a:bodyPr/>
                    <a:lstStyle/>
                    <a:p>
                      <a:pPr marL="0" marR="0">
                        <a:lnSpc>
                          <a:spcPct val="107000"/>
                        </a:lnSpc>
                        <a:spcBef>
                          <a:spcPts val="0"/>
                        </a:spcBef>
                        <a:spcAft>
                          <a:spcPts val="0"/>
                        </a:spcAft>
                      </a:pPr>
                      <a:r>
                        <a:rPr lang="en-US" sz="800">
                          <a:effectLst/>
                        </a:rPr>
                        <a:t>SAN MIGUEL U1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SANMIGL_G1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ATASCOSA</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SOUTH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1982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430.0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391.0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152855936"/>
                  </a:ext>
                </a:extLst>
              </a:tr>
              <a:tr h="160235">
                <a:tc>
                  <a:txBody>
                    <a:bodyPr/>
                    <a:lstStyle/>
                    <a:p>
                      <a:pPr marL="0" marR="0">
                        <a:lnSpc>
                          <a:spcPct val="107000"/>
                        </a:lnSpc>
                        <a:spcBef>
                          <a:spcPts val="0"/>
                        </a:spcBef>
                        <a:spcAft>
                          <a:spcPts val="0"/>
                        </a:spcAft>
                      </a:pPr>
                      <a:r>
                        <a:rPr lang="en-US" sz="800">
                          <a:effectLst/>
                        </a:rPr>
                        <a:t>TWIN OAKS U1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TNP_ONE_TNP_O_1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ROBERTSON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dirty="0">
                          <a:effectLst/>
                        </a:rPr>
                        <a:t>COAL</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NORTH</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1990</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174.6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155.0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745697752"/>
                  </a:ext>
                </a:extLst>
              </a:tr>
              <a:tr h="160235">
                <a:tc>
                  <a:txBody>
                    <a:bodyPr/>
                    <a:lstStyle/>
                    <a:p>
                      <a:pPr marL="0" marR="0">
                        <a:lnSpc>
                          <a:spcPct val="107000"/>
                        </a:lnSpc>
                        <a:spcBef>
                          <a:spcPts val="0"/>
                        </a:spcBef>
                        <a:spcAft>
                          <a:spcPts val="0"/>
                        </a:spcAft>
                      </a:pPr>
                      <a:r>
                        <a:rPr lang="en-US" sz="800">
                          <a:effectLst/>
                        </a:rPr>
                        <a:t>TWIN OAKS U2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TNP_ONE_TNP_O_2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ROBERTSON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COAL</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dirty="0">
                          <a:effectLst/>
                        </a:rPr>
                        <a:t>NORTH</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1991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174.6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155.0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943134020"/>
                  </a:ext>
                </a:extLst>
              </a:tr>
              <a:tr h="160235">
                <a:tc>
                  <a:txBody>
                    <a:bodyPr/>
                    <a:lstStyle/>
                    <a:p>
                      <a:pPr marL="0" marR="0">
                        <a:lnSpc>
                          <a:spcPct val="107000"/>
                        </a:lnSpc>
                        <a:spcBef>
                          <a:spcPts val="0"/>
                        </a:spcBef>
                        <a:spcAft>
                          <a:spcPts val="0"/>
                        </a:spcAft>
                      </a:pPr>
                      <a:r>
                        <a:rPr lang="en-US" sz="800">
                          <a:effectLst/>
                        </a:rPr>
                        <a:t>GRAHAM STG 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GRSES_UNIT2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YOUNG</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GAS-ST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WEST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1969</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387.0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390.0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278994078"/>
                  </a:ext>
                </a:extLst>
              </a:tr>
              <a:tr h="160235">
                <a:tc>
                  <a:txBody>
                    <a:bodyPr/>
                    <a:lstStyle/>
                    <a:p>
                      <a:pPr marL="0" marR="0">
                        <a:lnSpc>
                          <a:spcPct val="107000"/>
                        </a:lnSpc>
                        <a:spcBef>
                          <a:spcPts val="0"/>
                        </a:spcBef>
                        <a:spcAft>
                          <a:spcPts val="0"/>
                        </a:spcAft>
                      </a:pPr>
                      <a:r>
                        <a:rPr lang="en-US" sz="800">
                          <a:effectLst/>
                        </a:rPr>
                        <a:t>GREENS BAYOU CTG 73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GBY_GBYGT73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dirty="0">
                          <a:effectLst/>
                        </a:rPr>
                        <a:t>HOUSTON</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1976</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72.0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1597001319"/>
                  </a:ext>
                </a:extLst>
              </a:tr>
              <a:tr h="160235">
                <a:tc>
                  <a:txBody>
                    <a:bodyPr/>
                    <a:lstStyle/>
                    <a:p>
                      <a:pPr marL="0" marR="0">
                        <a:lnSpc>
                          <a:spcPct val="107000"/>
                        </a:lnSpc>
                        <a:spcBef>
                          <a:spcPts val="0"/>
                        </a:spcBef>
                        <a:spcAft>
                          <a:spcPts val="0"/>
                        </a:spcAft>
                      </a:pPr>
                      <a:r>
                        <a:rPr lang="en-US" sz="800">
                          <a:effectLst/>
                        </a:rPr>
                        <a:t>GREENS BAYOU CTG 74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GBY_GBYGT74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1976</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72.0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2213493222"/>
                  </a:ext>
                </a:extLst>
              </a:tr>
              <a:tr h="160235">
                <a:tc>
                  <a:txBody>
                    <a:bodyPr/>
                    <a:lstStyle/>
                    <a:p>
                      <a:pPr marL="0" marR="0">
                        <a:lnSpc>
                          <a:spcPct val="107000"/>
                        </a:lnSpc>
                        <a:spcBef>
                          <a:spcPts val="0"/>
                        </a:spcBef>
                        <a:spcAft>
                          <a:spcPts val="0"/>
                        </a:spcAft>
                      </a:pPr>
                      <a:r>
                        <a:rPr lang="en-US" sz="800">
                          <a:effectLst/>
                        </a:rPr>
                        <a:t>GREENS BAYOU CTG 81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GBY_GBYGT81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1976</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72.0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356839399"/>
                  </a:ext>
                </a:extLst>
              </a:tr>
              <a:tr h="160235">
                <a:tc>
                  <a:txBody>
                    <a:bodyPr/>
                    <a:lstStyle/>
                    <a:p>
                      <a:pPr marL="0" marR="0">
                        <a:lnSpc>
                          <a:spcPct val="107000"/>
                        </a:lnSpc>
                        <a:spcBef>
                          <a:spcPts val="0"/>
                        </a:spcBef>
                        <a:spcAft>
                          <a:spcPts val="0"/>
                        </a:spcAft>
                      </a:pPr>
                      <a:r>
                        <a:rPr lang="en-US" sz="800">
                          <a:effectLst/>
                        </a:rPr>
                        <a:t>GREENS BAYOU CTG 82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GBY_GBYGT82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1976</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72.0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50.0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855819424"/>
                  </a:ext>
                </a:extLst>
              </a:tr>
              <a:tr h="160235">
                <a:tc>
                  <a:txBody>
                    <a:bodyPr/>
                    <a:lstStyle/>
                    <a:p>
                      <a:pPr marL="0" marR="0">
                        <a:lnSpc>
                          <a:spcPct val="107000"/>
                        </a:lnSpc>
                        <a:spcBef>
                          <a:spcPts val="0"/>
                        </a:spcBef>
                        <a:spcAft>
                          <a:spcPts val="0"/>
                        </a:spcAft>
                      </a:pPr>
                      <a:r>
                        <a:rPr lang="en-US" sz="800">
                          <a:effectLst/>
                        </a:rPr>
                        <a:t>GREENS BAYOU CTG 83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GBY_GBYGT83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1976</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72.0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2824321527"/>
                  </a:ext>
                </a:extLst>
              </a:tr>
              <a:tr h="160235">
                <a:tc>
                  <a:txBody>
                    <a:bodyPr/>
                    <a:lstStyle/>
                    <a:p>
                      <a:pPr marL="0" marR="0">
                        <a:lnSpc>
                          <a:spcPct val="107000"/>
                        </a:lnSpc>
                        <a:spcBef>
                          <a:spcPts val="0"/>
                        </a:spcBef>
                        <a:spcAft>
                          <a:spcPts val="0"/>
                        </a:spcAft>
                      </a:pPr>
                      <a:r>
                        <a:rPr lang="en-US" sz="800">
                          <a:effectLst/>
                        </a:rPr>
                        <a:t>GREENS BAYOU CTG 84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GBY_GBYGT84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1976</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72.0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057609038"/>
                  </a:ext>
                </a:extLst>
              </a:tr>
              <a:tr h="160235">
                <a:tc>
                  <a:txBody>
                    <a:bodyPr/>
                    <a:lstStyle/>
                    <a:p>
                      <a:pPr marL="0" marR="0">
                        <a:lnSpc>
                          <a:spcPct val="107000"/>
                        </a:lnSpc>
                        <a:spcBef>
                          <a:spcPts val="0"/>
                        </a:spcBef>
                        <a:spcAft>
                          <a:spcPts val="0"/>
                        </a:spcAft>
                      </a:pPr>
                      <a:r>
                        <a:rPr lang="en-US" sz="800">
                          <a:effectLst/>
                        </a:rPr>
                        <a:t>T H WHARTON POWER CTG 51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THW_THWGT51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85.0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1361967842"/>
                  </a:ext>
                </a:extLst>
              </a:tr>
              <a:tr h="160235">
                <a:tc>
                  <a:txBody>
                    <a:bodyPr/>
                    <a:lstStyle/>
                    <a:p>
                      <a:pPr marL="0" marR="0">
                        <a:lnSpc>
                          <a:spcPct val="107000"/>
                        </a:lnSpc>
                        <a:spcBef>
                          <a:spcPts val="0"/>
                        </a:spcBef>
                        <a:spcAft>
                          <a:spcPts val="0"/>
                        </a:spcAft>
                      </a:pPr>
                      <a:r>
                        <a:rPr lang="en-US" sz="800">
                          <a:effectLst/>
                        </a:rPr>
                        <a:t>T H WHARTON POWER CTG 52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THW_THWGT52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85.0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663134131"/>
                  </a:ext>
                </a:extLst>
              </a:tr>
              <a:tr h="160235">
                <a:tc>
                  <a:txBody>
                    <a:bodyPr/>
                    <a:lstStyle/>
                    <a:p>
                      <a:pPr marL="0" marR="0">
                        <a:lnSpc>
                          <a:spcPct val="107000"/>
                        </a:lnSpc>
                        <a:spcBef>
                          <a:spcPts val="0"/>
                        </a:spcBef>
                        <a:spcAft>
                          <a:spcPts val="0"/>
                        </a:spcAft>
                      </a:pPr>
                      <a:r>
                        <a:rPr lang="en-US" sz="800">
                          <a:effectLst/>
                        </a:rPr>
                        <a:t>T H WHARTON POWER CTG 53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THW_THWGT53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85.0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709049573"/>
                  </a:ext>
                </a:extLst>
              </a:tr>
              <a:tr h="160235">
                <a:tc>
                  <a:txBody>
                    <a:bodyPr/>
                    <a:lstStyle/>
                    <a:p>
                      <a:pPr marL="0" marR="0">
                        <a:lnSpc>
                          <a:spcPct val="107000"/>
                        </a:lnSpc>
                        <a:spcBef>
                          <a:spcPts val="0"/>
                        </a:spcBef>
                        <a:spcAft>
                          <a:spcPts val="0"/>
                        </a:spcAft>
                      </a:pPr>
                      <a:r>
                        <a:rPr lang="en-US" sz="800">
                          <a:effectLst/>
                        </a:rPr>
                        <a:t>T H WHARTON POWER CTG 54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THW_THWGT54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85.0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1702987458"/>
                  </a:ext>
                </a:extLst>
              </a:tr>
              <a:tr h="160235">
                <a:tc>
                  <a:txBody>
                    <a:bodyPr/>
                    <a:lstStyle/>
                    <a:p>
                      <a:pPr marL="0" marR="0">
                        <a:lnSpc>
                          <a:spcPct val="107000"/>
                        </a:lnSpc>
                        <a:spcBef>
                          <a:spcPts val="0"/>
                        </a:spcBef>
                        <a:spcAft>
                          <a:spcPts val="0"/>
                        </a:spcAft>
                      </a:pPr>
                      <a:r>
                        <a:rPr lang="en-US" sz="800">
                          <a:effectLst/>
                        </a:rPr>
                        <a:t>T H WHARTON POWER CTG 55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THW_THWGT55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85.0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621188801"/>
                  </a:ext>
                </a:extLst>
              </a:tr>
              <a:tr h="160235">
                <a:tc>
                  <a:txBody>
                    <a:bodyPr/>
                    <a:lstStyle/>
                    <a:p>
                      <a:pPr marL="0" marR="0">
                        <a:lnSpc>
                          <a:spcPct val="107000"/>
                        </a:lnSpc>
                        <a:spcBef>
                          <a:spcPts val="0"/>
                        </a:spcBef>
                        <a:spcAft>
                          <a:spcPts val="0"/>
                        </a:spcAft>
                      </a:pPr>
                      <a:r>
                        <a:rPr lang="en-US" sz="800">
                          <a:effectLst/>
                        </a:rPr>
                        <a:t>T H WHARTON POWER CTG 56</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THW_THWGT56</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HARRIS</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1975</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85.0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56.0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748143597"/>
                  </a:ext>
                </a:extLst>
              </a:tr>
              <a:tr h="160235">
                <a:tc>
                  <a:txBody>
                    <a:bodyPr/>
                    <a:lstStyle/>
                    <a:p>
                      <a:pPr marL="0" marR="0">
                        <a:lnSpc>
                          <a:spcPct val="107000"/>
                        </a:lnSpc>
                        <a:spcBef>
                          <a:spcPts val="0"/>
                        </a:spcBef>
                        <a:spcAft>
                          <a:spcPts val="0"/>
                        </a:spcAft>
                      </a:pPr>
                      <a:r>
                        <a:rPr lang="en-US" sz="800">
                          <a:effectLst/>
                        </a:rPr>
                        <a:t>W A PARISH CTG 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WAP_WAPGT_1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FORT BEND</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GAS-GT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1967</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16.3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13.0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4230499250"/>
                  </a:ext>
                </a:extLst>
              </a:tr>
              <a:tr h="160235">
                <a:tc>
                  <a:txBody>
                    <a:bodyPr/>
                    <a:lstStyle/>
                    <a:p>
                      <a:pPr marL="0" marR="0">
                        <a:lnSpc>
                          <a:spcPct val="107000"/>
                        </a:lnSpc>
                        <a:spcBef>
                          <a:spcPts val="0"/>
                        </a:spcBef>
                        <a:spcAft>
                          <a:spcPts val="0"/>
                        </a:spcAft>
                      </a:pPr>
                      <a:r>
                        <a:rPr lang="en-US" sz="800">
                          <a:effectLst/>
                        </a:rPr>
                        <a:t>W A PARISH STG 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WAP_WAP_G1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FORT BEND</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GAS-ST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1958</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187.9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       169.0 </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2763058379"/>
                  </a:ext>
                </a:extLst>
              </a:tr>
              <a:tr h="160235">
                <a:tc>
                  <a:txBody>
                    <a:bodyPr/>
                    <a:lstStyle/>
                    <a:p>
                      <a:pPr marL="0" marR="0">
                        <a:lnSpc>
                          <a:spcPct val="107000"/>
                        </a:lnSpc>
                        <a:spcBef>
                          <a:spcPts val="0"/>
                        </a:spcBef>
                        <a:spcAft>
                          <a:spcPts val="0"/>
                        </a:spcAft>
                      </a:pPr>
                      <a:r>
                        <a:rPr lang="en-US" sz="800">
                          <a:effectLst/>
                        </a:rPr>
                        <a:t>W A PARISH STG 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WAP_WAP_G2</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FORT BEND</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GAS-ST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1958</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187.9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169.0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987399864"/>
                  </a:ext>
                </a:extLst>
              </a:tr>
              <a:tr h="160235">
                <a:tc>
                  <a:txBody>
                    <a:bodyPr/>
                    <a:lstStyle/>
                    <a:p>
                      <a:pPr marL="0" marR="0">
                        <a:lnSpc>
                          <a:spcPct val="107000"/>
                        </a:lnSpc>
                        <a:spcBef>
                          <a:spcPts val="0"/>
                        </a:spcBef>
                        <a:spcAft>
                          <a:spcPts val="0"/>
                        </a:spcAft>
                      </a:pPr>
                      <a:r>
                        <a:rPr lang="en-US" sz="800">
                          <a:effectLst/>
                        </a:rPr>
                        <a:t>W A PARISH STG 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WAP_WAP_G3</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FORT BEND</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GAS-ST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1961</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299.2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240.0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014644240"/>
                  </a:ext>
                </a:extLst>
              </a:tr>
              <a:tr h="160235">
                <a:tc>
                  <a:txBody>
                    <a:bodyPr/>
                    <a:lstStyle/>
                    <a:p>
                      <a:pPr marL="0" marR="0">
                        <a:lnSpc>
                          <a:spcPct val="107000"/>
                        </a:lnSpc>
                        <a:spcBef>
                          <a:spcPts val="0"/>
                        </a:spcBef>
                        <a:spcAft>
                          <a:spcPts val="0"/>
                        </a:spcAft>
                      </a:pPr>
                      <a:r>
                        <a:rPr lang="en-US" sz="800">
                          <a:effectLst/>
                        </a:rPr>
                        <a:t>W A PARISH STG 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WAP_WAP_G4</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FORT BEND</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GAS-ST</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800">
                          <a:effectLst/>
                        </a:rPr>
                        <a:t>HOUSTON</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a:effectLst/>
                        </a:rPr>
                        <a:t>1968</a:t>
                      </a:r>
                      <a:endParaRPr lang="en-US" sz="100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580.5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gn="ctr">
                        <a:lnSpc>
                          <a:spcPct val="107000"/>
                        </a:lnSpc>
                        <a:spcBef>
                          <a:spcPts val="0"/>
                        </a:spcBef>
                        <a:spcAft>
                          <a:spcPts val="0"/>
                        </a:spcAft>
                      </a:pPr>
                      <a:r>
                        <a:rPr lang="en-US" sz="800" dirty="0">
                          <a:effectLst/>
                        </a:rPr>
                        <a:t>       527.0 </a:t>
                      </a:r>
                      <a:endParaRPr lang="en-US" sz="10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3443754765"/>
                  </a:ext>
                </a:extLst>
              </a:tr>
              <a:tr h="392655">
                <a:tc>
                  <a:txBody>
                    <a:bodyPr/>
                    <a:lstStyle/>
                    <a:p>
                      <a:pPr>
                        <a:lnSpc>
                          <a:spcPct val="107000"/>
                        </a:lnSpc>
                      </a:pPr>
                      <a:endParaRPr lang="en-US" sz="1000">
                        <a:effectLst/>
                        <a:latin typeface="Calibri" panose="020F0502020204030204" pitchFamily="34" charset="0"/>
                        <a:cs typeface="Times New Roman" panose="02020603050405020304" pitchFamily="18" charset="0"/>
                      </a:endParaRPr>
                    </a:p>
                  </a:txBody>
                  <a:tcPr marL="36296" marR="36296" marT="0" marB="0" anchor="b"/>
                </a:tc>
                <a:tc>
                  <a:txBody>
                    <a:bodyPr/>
                    <a:lstStyle/>
                    <a:p>
                      <a:pPr>
                        <a:lnSpc>
                          <a:spcPct val="107000"/>
                        </a:lnSpc>
                      </a:pPr>
                      <a:endParaRPr lang="en-US" sz="1000" dirty="0">
                        <a:effectLst/>
                        <a:latin typeface="Calibri" panose="020F0502020204030204" pitchFamily="34" charset="0"/>
                        <a:cs typeface="Times New Roman" panose="02020603050405020304" pitchFamily="18" charset="0"/>
                      </a:endParaRPr>
                    </a:p>
                  </a:txBody>
                  <a:tcPr marL="36296" marR="36296" marT="0" marB="0" anchor="b"/>
                </a:tc>
                <a:tc>
                  <a:txBody>
                    <a:bodyPr/>
                    <a:lstStyle/>
                    <a:p>
                      <a:pPr>
                        <a:lnSpc>
                          <a:spcPct val="107000"/>
                        </a:lnSpc>
                      </a:pPr>
                      <a:endParaRPr lang="en-US" sz="1000">
                        <a:effectLst/>
                        <a:latin typeface="Calibri" panose="020F0502020204030204" pitchFamily="34" charset="0"/>
                        <a:cs typeface="Times New Roman" panose="02020603050405020304" pitchFamily="18" charset="0"/>
                      </a:endParaRPr>
                    </a:p>
                  </a:txBody>
                  <a:tcPr marL="36296" marR="36296" marT="0" marB="0" anchor="b"/>
                </a:tc>
                <a:tc>
                  <a:txBody>
                    <a:bodyPr/>
                    <a:lstStyle/>
                    <a:p>
                      <a:pPr>
                        <a:lnSpc>
                          <a:spcPct val="107000"/>
                        </a:lnSpc>
                      </a:pPr>
                      <a:endParaRPr lang="en-US" sz="1000">
                        <a:effectLst/>
                        <a:latin typeface="Calibri" panose="020F0502020204030204" pitchFamily="34" charset="0"/>
                        <a:cs typeface="Times New Roman" panose="02020603050405020304" pitchFamily="18" charset="0"/>
                      </a:endParaRPr>
                    </a:p>
                  </a:txBody>
                  <a:tcPr marL="36296" marR="36296"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1200" dirty="0">
                          <a:effectLst/>
                        </a:rPr>
                        <a:t>Totals</a:t>
                      </a:r>
                      <a:endParaRPr lang="en-US" sz="16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1200" dirty="0">
                          <a:effectLst/>
                        </a:rPr>
                        <a:t>        10,803.7 </a:t>
                      </a:r>
                      <a:endParaRPr lang="en-US" sz="16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tc>
                  <a:txBody>
                    <a:bodyPr/>
                    <a:lstStyle/>
                    <a:p>
                      <a:pPr marL="0" marR="0">
                        <a:lnSpc>
                          <a:spcPct val="107000"/>
                        </a:lnSpc>
                        <a:spcBef>
                          <a:spcPts val="0"/>
                        </a:spcBef>
                        <a:spcAft>
                          <a:spcPts val="0"/>
                        </a:spcAft>
                      </a:pPr>
                      <a:r>
                        <a:rPr lang="en-US" sz="1200" dirty="0">
                          <a:effectLst/>
                        </a:rPr>
                        <a:t>       9,800.0 </a:t>
                      </a:r>
                      <a:endParaRPr lang="en-US" sz="1600" dirty="0">
                        <a:effectLst/>
                        <a:latin typeface="Calibri" panose="020F0502020204030204" pitchFamily="34" charset="0"/>
                        <a:ea typeface="PMingLiU" panose="02020500000000000000" pitchFamily="18" charset="-120"/>
                        <a:cs typeface="Times New Roman" panose="02020603050405020304" pitchFamily="18" charset="0"/>
                      </a:endParaRPr>
                    </a:p>
                  </a:txBody>
                  <a:tcPr marL="36296" marR="36296" marT="0" marB="0" anchor="b"/>
                </a:tc>
                <a:extLst>
                  <a:ext uri="{0D108BD9-81ED-4DB2-BD59-A6C34878D82A}">
                    <a16:rowId xmlns:a16="http://schemas.microsoft.com/office/drawing/2014/main" val="241519608"/>
                  </a:ext>
                </a:extLst>
              </a:tr>
            </a:tbl>
          </a:graphicData>
        </a:graphic>
      </p:graphicFrame>
    </p:spTree>
    <p:extLst>
      <p:ext uri="{BB962C8B-B14F-4D97-AF65-F5344CB8AC3E}">
        <p14:creationId xmlns:p14="http://schemas.microsoft.com/office/powerpoint/2010/main" val="621260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22D89-3BDF-482E-B56E-079313CE652A}"/>
              </a:ext>
            </a:extLst>
          </p:cNvPr>
          <p:cNvSpPr>
            <a:spLocks noGrp="1"/>
          </p:cNvSpPr>
          <p:nvPr>
            <p:ph type="title"/>
          </p:nvPr>
        </p:nvSpPr>
        <p:spPr/>
        <p:txBody>
          <a:bodyPr/>
          <a:lstStyle/>
          <a:p>
            <a:r>
              <a:rPr lang="en-US" sz="2000" dirty="0"/>
              <a:t>Generation Removed from Service in 2026 for ERCOT Analysis </a:t>
            </a:r>
          </a:p>
        </p:txBody>
      </p:sp>
      <p:sp>
        <p:nvSpPr>
          <p:cNvPr id="4" name="Slide Number Placeholder 3">
            <a:extLst>
              <a:ext uri="{FF2B5EF4-FFF2-40B4-BE49-F238E27FC236}">
                <a16:creationId xmlns:a16="http://schemas.microsoft.com/office/drawing/2014/main" id="{AE3453CF-A644-40FA-B468-9EE4B1985747}"/>
              </a:ext>
            </a:extLst>
          </p:cNvPr>
          <p:cNvSpPr>
            <a:spLocks noGrp="1"/>
          </p:cNvSpPr>
          <p:nvPr>
            <p:ph type="sldNum" sz="quarter" idx="4"/>
          </p:nvPr>
        </p:nvSpPr>
        <p:spPr/>
        <p:txBody>
          <a:bodyPr/>
          <a:lstStyle/>
          <a:p>
            <a:fld id="{1D93BD3E-1E9A-4970-A6F7-E7AC52762E0C}" type="slidenum">
              <a:rPr lang="en-US" smtClean="0">
                <a:solidFill>
                  <a:prstClr val="black">
                    <a:tint val="75000"/>
                  </a:prstClr>
                </a:solidFill>
              </a:rPr>
              <a:pPr/>
              <a:t>5</a:t>
            </a:fld>
            <a:endParaRPr lang="en-US" dirty="0">
              <a:solidFill>
                <a:prstClr val="black">
                  <a:tint val="75000"/>
                </a:prstClr>
              </a:solidFill>
            </a:endParaRPr>
          </a:p>
        </p:txBody>
      </p:sp>
      <p:pic>
        <p:nvPicPr>
          <p:cNvPr id="10" name="Picture 9">
            <a:extLst>
              <a:ext uri="{FF2B5EF4-FFF2-40B4-BE49-F238E27FC236}">
                <a16:creationId xmlns:a16="http://schemas.microsoft.com/office/drawing/2014/main" id="{8B0A6334-9CA9-434B-BBF2-4DC5DF04FC20}"/>
              </a:ext>
            </a:extLst>
          </p:cNvPr>
          <p:cNvPicPr>
            <a:picLocks noChangeAspect="1"/>
          </p:cNvPicPr>
          <p:nvPr/>
        </p:nvPicPr>
        <p:blipFill>
          <a:blip r:embed="rId3"/>
          <a:stretch>
            <a:fillRect/>
          </a:stretch>
        </p:blipFill>
        <p:spPr>
          <a:xfrm>
            <a:off x="1635973" y="823912"/>
            <a:ext cx="5872054" cy="5210175"/>
          </a:xfrm>
          <a:prstGeom prst="rect">
            <a:avLst/>
          </a:prstGeom>
        </p:spPr>
      </p:pic>
    </p:spTree>
    <p:extLst>
      <p:ext uri="{BB962C8B-B14F-4D97-AF65-F5344CB8AC3E}">
        <p14:creationId xmlns:p14="http://schemas.microsoft.com/office/powerpoint/2010/main" val="1073388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8C61F-947D-4F22-B6C7-F1C2D57AA5B5}"/>
              </a:ext>
            </a:extLst>
          </p:cNvPr>
          <p:cNvSpPr>
            <a:spLocks noGrp="1"/>
          </p:cNvSpPr>
          <p:nvPr>
            <p:ph type="title"/>
          </p:nvPr>
        </p:nvSpPr>
        <p:spPr/>
        <p:txBody>
          <a:bodyPr/>
          <a:lstStyle/>
          <a:p>
            <a:r>
              <a:rPr lang="en-US" i="1" dirty="0"/>
              <a:t>West Virginia v. EPA</a:t>
            </a:r>
            <a:r>
              <a:rPr lang="en-US" dirty="0"/>
              <a:t> Decision		</a:t>
            </a:r>
          </a:p>
        </p:txBody>
      </p:sp>
      <p:sp>
        <p:nvSpPr>
          <p:cNvPr id="3" name="Content Placeholder 2">
            <a:extLst>
              <a:ext uri="{FF2B5EF4-FFF2-40B4-BE49-F238E27FC236}">
                <a16:creationId xmlns:a16="http://schemas.microsoft.com/office/drawing/2014/main" id="{29A86F1B-BD21-4754-9007-C2A999F94402}"/>
              </a:ext>
            </a:extLst>
          </p:cNvPr>
          <p:cNvSpPr>
            <a:spLocks noGrp="1"/>
          </p:cNvSpPr>
          <p:nvPr>
            <p:ph idx="1"/>
          </p:nvPr>
        </p:nvSpPr>
        <p:spPr>
          <a:xfrm>
            <a:off x="304800" y="914400"/>
            <a:ext cx="8534400" cy="5257800"/>
          </a:xfrm>
        </p:spPr>
        <p:txBody>
          <a:bodyPr/>
          <a:lstStyle/>
          <a:p>
            <a:r>
              <a:rPr lang="en-US" sz="1700" dirty="0"/>
              <a:t>U.S. Supreme Court issued opinion on 6/30/22 striking down Clean Power Plan rule as exceeding EPA’s authority under Clean Air Act (CAA)</a:t>
            </a:r>
          </a:p>
          <a:p>
            <a:r>
              <a:rPr lang="en-US" sz="1700" dirty="0"/>
              <a:t>In that rule, EPA had set CO</a:t>
            </a:r>
            <a:r>
              <a:rPr lang="en-US" sz="1700" baseline="-25000" dirty="0"/>
              <a:t>2</a:t>
            </a:r>
            <a:r>
              <a:rPr lang="en-US" sz="1700" dirty="0"/>
              <a:t> emissions limits for coal and gas plants based on reductions that would be expected if operators were to shift to renewable technologies, asserting that this “generation-shifting” was the “best system of emissions reductions” (BSER) available.  </a:t>
            </a:r>
          </a:p>
          <a:p>
            <a:r>
              <a:rPr lang="en-US" sz="1700" dirty="0"/>
              <a:t>In reviewing rule, Supreme Court invoked “major questions doctrine”: agency decisions involving “economic and political significance” require agency to show “clear congressional authorization.”</a:t>
            </a:r>
          </a:p>
          <a:p>
            <a:r>
              <a:rPr lang="en-US" sz="1700" dirty="0"/>
              <a:t>Held: section 111(d) of CAA did not clearly authorize EPA to set emissions limits based on generation-shifting as a BSER.  BSERs must be source-specific emissions-reduction technologies, not industry-wide methods of limiting emissions.</a:t>
            </a:r>
          </a:p>
          <a:p>
            <a:r>
              <a:rPr lang="en-US" sz="1700" dirty="0"/>
              <a:t>Use of major questions doctrine likely raises the bar for EPA and all other federal agencies in regulating important economic and political matters.</a:t>
            </a:r>
          </a:p>
          <a:p>
            <a:r>
              <a:rPr lang="en-US" sz="1700" dirty="0"/>
              <a:t>Court’s rejection of generation-shifting was based on specific language of CAA provision. Whether generation-shifting under other EPA rules may be allowed depends on the language of the statutory provision relied on in each case.</a:t>
            </a:r>
          </a:p>
          <a:p>
            <a:r>
              <a:rPr lang="en-US" sz="1700" dirty="0"/>
              <a:t>If an EPA rule has a significant economic impact, and EPA cannot point to clear congressional authorization, that rule may be susceptible to being overturned.</a:t>
            </a:r>
          </a:p>
          <a:p>
            <a:pPr lvl="1"/>
            <a:endParaRPr lang="en-US" sz="1700" dirty="0"/>
          </a:p>
          <a:p>
            <a:pPr lvl="1"/>
            <a:endParaRPr lang="en-US" sz="1700" dirty="0"/>
          </a:p>
          <a:p>
            <a:endParaRPr lang="en-US" sz="1700" dirty="0"/>
          </a:p>
        </p:txBody>
      </p:sp>
      <p:sp>
        <p:nvSpPr>
          <p:cNvPr id="4" name="Slide Number Placeholder 3">
            <a:extLst>
              <a:ext uri="{FF2B5EF4-FFF2-40B4-BE49-F238E27FC236}">
                <a16:creationId xmlns:a16="http://schemas.microsoft.com/office/drawing/2014/main" id="{138379BC-0F5C-46B4-83B0-8EC4FF6BFE49}"/>
              </a:ext>
            </a:extLst>
          </p:cNvPr>
          <p:cNvSpPr>
            <a:spLocks noGrp="1"/>
          </p:cNvSpPr>
          <p:nvPr>
            <p:ph type="sldNum" sz="quarter" idx="4"/>
          </p:nvPr>
        </p:nvSpPr>
        <p:spPr/>
        <p:txBody>
          <a:bodyPr/>
          <a:lstStyle/>
          <a:p>
            <a:fld id="{1D93BD3E-1E9A-4970-A6F7-E7AC52762E0C}" type="slidenum">
              <a:rPr lang="en-US" smtClean="0">
                <a:solidFill>
                  <a:prstClr val="black">
                    <a:tint val="75000"/>
                  </a:prstClr>
                </a:solidFill>
              </a:rPr>
              <a:pPr/>
              <a:t>6</a:t>
            </a:fld>
            <a:endParaRPr lang="en-US" dirty="0">
              <a:solidFill>
                <a:prstClr val="black">
                  <a:tint val="75000"/>
                </a:prstClr>
              </a:solidFill>
            </a:endParaRPr>
          </a:p>
        </p:txBody>
      </p:sp>
    </p:spTree>
    <p:extLst>
      <p:ext uri="{BB962C8B-B14F-4D97-AF65-F5344CB8AC3E}">
        <p14:creationId xmlns:p14="http://schemas.microsoft.com/office/powerpoint/2010/main" val="780485189"/>
      </p:ext>
    </p:extLst>
  </p:cSld>
  <p:clrMapOvr>
    <a:masterClrMapping/>
  </p:clrMapOvr>
</p:sld>
</file>

<file path=ppt/theme/theme1.xml><?xml version="1.0" encoding="utf-8"?>
<a:theme xmlns:a="http://schemas.openxmlformats.org/drawingml/2006/main" name="1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37B2BCAFE87E41B1B28FC963254B10" ma:contentTypeVersion="6" ma:contentTypeDescription="Create a new document." ma:contentTypeScope="" ma:versionID="dd864d524fa97ad0a0dba86c661a4dc9">
  <xsd:schema xmlns:xsd="http://www.w3.org/2001/XMLSchema" xmlns:xs="http://www.w3.org/2001/XMLSchema" xmlns:p="http://schemas.microsoft.com/office/2006/metadata/properties" xmlns:ns1="http://schemas.microsoft.com/sharepoint/v3" xmlns:ns2="c34af464-7aa1-4edd-9be4-83dffc1cb926" xmlns:ns3="http://schemas.microsoft.com/sharepoint/v4" targetNamespace="http://schemas.microsoft.com/office/2006/metadata/properties" ma:root="true" ma:fieldsID="88899666637b6babb208b7f9c4462cd7" ns1:_="" ns2:_="" ns3:_="">
    <xsd:import namespace="http://schemas.microsoft.com/sharepoint/v3"/>
    <xsd:import namespace="c34af464-7aa1-4edd-9be4-83dffc1cb926"/>
    <xsd:import namespace="http://schemas.microsoft.com/sharepoint/v4"/>
    <xsd:element name="properties">
      <xsd:complexType>
        <xsd:sequence>
          <xsd:element name="documentManagement">
            <xsd:complexType>
              <xsd:all>
                <xsd:element ref="ns2:Information_x0020_Classification" minOccurs="0"/>
                <xsd:element ref="ns3:IconOverlay" minOccurs="0"/>
                <xsd:element ref="ns1:_vti_ItemDeclaredRecord" minOccurs="0"/>
                <xsd:element ref="ns1:_vti_ItemHoldRecord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DeclaredRecord" ma:index="10" nillable="true" ma:displayName="Declared Record" ma:hidden="true" ma:internalName="_vti_ItemDeclaredRecord" ma:readOnly="true">
      <xsd:simpleType>
        <xsd:restriction base="dms:DateTime"/>
      </xsd:simpleType>
    </xsd:element>
    <xsd:element name="_vti_ItemHoldRecordStatus" ma:index="11" nillable="true" ma:displayName="Hold and Record Status" ma:decimals="0" ma:description="" ma:hidden="true" ma:indexed="true" ma:internalName="_vti_ItemHoldRecordStatu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nillable="true"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IconOverlay xmlns="http://schemas.microsoft.com/sharepoint/v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801B72-B3E9-4DA8-B01D-40B3C43EED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34af464-7aa1-4edd-9be4-83dffc1cb926"/>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E9AA12-8AF9-4AA6-90FE-24669859CDF3}">
  <ds:schemaRefs>
    <ds:schemaRef ds:uri="http://purl.org/dc/elements/1.1/"/>
    <ds:schemaRef ds:uri="http://schemas.microsoft.com/office/2006/metadata/properties"/>
    <ds:schemaRef ds:uri="http://schemas.openxmlformats.org/package/2006/metadata/core-properties"/>
    <ds:schemaRef ds:uri="http://purl.org/dc/terms/"/>
    <ds:schemaRef ds:uri="c34af464-7aa1-4edd-9be4-83dffc1cb926"/>
    <ds:schemaRef ds:uri="http://schemas.microsoft.com/sharepoint/v4"/>
    <ds:schemaRef ds:uri="http://schemas.microsoft.com/office/infopath/2007/PartnerControls"/>
    <ds:schemaRef ds:uri="http://schemas.microsoft.com/office/2006/documentManagement/types"/>
    <ds:schemaRef ds:uri="http://schemas.microsoft.com/sharepoint/v3"/>
    <ds:schemaRef ds:uri="http://www.w3.org/XML/1998/namespace"/>
    <ds:schemaRef ds:uri="http://purl.org/dc/dcmitype/"/>
  </ds:schemaRefs>
</ds:datastoreItem>
</file>

<file path=customXml/itemProps3.xml><?xml version="1.0" encoding="utf-8"?>
<ds:datastoreItem xmlns:ds="http://schemas.openxmlformats.org/officeDocument/2006/customXml" ds:itemID="{E4A68982-DD5D-44FD-B77F-4C531465FE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16286</TotalTime>
  <Words>1255</Words>
  <Application>Microsoft Office PowerPoint</Application>
  <PresentationFormat>On-screen Show (4:3)</PresentationFormat>
  <Paragraphs>301</Paragraphs>
  <Slides>6</Slides>
  <Notes>4</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6</vt:i4>
      </vt:variant>
    </vt:vector>
  </HeadingPairs>
  <TitlesOfParts>
    <vt:vector size="11" baseType="lpstr">
      <vt:lpstr>Arial</vt:lpstr>
      <vt:lpstr>Calibri</vt:lpstr>
      <vt:lpstr>1_Custom Design</vt:lpstr>
      <vt:lpstr>Custom Design</vt:lpstr>
      <vt:lpstr>1_Office Theme</vt:lpstr>
      <vt:lpstr>PowerPoint Presentation</vt:lpstr>
      <vt:lpstr>Cross-State Air Pollution Rule (CSAPR)  Federal Implementation Plan (FIP)     </vt:lpstr>
      <vt:lpstr>Cross-State Air Pollution Rule (CSAPR)  Federal Implementation Plan (FIP)     </vt:lpstr>
      <vt:lpstr>Generation Removed from Service in 2026 for ERCOT Analysis </vt:lpstr>
      <vt:lpstr>Generation Removed from Service in 2026 for ERCOT Analysis </vt:lpstr>
      <vt:lpstr>West Virginia v. EPA Decision  </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Bigbee, Nathan</cp:lastModifiedBy>
  <cp:revision>1262</cp:revision>
  <cp:lastPrinted>2020-02-13T14:32:54Z</cp:lastPrinted>
  <dcterms:created xsi:type="dcterms:W3CDTF">2016-01-21T15:20:31Z</dcterms:created>
  <dcterms:modified xsi:type="dcterms:W3CDTF">2022-07-20T00:39:40Z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0x0101000837B2BCAFE87E41B1B28FC963254B10</vt:lpwstr>
  </property>
</Properties>
</file>