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  <p:sldMasterId id="2147483651" r:id="rId6"/>
  </p:sldMasterIdLst>
  <p:notesMasterIdLst>
    <p:notesMasterId r:id="rId18"/>
  </p:notesMasterIdLst>
  <p:handoutMasterIdLst>
    <p:handoutMasterId r:id="rId19"/>
  </p:handoutMasterIdLst>
  <p:sldIdLst>
    <p:sldId id="260" r:id="rId7"/>
    <p:sldId id="262" r:id="rId8"/>
    <p:sldId id="263" r:id="rId9"/>
    <p:sldId id="266" r:id="rId10"/>
    <p:sldId id="267" r:id="rId11"/>
    <p:sldId id="268" r:id="rId12"/>
    <p:sldId id="269" r:id="rId13"/>
    <p:sldId id="277" r:id="rId14"/>
    <p:sldId id="270" r:id="rId15"/>
    <p:sldId id="265" r:id="rId16"/>
    <p:sldId id="257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776" userDrawn="1">
          <p15:clr>
            <a:srgbClr val="A4A3A4"/>
          </p15:clr>
        </p15:guide>
        <p15:guide id="4" orient="horz" pos="3936" userDrawn="1">
          <p15:clr>
            <a:srgbClr val="A4A3A4"/>
          </p15:clr>
        </p15:guide>
        <p15:guide id="5" orient="horz" pos="768" userDrawn="1">
          <p15:clr>
            <a:srgbClr val="A4A3A4"/>
          </p15:clr>
        </p15:guide>
        <p15:guide id="6" orient="horz" pos="1440" userDrawn="1">
          <p15:clr>
            <a:srgbClr val="A4A3A4"/>
          </p15:clr>
        </p15:guide>
        <p15:guide id="7" pos="5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lls, Vanessa" initials="SV" lastIdx="2" clrIdx="0">
    <p:extLst>
      <p:ext uri="{19B8F6BF-5375-455C-9EA6-DF929625EA0E}">
        <p15:presenceInfo xmlns:p15="http://schemas.microsoft.com/office/powerpoint/2012/main" userId="S-1-5-21-639947351-343809578-3807592339-43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522" y="53"/>
      </p:cViewPr>
      <p:guideLst>
        <p:guide orient="horz" pos="2160"/>
        <p:guide pos="2880"/>
        <p:guide orient="horz" pos="1776"/>
        <p:guide orient="horz" pos="3936"/>
        <p:guide orient="horz" pos="768"/>
        <p:guide orient="horz" pos="1440"/>
        <p:guide pos="57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550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50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24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813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863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562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334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141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361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1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/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 text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6200" y="6457890"/>
            <a:ext cx="116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>
                <a:solidFill>
                  <a:schemeClr val="tx1"/>
                </a:solidFill>
              </a:rPr>
              <a:t>Item </a:t>
            </a:r>
            <a:r>
              <a:rPr lang="en-US" sz="1000" b="1" baseline="0" dirty="0" err="1">
                <a:solidFill>
                  <a:schemeClr val="tx1"/>
                </a:solidFill>
              </a:rPr>
              <a:t>x.x</a:t>
            </a:r>
            <a:endParaRPr lang="en-US" sz="1000" b="1" baseline="0" dirty="0">
              <a:solidFill>
                <a:schemeClr val="tx1"/>
              </a:solidFill>
            </a:endParaRPr>
          </a:p>
          <a:p>
            <a:pPr algn="l"/>
            <a:r>
              <a:rPr lang="en-US" sz="1000" b="0" baseline="0" dirty="0">
                <a:solidFill>
                  <a:schemeClr val="tx1"/>
                </a:solidFill>
              </a:rPr>
              <a:t>ERCOT Public</a:t>
            </a:r>
            <a:endParaRPr 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86200" y="1905000"/>
            <a:ext cx="51054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Item 10: Updated Report on NPRR1112, Reduction of Unsecured Credit Limits</a:t>
            </a:r>
          </a:p>
          <a:p>
            <a:endParaRPr lang="en-US" dirty="0"/>
          </a:p>
          <a:p>
            <a:r>
              <a:rPr lang="en-US" i="1" dirty="0"/>
              <a:t>Mark Ruane</a:t>
            </a:r>
          </a:p>
          <a:p>
            <a:r>
              <a:rPr lang="en-US" dirty="0"/>
              <a:t>Senior Director, Settlements, Retail and Credit</a:t>
            </a:r>
          </a:p>
          <a:p>
            <a:endParaRPr lang="en-US" dirty="0"/>
          </a:p>
          <a:p>
            <a:r>
              <a:rPr lang="en-US" dirty="0"/>
              <a:t>TAC</a:t>
            </a:r>
          </a:p>
          <a:p>
            <a:endParaRPr lang="en-US" dirty="0"/>
          </a:p>
          <a:p>
            <a:r>
              <a:rPr lang="en-US" dirty="0"/>
              <a:t>ERCOT Public</a:t>
            </a:r>
          </a:p>
          <a:p>
            <a:r>
              <a:rPr lang="en-US" dirty="0"/>
              <a:t>July 27, 2022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382000" cy="594518"/>
          </a:xfrm>
        </p:spPr>
        <p:txBody>
          <a:bodyPr/>
          <a:lstStyle/>
          <a:p>
            <a:r>
              <a:rPr lang="en-US" dirty="0"/>
              <a:t>NPRR1112 – Reduction of Unsecured Credit Limits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CDA9CA-4245-4614-AD39-8C6273EC6FFD}"/>
              </a:ext>
            </a:extLst>
          </p:cNvPr>
          <p:cNvSpPr txBox="1"/>
          <p:nvPr/>
        </p:nvSpPr>
        <p:spPr>
          <a:xfrm>
            <a:off x="381000" y="1234150"/>
            <a:ext cx="8382000" cy="15610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following chart shows the credit rating distribution of Counter-Parties receiving unsecured credit compared to the credit rating distribution of banks providing letters of credit for ERCOT Market Participants. ERCOT requires banks issuing letters of credit to have a minimum rating of A- (S&amp;P/Fitch) or A3 (</a:t>
            </a:r>
            <a:r>
              <a:rPr lang="en-US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Moodys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9B5E35-760C-49E5-BD2A-8D2344031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9164" y="2807187"/>
            <a:ext cx="4985671" cy="299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014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55340" y="2847109"/>
            <a:ext cx="2509520" cy="519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ym typeface="Wingdings" pitchFamily="2" charset="2"/>
              </a:rPr>
              <a:t>Questions</a:t>
            </a:r>
            <a:endParaRPr lang="en-US" sz="28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2524D0-614C-46FC-9CCB-0B4C85FD0033}"/>
              </a:ext>
            </a:extLst>
          </p:cNvPr>
          <p:cNvSpPr txBox="1">
            <a:spLocks/>
          </p:cNvSpPr>
          <p:nvPr/>
        </p:nvSpPr>
        <p:spPr>
          <a:xfrm>
            <a:off x="381000" y="243682"/>
            <a:ext cx="8382000" cy="59451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NPRR1112 – Reduction of Unsecured Credit Limits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58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382000" cy="594518"/>
          </a:xfrm>
        </p:spPr>
        <p:txBody>
          <a:bodyPr/>
          <a:lstStyle/>
          <a:p>
            <a:r>
              <a:rPr lang="en-US" dirty="0"/>
              <a:t>NPRR1112 – Reduction of Unsecured Credit Limits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524002"/>
            <a:ext cx="8153400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defPPr>
              <a:defRPr lang="en-US"/>
            </a:defPPr>
            <a:lvl1pPr marL="457200" indent="-457200">
              <a:spcBef>
                <a:spcPct val="20000"/>
              </a:spcBef>
              <a:buFont typeface="+mj-lt"/>
              <a:buAutoNum type="arabicPeriod"/>
              <a:defRPr sz="2000"/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en-US" dirty="0"/>
              <a:t>Overview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CDA9CA-4245-4614-AD39-8C6273EC6FFD}"/>
              </a:ext>
            </a:extLst>
          </p:cNvPr>
          <p:cNvSpPr txBox="1"/>
          <p:nvPr/>
        </p:nvSpPr>
        <p:spPr>
          <a:xfrm>
            <a:off x="838200" y="2413337"/>
            <a:ext cx="7620000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ERCOT sets Unsecured Credit Limits (UCLs) in accordance with Protocol Section 16.11.2, </a:t>
            </a: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Requirements for Setting a Counter-Party’s Unsecured Credit Limit.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UCLs are available to both agency-rated and non-rated Counter-Parties. UCLs are formulaically derived. For rated Counter-Parties, the UCL is based on a sliding percentage of Tangible Net Worth. For non-rated Counter-Parties, the UCL is determined based on a percentage applied to tangible net worth, once certain financial ratios are met. </a:t>
            </a:r>
          </a:p>
        </p:txBody>
      </p:sp>
    </p:spTree>
    <p:extLst>
      <p:ext uri="{BB962C8B-B14F-4D97-AF65-F5344CB8AC3E}">
        <p14:creationId xmlns:p14="http://schemas.microsoft.com/office/powerpoint/2010/main" val="993592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382000" cy="594518"/>
          </a:xfrm>
        </p:spPr>
        <p:txBody>
          <a:bodyPr/>
          <a:lstStyle/>
          <a:p>
            <a:r>
              <a:rPr lang="en-US" dirty="0"/>
              <a:t>NPRR1112 – Reduction of Unsecured Credit Limits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144369-1726-45D2-AA99-5C45CBE7C50D}"/>
              </a:ext>
            </a:extLst>
          </p:cNvPr>
          <p:cNvSpPr txBox="1"/>
          <p:nvPr/>
        </p:nvSpPr>
        <p:spPr>
          <a:xfrm>
            <a:off x="381000" y="1271185"/>
            <a:ext cx="8382000" cy="6719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75 out of 347 active Counter-Parties, or about 22%, receive unsecured credit. Of these, 22 are municipals or co-operatives.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9B25A1-E464-4D11-BF14-C06506921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283543"/>
            <a:ext cx="5965159" cy="358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622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382000" cy="594518"/>
          </a:xfrm>
        </p:spPr>
        <p:txBody>
          <a:bodyPr/>
          <a:lstStyle/>
          <a:p>
            <a:r>
              <a:rPr lang="en-US" dirty="0"/>
              <a:t>NPRR1112 – Reduction of Unsecured Credit Limits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CDA9CA-4245-4614-AD39-8C6273EC6FFD}"/>
              </a:ext>
            </a:extLst>
          </p:cNvPr>
          <p:cNvSpPr txBox="1"/>
          <p:nvPr/>
        </p:nvSpPr>
        <p:spPr>
          <a:xfrm>
            <a:off x="381000" y="1271185"/>
            <a:ext cx="8382000" cy="12646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Of the 75 Counter-Parties with unsecured credit, 38 receive unsecured credit based on their own financial statements, and 37 based on the financial statements of a guarantor. Average unsecured credit is somewhat higher for Counter-Parties relying on their own financial statements.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4252A8-4763-4453-8E4A-1D756C606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2819400"/>
            <a:ext cx="5257800" cy="315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80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382000" cy="594518"/>
          </a:xfrm>
        </p:spPr>
        <p:txBody>
          <a:bodyPr/>
          <a:lstStyle/>
          <a:p>
            <a:r>
              <a:rPr lang="en-US" dirty="0"/>
              <a:t>NPRR1112 – Reduction of Unsecured Credit Limits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CDA9CA-4245-4614-AD39-8C6273EC6FFD}"/>
              </a:ext>
            </a:extLst>
          </p:cNvPr>
          <p:cNvSpPr txBox="1"/>
          <p:nvPr/>
        </p:nvSpPr>
        <p:spPr>
          <a:xfrm>
            <a:off x="381000" y="1271185"/>
            <a:ext cx="8382000" cy="6719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There is currently approximately $1.4 billion in outstanding unsecured credit. Of this, approximately 77% goes to non-municipals / co-operatives.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B42F76-066F-4300-B071-D5701F73B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924" y="2288458"/>
            <a:ext cx="5956976" cy="357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91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382000" cy="594518"/>
          </a:xfrm>
        </p:spPr>
        <p:txBody>
          <a:bodyPr/>
          <a:lstStyle/>
          <a:p>
            <a:r>
              <a:rPr lang="en-US" dirty="0"/>
              <a:t>NPRR1112 – Reduction of Unsecured Credit Limits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CDA9CA-4245-4614-AD39-8C6273EC6FFD}"/>
              </a:ext>
            </a:extLst>
          </p:cNvPr>
          <p:cNvSpPr txBox="1"/>
          <p:nvPr/>
        </p:nvSpPr>
        <p:spPr>
          <a:xfrm>
            <a:off x="381000" y="1271185"/>
            <a:ext cx="8382000" cy="6719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Average unsecured credit per Counter-Party is approximately $19 million. The average Unsecured Credit Limit is higher for non-municipals / co-operatives.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74AC06-1355-4F0B-96A4-9C280F807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285999"/>
            <a:ext cx="5943600" cy="357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60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382000" cy="594518"/>
          </a:xfrm>
        </p:spPr>
        <p:txBody>
          <a:bodyPr/>
          <a:lstStyle/>
          <a:p>
            <a:r>
              <a:rPr lang="en-US" dirty="0"/>
              <a:t>NPRR1112 – Reduction of Unsecured Credit Limits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CDA9CA-4245-4614-AD39-8C6273EC6FFD}"/>
              </a:ext>
            </a:extLst>
          </p:cNvPr>
          <p:cNvSpPr txBox="1"/>
          <p:nvPr/>
        </p:nvSpPr>
        <p:spPr>
          <a:xfrm>
            <a:off x="381000" y="1271185"/>
            <a:ext cx="8382000" cy="6635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following shows the size distribution of unsecured credit amounts. UCLs are capp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ed at $50 million.</a:t>
            </a:r>
            <a:endParaRPr lang="en-US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7A2704-953C-40FE-9609-6EB9E4067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286000"/>
            <a:ext cx="5943600" cy="355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654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382000" cy="594518"/>
          </a:xfrm>
        </p:spPr>
        <p:txBody>
          <a:bodyPr/>
          <a:lstStyle/>
          <a:p>
            <a:r>
              <a:rPr lang="en-US" dirty="0"/>
              <a:t>NPRR1112 – Reduction of Unsecured Credit Limits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CDA9CA-4245-4614-AD39-8C6273EC6FFD}"/>
              </a:ext>
            </a:extLst>
          </p:cNvPr>
          <p:cNvSpPr txBox="1"/>
          <p:nvPr/>
        </p:nvSpPr>
        <p:spPr>
          <a:xfrm>
            <a:off x="381000" y="1234150"/>
            <a:ext cx="8382000" cy="959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Unsecured credit is currently capped at $50 million per Counter-Party. This chart shows the amount of unsecured credit that would be outstanding at lower cap values.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B15F5C-8494-4752-BE44-567E4021D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495" y="2057400"/>
            <a:ext cx="5731010" cy="3429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FAEBA4-1E0C-4D0D-B538-4D65D0E4B7FC}"/>
              </a:ext>
            </a:extLst>
          </p:cNvPr>
          <p:cNvSpPr txBox="1"/>
          <p:nvPr/>
        </p:nvSpPr>
        <p:spPr>
          <a:xfrm>
            <a:off x="475635" y="5584820"/>
            <a:ext cx="8382000" cy="6635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Reducing currently outstanding unsecured credit by $1 billion would imply a Counter-Party cap of approximately $7.85 million.</a:t>
            </a:r>
            <a:endParaRPr lang="en-US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095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382000" cy="594518"/>
          </a:xfrm>
        </p:spPr>
        <p:txBody>
          <a:bodyPr/>
          <a:lstStyle/>
          <a:p>
            <a:r>
              <a:rPr lang="en-US" dirty="0"/>
              <a:t>NPRR1112 – Reduction of Unsecured Credit Limits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2057400"/>
            <a:ext cx="9144000" cy="434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CDA9CA-4245-4614-AD39-8C6273EC6FFD}"/>
              </a:ext>
            </a:extLst>
          </p:cNvPr>
          <p:cNvSpPr txBox="1"/>
          <p:nvPr/>
        </p:nvSpPr>
        <p:spPr>
          <a:xfrm>
            <a:off x="412173" y="1233085"/>
            <a:ext cx="8382000" cy="6719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following chart shows the distribution of Counter-Parties with unsecured lines of credit by their S&amp;P-equivalent rating.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833E5F-4946-42A1-BF57-FC702F501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300" y="2299885"/>
            <a:ext cx="5105400" cy="335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808164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E9AA12-8AF9-4AA6-90FE-24669859CDF3}">
  <ds:schemaRefs>
    <ds:schemaRef ds:uri="http://schemas.openxmlformats.org/package/2006/metadata/core-properties"/>
    <ds:schemaRef ds:uri="http://purl.org/dc/dcmitype/"/>
    <ds:schemaRef ds:uri="c34af464-7aa1-4edd-9be4-83dffc1cb926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2384</TotalTime>
  <Words>463</Words>
  <Application>Microsoft Office PowerPoint</Application>
  <PresentationFormat>On-screen Show (4:3)</PresentationFormat>
  <Paragraphs>51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1_Custom Design</vt:lpstr>
      <vt:lpstr>Office Theme</vt:lpstr>
      <vt:lpstr>Custom Design</vt:lpstr>
      <vt:lpstr>PowerPoint Presentation</vt:lpstr>
      <vt:lpstr>NPRR1112 – Reduction of Unsecured Credit Limits</vt:lpstr>
      <vt:lpstr>NPRR1112 – Reduction of Unsecured Credit Limits</vt:lpstr>
      <vt:lpstr>NPRR1112 – Reduction of Unsecured Credit Limits</vt:lpstr>
      <vt:lpstr>NPRR1112 – Reduction of Unsecured Credit Limits</vt:lpstr>
      <vt:lpstr>NPRR1112 – Reduction of Unsecured Credit Limits</vt:lpstr>
      <vt:lpstr>NPRR1112 – Reduction of Unsecured Credit Limits</vt:lpstr>
      <vt:lpstr>NPRR1112 – Reduction of Unsecured Credit Limits</vt:lpstr>
      <vt:lpstr>NPRR1112 – Reduction of Unsecured Credit Limits</vt:lpstr>
      <vt:lpstr>NPRR1112 – Reduction of Unsecured Credit Limits</vt:lpstr>
      <vt:lpstr>PowerPoint Presentation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Ruane, Mark</cp:lastModifiedBy>
  <cp:revision>132</cp:revision>
  <cp:lastPrinted>2016-01-21T20:53:15Z</cp:lastPrinted>
  <dcterms:created xsi:type="dcterms:W3CDTF">2016-01-21T15:20:31Z</dcterms:created>
  <dcterms:modified xsi:type="dcterms:W3CDTF">2022-07-19T16:44:52Z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