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  <p:sldMasterId id="2147483651" r:id="rId6"/>
  </p:sldMasterIdLst>
  <p:notesMasterIdLst>
    <p:notesMasterId r:id="rId17"/>
  </p:notesMasterIdLst>
  <p:handoutMasterIdLst>
    <p:handoutMasterId r:id="rId18"/>
  </p:handoutMasterIdLst>
  <p:sldIdLst>
    <p:sldId id="260" r:id="rId7"/>
    <p:sldId id="275" r:id="rId8"/>
    <p:sldId id="305" r:id="rId9"/>
    <p:sldId id="308" r:id="rId10"/>
    <p:sldId id="383" r:id="rId11"/>
    <p:sldId id="384" r:id="rId12"/>
    <p:sldId id="301" r:id="rId13"/>
    <p:sldId id="304" r:id="rId14"/>
    <p:sldId id="302" r:id="rId15"/>
    <p:sldId id="401" r:id="rId1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nanam, Gnanaprabhu" initials="GG" lastIdx="1" clrIdx="0">
    <p:extLst>
      <p:ext uri="{19B8F6BF-5375-455C-9EA6-DF929625EA0E}">
        <p15:presenceInfo xmlns:p15="http://schemas.microsoft.com/office/powerpoint/2012/main" userId="S-1-5-21-639947351-343809578-3807592339-27511" providerId="AD"/>
      </p:ext>
    </p:extLst>
  </p:cmAuthor>
  <p:cmAuthor id="2" name="Ramasubbu, Priya" initials="RP" lastIdx="2" clrIdx="1">
    <p:extLst>
      <p:ext uri="{19B8F6BF-5375-455C-9EA6-DF929625EA0E}">
        <p15:presenceInfo xmlns:p15="http://schemas.microsoft.com/office/powerpoint/2012/main" userId="S-1-5-21-639947351-343809578-3807592339-16560" providerId="AD"/>
      </p:ext>
    </p:extLst>
  </p:cmAuthor>
  <p:cmAuthor id="3" name="Kang, Sun Wook" initials="KSW" lastIdx="2" clrIdx="2">
    <p:extLst>
      <p:ext uri="{19B8F6BF-5375-455C-9EA6-DF929625EA0E}">
        <p15:presenceInfo xmlns:p15="http://schemas.microsoft.com/office/powerpoint/2012/main" userId="S-1-5-21-639947351-343809578-3807592339-32773" providerId="AD"/>
      </p:ext>
    </p:extLst>
  </p:cmAuthor>
  <p:cmAuthor id="4" name="Huang, Fred" initials="HF" lastIdx="9" clrIdx="3">
    <p:extLst>
      <p:ext uri="{19B8F6BF-5375-455C-9EA6-DF929625EA0E}">
        <p15:presenceInfo xmlns:p15="http://schemas.microsoft.com/office/powerpoint/2012/main" userId="S-1-5-21-639947351-343809578-3807592339-4599" providerId="AD"/>
      </p:ext>
    </p:extLst>
  </p:cmAuthor>
  <p:cmAuthor id="5" name="Richardson, Ben" initials="RB" lastIdx="9" clrIdx="4">
    <p:extLst>
      <p:ext uri="{19B8F6BF-5375-455C-9EA6-DF929625EA0E}">
        <p15:presenceInfo xmlns:p15="http://schemas.microsoft.com/office/powerpoint/2012/main" userId="S-1-5-21-639947351-343809578-3807592339-4708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6D6"/>
    <a:srgbClr val="CBE3EB"/>
    <a:srgbClr val="387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07" autoAdjust="0"/>
    <p:restoredTop sz="79869" autoAdjust="0"/>
  </p:normalViewPr>
  <p:slideViewPr>
    <p:cSldViewPr showGuides="1">
      <p:cViewPr varScale="1">
        <p:scale>
          <a:sx n="82" d="100"/>
          <a:sy n="82" d="100"/>
        </p:scale>
        <p:origin x="858" y="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7/19/2022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1694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13169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>
                <a:solidFill>
                  <a:schemeClr val="tx2"/>
                </a:solidFill>
              </a:rPr>
              <a:t>ERCOT PUBLIC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0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05200" y="2413338"/>
            <a:ext cx="54864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b="1" dirty="0">
                <a:solidFill>
                  <a:schemeClr val="tx2"/>
                </a:solidFill>
              </a:rPr>
              <a:t>Bearkat – North McCamey – Sand Lake 345-kV Transmission Addition Regional Planning Group Project</a:t>
            </a:r>
            <a:endParaRPr lang="en-US" sz="2000" b="1" dirty="0">
              <a:solidFill>
                <a:schemeClr val="tx2"/>
              </a:solidFill>
            </a:endParaRPr>
          </a:p>
          <a:p>
            <a:endParaRPr lang="en-US" b="1" dirty="0"/>
          </a:p>
          <a:p>
            <a:r>
              <a:rPr lang="en-US" i="1" dirty="0">
                <a:solidFill>
                  <a:schemeClr val="tx2"/>
                </a:solidFill>
              </a:rPr>
              <a:t>Prabhu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i="1" dirty="0">
                <a:solidFill>
                  <a:schemeClr val="tx2"/>
                </a:solidFill>
              </a:rPr>
              <a:t>Gnanam</a:t>
            </a:r>
          </a:p>
          <a:p>
            <a:r>
              <a:rPr lang="en-US" dirty="0">
                <a:solidFill>
                  <a:schemeClr val="tx2"/>
                </a:solidFill>
              </a:rPr>
              <a:t>Director, Grid Planning</a:t>
            </a:r>
          </a:p>
          <a:p>
            <a:endParaRPr lang="en-US" b="1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Technical Advisory Committee Meeting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ERCOT Public</a:t>
            </a:r>
          </a:p>
          <a:p>
            <a:r>
              <a:rPr lang="en-US" dirty="0">
                <a:solidFill>
                  <a:schemeClr val="tx2"/>
                </a:solidFill>
              </a:rPr>
              <a:t>July 27, 2022</a:t>
            </a: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663B5-4801-477B-9752-CF2FBD7EE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of Stage 1, 2 and 5 Upgrades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C0809-1D1C-4F92-8E1E-4A44E166AE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FF3CB272-6097-4FA6-8B4D-4D509698AA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523" y="826068"/>
            <a:ext cx="8670441" cy="5498532"/>
          </a:xfrm>
        </p:spPr>
      </p:pic>
    </p:spTree>
    <p:extLst>
      <p:ext uri="{BB962C8B-B14F-4D97-AF65-F5344CB8AC3E}">
        <p14:creationId xmlns:p14="http://schemas.microsoft.com/office/powerpoint/2010/main" val="251508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</p:spPr>
        <p:txBody>
          <a:bodyPr>
            <a:normAutofit/>
          </a:bodyPr>
          <a:lstStyle/>
          <a:p>
            <a:r>
              <a:rPr lang="en-US" dirty="0"/>
              <a:t>Overview</a:t>
            </a:r>
          </a:p>
        </p:txBody>
      </p:sp>
      <p:sp>
        <p:nvSpPr>
          <p:cNvPr id="6" name="Text Placeholder 1"/>
          <p:cNvSpPr txBox="1">
            <a:spLocks/>
          </p:cNvSpPr>
          <p:nvPr/>
        </p:nvSpPr>
        <p:spPr bwMode="auto">
          <a:xfrm>
            <a:off x="381000" y="2655851"/>
            <a:ext cx="304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b="0" dirty="0">
                <a:solidFill>
                  <a:schemeClr val="tx2"/>
                </a:solidFill>
              </a:rPr>
              <a:t>This is a Tier 1 project that is estimated at $477.6 Million 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endParaRPr lang="en-US" dirty="0">
              <a:solidFill>
                <a:schemeClr val="tx2"/>
              </a:solidFill>
            </a:endParaRP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2"/>
                </a:solidFill>
              </a:rPr>
              <a:t>Address the reliability need driven by rapid load growth in the Delaware Basin area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0" dirty="0">
                <a:solidFill>
                  <a:schemeClr val="tx2"/>
                </a:solidFill>
              </a:rPr>
              <a:t>Improve </a:t>
            </a:r>
            <a:r>
              <a:rPr lang="en-US" dirty="0">
                <a:solidFill>
                  <a:schemeClr val="tx2"/>
                </a:solidFill>
              </a:rPr>
              <a:t>capability</a:t>
            </a:r>
            <a:r>
              <a:rPr lang="en-US" b="0" dirty="0">
                <a:solidFill>
                  <a:schemeClr val="tx2"/>
                </a:solidFill>
              </a:rPr>
              <a:t> to import power into the Delaware Basin area</a:t>
            </a:r>
          </a:p>
          <a:p>
            <a:pPr marL="0" indent="0">
              <a:spcBef>
                <a:spcPts val="0"/>
              </a:spcBef>
              <a:spcAft>
                <a:spcPts val="2400"/>
              </a:spcAft>
              <a:buNone/>
            </a:pPr>
            <a:endParaRPr lang="en-US" sz="1800" dirty="0"/>
          </a:p>
          <a:p>
            <a:pPr marL="457200" lvl="1" indent="0">
              <a:spcBef>
                <a:spcPts val="0"/>
              </a:spcBef>
              <a:spcAft>
                <a:spcPts val="2400"/>
              </a:spcAft>
              <a:buNone/>
            </a:pPr>
            <a:endParaRPr lang="en-US" sz="1800" dirty="0"/>
          </a:p>
          <a:p>
            <a:pPr marL="0" indent="0">
              <a:spcBef>
                <a:spcPts val="600"/>
              </a:spcBef>
              <a:buNone/>
            </a:pPr>
            <a:endParaRPr lang="en-US" sz="1800" kern="0" dirty="0"/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sz="1800" kern="0" dirty="0"/>
          </a:p>
          <a:p>
            <a:pPr marL="0" indent="0">
              <a:buNone/>
            </a:pPr>
            <a:endParaRPr lang="en-US" sz="1800" kern="0" dirty="0"/>
          </a:p>
          <a:p>
            <a:endParaRPr lang="en-US" sz="1800" kern="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943906-4995-4EFC-87DF-3D9BB2ECD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1699" y="2519076"/>
            <a:ext cx="5304151" cy="37293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D58064D-431A-4111-AAC6-224D465191F3}"/>
              </a:ext>
            </a:extLst>
          </p:cNvPr>
          <p:cNvSpPr txBox="1"/>
          <p:nvPr/>
        </p:nvSpPr>
        <p:spPr>
          <a:xfrm>
            <a:off x="381000" y="1047206"/>
            <a:ext cx="81534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2"/>
                </a:solidFill>
              </a:rPr>
              <a:t>LCRA Transmission Services Corporation (LCRA TSC), Wind Energy Transmission Texas (WETT), and Oncor jointly submitted the Bearkat – North McCamey – Sand Lake 345-kV Transmission Line Addition Project for Regional Planning Group (RPG) </a:t>
            </a:r>
          </a:p>
        </p:txBody>
      </p:sp>
    </p:spTree>
    <p:extLst>
      <p:ext uri="{BB962C8B-B14F-4D97-AF65-F5344CB8AC3E}">
        <p14:creationId xmlns:p14="http://schemas.microsoft.com/office/powerpoint/2010/main" val="916423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Tier 1 Project Requirement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4700833"/>
          </a:xfrm>
        </p:spPr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Pursuant to Protocol Section 3.11.4.7 (Tier 1)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Projects with an estimated capital cost of $100 Million or greater are Tier 1 projects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Tier 1 projects require ERCOT Board endorsement</a:t>
            </a:r>
          </a:p>
          <a:p>
            <a:pPr lvl="1"/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Pursuant to Protocol Section 3.11.4.9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ERCOT shall present the Tier 1 project to the Technical Advisory Committee (TAC) for review and comment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Comments from TAC shall be included in the presentation to the ERCOT Board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86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Need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219200"/>
            <a:ext cx="8534400" cy="4700834"/>
          </a:xfrm>
        </p:spPr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ERCOT’s independent review indicated reliability planning criteria violation 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Potential steady-state voltage instability under certain NERC Category P7 contingency (i.e., N-1 condition)</a:t>
            </a:r>
            <a:endParaRPr lang="en-US" sz="2000" strike="sngStrike" dirty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System improvement is needed to meet reliability planning criteria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8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Project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82150"/>
            <a:ext cx="8534400" cy="5466250"/>
          </a:xfrm>
        </p:spPr>
        <p:txBody>
          <a:bodyPr/>
          <a:lstStyle/>
          <a:p>
            <a:r>
              <a:rPr lang="en-US" sz="2000" dirty="0">
                <a:solidFill>
                  <a:schemeClr val="tx2"/>
                </a:solidFill>
              </a:rPr>
              <a:t>In the Delaware Basin Load Integration Study, ERCOT evaluated a number of options and developed a road map to improve the capability to import power into the Delaware Basin area</a:t>
            </a:r>
          </a:p>
          <a:p>
            <a:pPr marL="594360" lvl="2">
              <a:buFont typeface="Wingdings" panose="05000000000000000000" pitchFamily="2" charset="2"/>
              <a:buChar char="Ø"/>
            </a:pPr>
            <a:r>
              <a:rPr lang="en-US" sz="1600" b="1" dirty="0">
                <a:solidFill>
                  <a:schemeClr val="tx2"/>
                </a:solidFill>
              </a:rPr>
              <a:t>Stage 1</a:t>
            </a:r>
            <a:r>
              <a:rPr lang="en-US" sz="1600" dirty="0">
                <a:solidFill>
                  <a:schemeClr val="tx2"/>
                </a:solidFill>
              </a:rPr>
              <a:t>: Adding a second circuit on the existing Big Hill – Bakersfield 345-kV line, endorsed in June 2021 and is expected to be implemented in 2023</a:t>
            </a:r>
          </a:p>
          <a:p>
            <a:pPr marL="594360" lvl="2">
              <a:buFont typeface="Wingdings" panose="05000000000000000000" pitchFamily="2" charset="2"/>
              <a:buChar char="Ø"/>
            </a:pPr>
            <a:r>
              <a:rPr lang="en-US" sz="1600" b="1" dirty="0">
                <a:solidFill>
                  <a:schemeClr val="tx2"/>
                </a:solidFill>
              </a:rPr>
              <a:t>Stage 2</a:t>
            </a:r>
            <a:r>
              <a:rPr lang="en-US" sz="1600" dirty="0">
                <a:solidFill>
                  <a:schemeClr val="tx2"/>
                </a:solidFill>
              </a:rPr>
              <a:t>: Adding a new Bearkat - North McCamey - Sand Lake double-circuit 345-kV line (~$371 Million in 2019 dollar and $477.6 million in 2021 dollar, estimated new rights-of-way: 164 miles)</a:t>
            </a:r>
          </a:p>
          <a:p>
            <a:pPr marL="594360" lvl="2">
              <a:buFont typeface="Wingdings" panose="05000000000000000000" pitchFamily="2" charset="2"/>
              <a:buChar char="Ø"/>
            </a:pPr>
            <a:r>
              <a:rPr lang="en-US" sz="1600" b="1" dirty="0">
                <a:solidFill>
                  <a:schemeClr val="tx2"/>
                </a:solidFill>
              </a:rPr>
              <a:t>Stage 5</a:t>
            </a:r>
            <a:r>
              <a:rPr lang="en-US" sz="1600" dirty="0">
                <a:solidFill>
                  <a:schemeClr val="tx2"/>
                </a:solidFill>
              </a:rPr>
              <a:t>: Adding a new Faraday - Lamesa - Clearfork - Riverton double-circuit 345-kV line (Stage 5 upgrade, estimated cost: $444 Million in 2019 dollar, estimated new rights-of-way: 193 miles)</a:t>
            </a:r>
          </a:p>
          <a:p>
            <a:pPr marL="594360" lvl="2">
              <a:buFont typeface="Wingdings" panose="05000000000000000000" pitchFamily="2" charset="2"/>
              <a:buChar char="Ø"/>
            </a:pPr>
            <a:endParaRPr lang="en-US" sz="1600" dirty="0">
              <a:solidFill>
                <a:schemeClr val="tx2"/>
              </a:solidFill>
            </a:endParaRPr>
          </a:p>
          <a:p>
            <a:pPr>
              <a:spcBef>
                <a:spcPts val="1800"/>
              </a:spcBef>
            </a:pPr>
            <a:r>
              <a:rPr lang="en-US" sz="2000" dirty="0">
                <a:solidFill>
                  <a:schemeClr val="tx2"/>
                </a:solidFill>
              </a:rPr>
              <a:t>The Stage 1 upgrade was endorsed in 2021</a:t>
            </a:r>
          </a:p>
          <a:p>
            <a:pPr>
              <a:spcBef>
                <a:spcPts val="1800"/>
              </a:spcBef>
            </a:pPr>
            <a:r>
              <a:rPr lang="en-US" sz="2000" dirty="0">
                <a:solidFill>
                  <a:schemeClr val="tx2"/>
                </a:solidFill>
              </a:rPr>
              <a:t>The Stage 2 upgrade is selected as preferred option over the Stage 5 upgrade due to relatively less new rights-of-way and lower project cost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43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Sub-synchronous Resonance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4700833"/>
          </a:xfrm>
        </p:spPr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Pursuant to Protocol Section 3.22.1.3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ERCOT conducted a SSR screening for the Stage 2 upgrade and found no adverse SSR impacts to the existing and planned generation resources at the time of this study 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31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Congestion Analysis and Sensitivity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4777033"/>
          </a:xfrm>
        </p:spPr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Pursuant to Planning Guide 3.1.3 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ERCOT shall evaluate if the recommended project will have an impact on system congestion.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ERCOT shall perform a generation sensitivity analysis and evaluate impacts related to the load scaling used in the study on any constraints resulting in project recommendations 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ERCOT concluded that 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the Stage 2 upgrade did not cause new or additional congestion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no potential future generation were found which may impact reliability issue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the load scaling did not have a material impact on the project need</a:t>
            </a:r>
          </a:p>
          <a:p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20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ERCOT Recommendation: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217" y="1066800"/>
            <a:ext cx="8534400" cy="5029200"/>
          </a:xfrm>
        </p:spPr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Based on the review, ERCOT will recommend the Board endorse the Stage 2 upgrade to address the reliability need in the Delaware Basin area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TSPs expect to implement the upgrades by June 2026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Estimated Capital Cost: $477.6 Million</a:t>
            </a: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ERCOT will recommend that the ERCOT Board designate the Stage 2 upgrade as critical to the reliability of the ERCOT System pursuant to PUCT Substantive Rule 25.101(b)(3)(D)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42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ERCOT Recommendation: Stage 2 Upgrade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14167"/>
            <a:ext cx="8534400" cy="4853233"/>
          </a:xfrm>
        </p:spPr>
        <p:txBody>
          <a:bodyPr/>
          <a:lstStyle/>
          <a:p>
            <a:pPr lvl="0"/>
            <a:r>
              <a:rPr lang="en-US" sz="1600" dirty="0">
                <a:solidFill>
                  <a:schemeClr val="tx2"/>
                </a:solidFill>
              </a:rPr>
              <a:t>Build a new double-circuit 345-kV line from existing Bearkat Substation to existing North McCamey Substation (~71 miles), with normal and emergency ratings of at least 2,564 MVA </a:t>
            </a:r>
          </a:p>
          <a:p>
            <a:pPr lvl="0"/>
            <a:r>
              <a:rPr lang="en-US" sz="1600" dirty="0">
                <a:solidFill>
                  <a:schemeClr val="tx2"/>
                </a:solidFill>
              </a:rPr>
              <a:t>Build a new double-circuit 345-kV line from existing North McCamey Substation to existing Sand Lake Substation (~94 miles), with normal and emergency ratings of at least 2,564 MVA</a:t>
            </a:r>
          </a:p>
          <a:p>
            <a:pPr lvl="0"/>
            <a:r>
              <a:rPr lang="en-US" sz="1600" dirty="0">
                <a:solidFill>
                  <a:schemeClr val="tx2"/>
                </a:solidFill>
              </a:rPr>
              <a:t>Reconfigure each of the existing substations into a breaker-and-a-half substation (as a minimum configuration) </a:t>
            </a:r>
          </a:p>
          <a:p>
            <a:pPr lvl="0"/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D2C139-D9A7-43B0-B10F-5F049A836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449" y="3255231"/>
            <a:ext cx="7021301" cy="295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31579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E9AA12-8AF9-4AA6-90FE-24669859CDF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34af464-7aa1-4edd-9be4-83dffc1cb926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FABCE5-6410-4FC5-930F-1111C63E4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10769</TotalTime>
  <Words>691</Words>
  <Application>Microsoft Office PowerPoint</Application>
  <PresentationFormat>On-screen Show (4:3)</PresentationFormat>
  <Paragraphs>75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Wingdings</vt:lpstr>
      <vt:lpstr>1_Custom Design</vt:lpstr>
      <vt:lpstr>Office Theme</vt:lpstr>
      <vt:lpstr>Custom Design</vt:lpstr>
      <vt:lpstr>PowerPoint Presentation</vt:lpstr>
      <vt:lpstr>Overview</vt:lpstr>
      <vt:lpstr>Tier 1 Project Requirement</vt:lpstr>
      <vt:lpstr>Project Need</vt:lpstr>
      <vt:lpstr>Comparison of Project Options</vt:lpstr>
      <vt:lpstr>Sub-synchronous Resonance Assessment</vt:lpstr>
      <vt:lpstr>Congestion Analysis and Sensitivity Analysis</vt:lpstr>
      <vt:lpstr>ERCOT Recommendation:</vt:lpstr>
      <vt:lpstr>ERCOT Recommendation: Stage 2 Upgrade</vt:lpstr>
      <vt:lpstr>Map of Stage 1, 2 and 5 Upgrades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Kang, Sun Wook</cp:lastModifiedBy>
  <cp:revision>433</cp:revision>
  <cp:lastPrinted>2018-02-02T14:45:31Z</cp:lastPrinted>
  <dcterms:created xsi:type="dcterms:W3CDTF">2016-01-21T15:20:31Z</dcterms:created>
  <dcterms:modified xsi:type="dcterms:W3CDTF">2022-07-19T21:55:21Z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</Properties>
</file>