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7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8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9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10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</p:sldMasterIdLst>
  <p:notesMasterIdLst>
    <p:notesMasterId r:id="rId30"/>
  </p:notesMasterIdLst>
  <p:handoutMasterIdLst>
    <p:handoutMasterId r:id="rId31"/>
  </p:handoutMasterIdLst>
  <p:sldIdLst>
    <p:sldId id="260" r:id="rId6"/>
    <p:sldId id="292" r:id="rId7"/>
    <p:sldId id="297" r:id="rId8"/>
    <p:sldId id="293" r:id="rId9"/>
    <p:sldId id="361" r:id="rId10"/>
    <p:sldId id="363" r:id="rId11"/>
    <p:sldId id="316" r:id="rId12"/>
    <p:sldId id="317" r:id="rId13"/>
    <p:sldId id="318" r:id="rId14"/>
    <p:sldId id="303" r:id="rId15"/>
    <p:sldId id="365" r:id="rId16"/>
    <p:sldId id="362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ll Blevins" initials="BDB" lastIdx="1" clrIdx="0">
    <p:extLst>
      <p:ext uri="{19B8F6BF-5375-455C-9EA6-DF929625EA0E}">
        <p15:presenceInfo xmlns:p15="http://schemas.microsoft.com/office/powerpoint/2012/main" userId="Bill Blevins" providerId="None"/>
      </p:ext>
    </p:extLst>
  </p:cmAuthor>
  <p:cmAuthor id="2" name="Pamela Shaw" initials="PS" lastIdx="3" clrIdx="1">
    <p:extLst>
      <p:ext uri="{19B8F6BF-5375-455C-9EA6-DF929625EA0E}">
        <p15:presenceInfo xmlns:p15="http://schemas.microsoft.com/office/powerpoint/2012/main" userId="Pamela Shaw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494" y="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Sep%202%202021%200700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Oct%203%202021%200600_graph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Oct%203%202021%200600_graphs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Oct%203%202021%200600_graphs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Feb%2023%202022%200400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Feb%2023%202022%200400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Feb%2023%202022%200400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Feb%2023%202022%200400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Feb%2023%202022%200400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Feb%2023%202022%200400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Apr%2022%202022%200500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Sep%202%202021%200700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Apr%2022%202022%200500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Apr%2022%202022%200500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Apr%2022%202022%200500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Apr%2022%202022%200500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Apr%2022%202022%200500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Sep%202%202021%200700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Sep%202%202021%200700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Sep%202%202021%200700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Sep%202%202021%200700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Oct%203%202021%200600_graph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Oct%203%202021%200600_graph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\\ercot.com\business\Market%20Operations%20Support\Market_Design_&amp;_Analytics\Users\vsingh\Testing%20HRUC%20Changes\Change%20in%20Scaling%20Parameters\out\results_Oct%203%202021%200600_graph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Sum of HSL for Committed Resources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Execution'!$B$4:$B$17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346</c:v>
                </c:pt>
                <c:pt idx="3">
                  <c:v>951</c:v>
                </c:pt>
                <c:pt idx="4">
                  <c:v>1841.8</c:v>
                </c:pt>
                <c:pt idx="5">
                  <c:v>1649</c:v>
                </c:pt>
                <c:pt idx="6">
                  <c:v>1694</c:v>
                </c:pt>
                <c:pt idx="7">
                  <c:v>443</c:v>
                </c:pt>
                <c:pt idx="8">
                  <c:v>1169</c:v>
                </c:pt>
                <c:pt idx="9">
                  <c:v>1305</c:v>
                </c:pt>
                <c:pt idx="10">
                  <c:v>558</c:v>
                </c:pt>
                <c:pt idx="11">
                  <c:v>152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E0-4E26-B4A2-4DB3113A8EBB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Scaling'!$B$4:$B$17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395</c:v>
                </c:pt>
                <c:pt idx="3">
                  <c:v>952</c:v>
                </c:pt>
                <c:pt idx="4">
                  <c:v>1896.4</c:v>
                </c:pt>
                <c:pt idx="5">
                  <c:v>1662</c:v>
                </c:pt>
                <c:pt idx="6">
                  <c:v>1717.4</c:v>
                </c:pt>
                <c:pt idx="7">
                  <c:v>1015</c:v>
                </c:pt>
                <c:pt idx="8">
                  <c:v>1128</c:v>
                </c:pt>
                <c:pt idx="9">
                  <c:v>1283</c:v>
                </c:pt>
                <c:pt idx="10">
                  <c:v>540.5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E0-4E26-B4A2-4DB3113A8E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6866448"/>
        <c:axId val="2136858128"/>
      </c:barChart>
      <c:catAx>
        <c:axId val="21368664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6858128"/>
        <c:crosses val="autoZero"/>
        <c:auto val="1"/>
        <c:lblAlgn val="ctr"/>
        <c:lblOffset val="100"/>
        <c:noMultiLvlLbl val="0"/>
      </c:catAx>
      <c:valAx>
        <c:axId val="2136858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HSL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686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937428494515113"/>
          <c:y val="0.8431707494896471"/>
          <c:w val="0.48432852143482064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Number of Resource Hours Recommended</a:t>
            </a:r>
            <a:r>
              <a:rPr lang="en-US" sz="1400" b="0" i="0" u="none" strike="noStrike" baseline="0" dirty="0">
                <a:effectLst/>
              </a:rPr>
              <a:t> by Lead Time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'Comparison of Cases'!$G$1:$K$1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Cases'!$G$2:$K$2</c:f>
              <c:numCache>
                <c:formatCode>General</c:formatCode>
                <c:ptCount val="5"/>
                <c:pt idx="0">
                  <c:v>4</c:v>
                </c:pt>
                <c:pt idx="1">
                  <c:v>188</c:v>
                </c:pt>
                <c:pt idx="2">
                  <c:v>64</c:v>
                </c:pt>
                <c:pt idx="3">
                  <c:v>6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20-4B04-BEEC-E43EE0471F72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'Comparison of Cases'!$G$1:$K$1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Cases'!$G$3:$K$3</c:f>
              <c:numCache>
                <c:formatCode>General</c:formatCode>
                <c:ptCount val="5"/>
                <c:pt idx="0">
                  <c:v>7</c:v>
                </c:pt>
                <c:pt idx="1">
                  <c:v>126</c:v>
                </c:pt>
                <c:pt idx="2">
                  <c:v>76</c:v>
                </c:pt>
                <c:pt idx="3">
                  <c:v>7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20-4B04-BEEC-E43EE0471F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5344367"/>
        <c:axId val="435344783"/>
      </c:barChart>
      <c:catAx>
        <c:axId val="435344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5344783"/>
        <c:crosses val="autoZero"/>
        <c:auto val="1"/>
        <c:lblAlgn val="ctr"/>
        <c:lblOffset val="100"/>
        <c:noMultiLvlLbl val="0"/>
      </c:catAx>
      <c:valAx>
        <c:axId val="4353447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Resource Hours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53443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Original</a:t>
            </a:r>
            <a:r>
              <a:rPr lang="en-US" baseline="0"/>
              <a:t> Case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Extension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Execution'!$E$5:$E$18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485</c:v>
                </c:pt>
                <c:pt idx="10">
                  <c:v>0</c:v>
                </c:pt>
                <c:pt idx="11">
                  <c:v>0</c:v>
                </c:pt>
                <c:pt idx="12">
                  <c:v>118</c:v>
                </c:pt>
                <c:pt idx="13">
                  <c:v>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54-4BF3-AFBE-BB1A5EAC86C2}"/>
            </c:ext>
          </c:extLst>
        </c:ser>
        <c:ser>
          <c:idx val="1"/>
          <c:order val="1"/>
          <c:tx>
            <c:v>Short Lead Time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Execution'!$F$5:$F$18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226</c:v>
                </c:pt>
                <c:pt idx="3">
                  <c:v>254</c:v>
                </c:pt>
                <c:pt idx="4">
                  <c:v>616</c:v>
                </c:pt>
                <c:pt idx="5">
                  <c:v>727</c:v>
                </c:pt>
                <c:pt idx="6">
                  <c:v>1529</c:v>
                </c:pt>
                <c:pt idx="7">
                  <c:v>1578</c:v>
                </c:pt>
                <c:pt idx="8">
                  <c:v>1277.4000000000001</c:v>
                </c:pt>
                <c:pt idx="9">
                  <c:v>1390.4</c:v>
                </c:pt>
                <c:pt idx="10">
                  <c:v>1955</c:v>
                </c:pt>
                <c:pt idx="11">
                  <c:v>1148.4000000000001</c:v>
                </c:pt>
                <c:pt idx="12">
                  <c:v>714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54-4BF3-AFBE-BB1A5EAC86C2}"/>
            </c:ext>
          </c:extLst>
        </c:ser>
        <c:ser>
          <c:idx val="2"/>
          <c:order val="2"/>
          <c:tx>
            <c:v>Medium Lead Time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'Original RUC Execution'!$A$5:$A$18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Execution'!$G$5:$G$18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999</c:v>
                </c:pt>
                <c:pt idx="4">
                  <c:v>1124</c:v>
                </c:pt>
                <c:pt idx="5">
                  <c:v>1926</c:v>
                </c:pt>
                <c:pt idx="6">
                  <c:v>2050</c:v>
                </c:pt>
                <c:pt idx="7">
                  <c:v>2699</c:v>
                </c:pt>
                <c:pt idx="8">
                  <c:v>2699</c:v>
                </c:pt>
                <c:pt idx="9">
                  <c:v>2699</c:v>
                </c:pt>
                <c:pt idx="10">
                  <c:v>2459</c:v>
                </c:pt>
                <c:pt idx="11">
                  <c:v>1658</c:v>
                </c:pt>
                <c:pt idx="12">
                  <c:v>999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154-4BF3-AFBE-BB1A5EAC86C2}"/>
            </c:ext>
          </c:extLst>
        </c:ser>
        <c:ser>
          <c:idx val="3"/>
          <c:order val="3"/>
          <c:tx>
            <c:v>Long Lead Time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'Original RUC Execution'!$A$5:$A$18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Execution'!$H$5:$H$18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230</c:v>
                </c:pt>
                <c:pt idx="6">
                  <c:v>230</c:v>
                </c:pt>
                <c:pt idx="7">
                  <c:v>230</c:v>
                </c:pt>
                <c:pt idx="8">
                  <c:v>230</c:v>
                </c:pt>
                <c:pt idx="9">
                  <c:v>230</c:v>
                </c:pt>
                <c:pt idx="10">
                  <c:v>230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154-4BF3-AFBE-BB1A5EAC86C2}"/>
            </c:ext>
          </c:extLst>
        </c:ser>
        <c:ser>
          <c:idx val="4"/>
          <c:order val="4"/>
          <c:tx>
            <c:v>Very Long Lead Time</c:v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'Original RUC Execution'!$A$5:$A$18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Execution'!$I$5:$I$18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154-4BF3-AFBE-BB1A5EAC86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0156095"/>
        <c:axId val="380153599"/>
      </c:barChart>
      <c:catAx>
        <c:axId val="38015609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</a:t>
                </a:r>
                <a:r>
                  <a:rPr lang="en-US" baseline="0"/>
                  <a:t> Hour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153599"/>
        <c:crosses val="autoZero"/>
        <c:auto val="1"/>
        <c:lblAlgn val="ctr"/>
        <c:lblOffset val="100"/>
        <c:noMultiLvlLbl val="0"/>
      </c:catAx>
      <c:valAx>
        <c:axId val="380153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</a:t>
                </a:r>
                <a:r>
                  <a:rPr lang="en-US" baseline="0" dirty="0"/>
                  <a:t> of HSL (MW)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1560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6371054579716"/>
          <c:y val="0.84606372120151663"/>
          <c:w val="0.85593307086614168"/>
          <c:h val="8.912146398366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Scaling</a:t>
            </a:r>
            <a:r>
              <a:rPr lang="en-US" baseline="0"/>
              <a:t> Removed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Extension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'Changed Scaling'!$A$5:$A$18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Scaling'!$E$5:$E$18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485</c:v>
                </c:pt>
                <c:pt idx="10">
                  <c:v>195</c:v>
                </c:pt>
                <c:pt idx="11">
                  <c:v>217</c:v>
                </c:pt>
                <c:pt idx="12">
                  <c:v>240</c:v>
                </c:pt>
                <c:pt idx="13">
                  <c:v>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38-4669-922E-A730DFF1B66B}"/>
            </c:ext>
          </c:extLst>
        </c:ser>
        <c:ser>
          <c:idx val="1"/>
          <c:order val="1"/>
          <c:tx>
            <c:v>Short Lead Time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'Changed Scaling'!$A$5:$A$18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Scaling'!$F$5:$F$18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56.5</c:v>
                </c:pt>
                <c:pt idx="3">
                  <c:v>113</c:v>
                </c:pt>
                <c:pt idx="4">
                  <c:v>113</c:v>
                </c:pt>
                <c:pt idx="5">
                  <c:v>308</c:v>
                </c:pt>
                <c:pt idx="6">
                  <c:v>869.3</c:v>
                </c:pt>
                <c:pt idx="7">
                  <c:v>1578</c:v>
                </c:pt>
                <c:pt idx="8">
                  <c:v>1277.4000000000001</c:v>
                </c:pt>
                <c:pt idx="9">
                  <c:v>1390.4</c:v>
                </c:pt>
                <c:pt idx="10">
                  <c:v>1501.6</c:v>
                </c:pt>
                <c:pt idx="11">
                  <c:v>331.5</c:v>
                </c:pt>
                <c:pt idx="12">
                  <c:v>113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38-4669-922E-A730DFF1B66B}"/>
            </c:ext>
          </c:extLst>
        </c:ser>
        <c:ser>
          <c:idx val="2"/>
          <c:order val="2"/>
          <c:tx>
            <c:v>Medium Lead Time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'Changed Scaling'!$A$5:$A$18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Scaling'!$G$5:$G$18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1124</c:v>
                </c:pt>
                <c:pt idx="4">
                  <c:v>1704</c:v>
                </c:pt>
                <c:pt idx="5">
                  <c:v>2349</c:v>
                </c:pt>
                <c:pt idx="6">
                  <c:v>2699</c:v>
                </c:pt>
                <c:pt idx="7">
                  <c:v>2699</c:v>
                </c:pt>
                <c:pt idx="8">
                  <c:v>2699</c:v>
                </c:pt>
                <c:pt idx="9">
                  <c:v>2699</c:v>
                </c:pt>
                <c:pt idx="10">
                  <c:v>2699</c:v>
                </c:pt>
                <c:pt idx="11">
                  <c:v>2036</c:v>
                </c:pt>
                <c:pt idx="12">
                  <c:v>1534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38-4669-922E-A730DFF1B66B}"/>
            </c:ext>
          </c:extLst>
        </c:ser>
        <c:ser>
          <c:idx val="3"/>
          <c:order val="3"/>
          <c:tx>
            <c:v>Long Lead Time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'Changed Scaling'!$A$5:$A$18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Scaling'!$H$5:$H$18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230</c:v>
                </c:pt>
                <c:pt idx="6">
                  <c:v>230</c:v>
                </c:pt>
                <c:pt idx="7">
                  <c:v>230</c:v>
                </c:pt>
                <c:pt idx="8">
                  <c:v>230</c:v>
                </c:pt>
                <c:pt idx="9">
                  <c:v>230</c:v>
                </c:pt>
                <c:pt idx="10">
                  <c:v>230</c:v>
                </c:pt>
                <c:pt idx="11">
                  <c:v>230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338-4669-922E-A730DFF1B66B}"/>
            </c:ext>
          </c:extLst>
        </c:ser>
        <c:ser>
          <c:idx val="4"/>
          <c:order val="4"/>
          <c:tx>
            <c:v>Very Long Lead Time</c:v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'Changed Scaling'!$A$5:$A$18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Scaling'!$I$5:$I$18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338-4669-922E-A730DFF1B6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2269823"/>
        <c:axId val="142271487"/>
      </c:barChart>
      <c:catAx>
        <c:axId val="14226982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271487"/>
        <c:crosses val="autoZero"/>
        <c:auto val="1"/>
        <c:lblAlgn val="ctr"/>
        <c:lblOffset val="100"/>
        <c:noMultiLvlLbl val="0"/>
      </c:catAx>
      <c:valAx>
        <c:axId val="142271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HSL</a:t>
                </a:r>
                <a:r>
                  <a:rPr lang="en-US" baseline="0" dirty="0"/>
                  <a:t> (MW)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269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999999999999989E-2"/>
          <c:y val="0.85671515018955968"/>
          <c:w val="0.93632478632478633"/>
          <c:h val="7.38404053659959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Sum of HSL for Committed Resources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'Original RUC Execution'!$B$2:$B$20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511.5</c:v>
                </c:pt>
                <c:pt idx="3">
                  <c:v>664</c:v>
                </c:pt>
                <c:pt idx="4">
                  <c:v>618</c:v>
                </c:pt>
                <c:pt idx="5">
                  <c:v>714</c:v>
                </c:pt>
                <c:pt idx="6">
                  <c:v>226</c:v>
                </c:pt>
                <c:pt idx="7">
                  <c:v>226</c:v>
                </c:pt>
                <c:pt idx="8">
                  <c:v>674</c:v>
                </c:pt>
                <c:pt idx="9">
                  <c:v>942</c:v>
                </c:pt>
                <c:pt idx="10">
                  <c:v>748</c:v>
                </c:pt>
                <c:pt idx="11">
                  <c:v>748</c:v>
                </c:pt>
                <c:pt idx="12">
                  <c:v>2634.7</c:v>
                </c:pt>
                <c:pt idx="13">
                  <c:v>4100.7</c:v>
                </c:pt>
                <c:pt idx="14">
                  <c:v>4564.6000000000004</c:v>
                </c:pt>
                <c:pt idx="15">
                  <c:v>4564.6000000000004</c:v>
                </c:pt>
                <c:pt idx="16">
                  <c:v>3786.8</c:v>
                </c:pt>
                <c:pt idx="17">
                  <c:v>2871</c:v>
                </c:pt>
                <c:pt idx="18">
                  <c:v>2269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13-4F97-A47C-5D2C500101FC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'Changed Scaling'!$B$2:$B$20</c:f>
              <c:numCache>
                <c:formatCode>General</c:formatCode>
                <c:ptCount val="19"/>
                <c:pt idx="0">
                  <c:v>126</c:v>
                </c:pt>
                <c:pt idx="1">
                  <c:v>126</c:v>
                </c:pt>
                <c:pt idx="2">
                  <c:v>239</c:v>
                </c:pt>
                <c:pt idx="3">
                  <c:v>676</c:v>
                </c:pt>
                <c:pt idx="4">
                  <c:v>454</c:v>
                </c:pt>
                <c:pt idx="5">
                  <c:v>805.3</c:v>
                </c:pt>
                <c:pt idx="6">
                  <c:v>454</c:v>
                </c:pt>
                <c:pt idx="7">
                  <c:v>454</c:v>
                </c:pt>
                <c:pt idx="8">
                  <c:v>854</c:v>
                </c:pt>
                <c:pt idx="9">
                  <c:v>976</c:v>
                </c:pt>
                <c:pt idx="10">
                  <c:v>976</c:v>
                </c:pt>
                <c:pt idx="11">
                  <c:v>976</c:v>
                </c:pt>
                <c:pt idx="12">
                  <c:v>2724</c:v>
                </c:pt>
                <c:pt idx="13">
                  <c:v>4767.8</c:v>
                </c:pt>
                <c:pt idx="14">
                  <c:v>5165</c:v>
                </c:pt>
                <c:pt idx="15">
                  <c:v>4409.8</c:v>
                </c:pt>
                <c:pt idx="16">
                  <c:v>4055.8</c:v>
                </c:pt>
                <c:pt idx="17">
                  <c:v>2886</c:v>
                </c:pt>
                <c:pt idx="18">
                  <c:v>2262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13-4F97-A47C-5D2C500101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10809231"/>
        <c:axId val="1110821711"/>
      </c:barChart>
      <c:catAx>
        <c:axId val="111080923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0821711"/>
        <c:crosses val="autoZero"/>
        <c:auto val="1"/>
        <c:lblAlgn val="ctr"/>
        <c:lblOffset val="100"/>
        <c:noMultiLvlLbl val="0"/>
      </c:catAx>
      <c:valAx>
        <c:axId val="11108217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Sum of Max HSL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08092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012534490880949"/>
          <c:y val="0.87060403907844852"/>
          <c:w val="0.35803990847297934"/>
          <c:h val="7.38404053659959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Sum of LSL for Committed Resources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'Original RUC Execution'!$C$2:$C$20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172</c:v>
                </c:pt>
                <c:pt idx="3">
                  <c:v>200</c:v>
                </c:pt>
                <c:pt idx="4">
                  <c:v>200</c:v>
                </c:pt>
                <c:pt idx="5">
                  <c:v>224</c:v>
                </c:pt>
                <c:pt idx="6">
                  <c:v>16</c:v>
                </c:pt>
                <c:pt idx="7">
                  <c:v>16</c:v>
                </c:pt>
                <c:pt idx="8">
                  <c:v>71</c:v>
                </c:pt>
                <c:pt idx="9">
                  <c:v>134</c:v>
                </c:pt>
                <c:pt idx="10">
                  <c:v>74</c:v>
                </c:pt>
                <c:pt idx="11">
                  <c:v>74</c:v>
                </c:pt>
                <c:pt idx="12">
                  <c:v>908.6</c:v>
                </c:pt>
                <c:pt idx="13">
                  <c:v>1193.5999999999999</c:v>
                </c:pt>
                <c:pt idx="14">
                  <c:v>1184</c:v>
                </c:pt>
                <c:pt idx="15">
                  <c:v>1184</c:v>
                </c:pt>
                <c:pt idx="16">
                  <c:v>968</c:v>
                </c:pt>
                <c:pt idx="17">
                  <c:v>809</c:v>
                </c:pt>
                <c:pt idx="18">
                  <c:v>707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1A-49F7-8FE6-313C40FDDD9E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'Changed Scaling'!$C$2:$C$20</c:f>
              <c:numCache>
                <c:formatCode>General</c:formatCode>
                <c:ptCount val="19"/>
                <c:pt idx="0">
                  <c:v>64.2</c:v>
                </c:pt>
                <c:pt idx="1">
                  <c:v>64.2</c:v>
                </c:pt>
                <c:pt idx="2">
                  <c:v>72.2</c:v>
                </c:pt>
                <c:pt idx="3">
                  <c:v>184.2</c:v>
                </c:pt>
                <c:pt idx="4">
                  <c:v>96</c:v>
                </c:pt>
                <c:pt idx="5">
                  <c:v>260</c:v>
                </c:pt>
                <c:pt idx="6">
                  <c:v>96</c:v>
                </c:pt>
                <c:pt idx="7">
                  <c:v>96</c:v>
                </c:pt>
                <c:pt idx="8">
                  <c:v>139</c:v>
                </c:pt>
                <c:pt idx="9">
                  <c:v>154</c:v>
                </c:pt>
                <c:pt idx="10">
                  <c:v>154</c:v>
                </c:pt>
                <c:pt idx="11">
                  <c:v>154</c:v>
                </c:pt>
                <c:pt idx="12">
                  <c:v>606</c:v>
                </c:pt>
                <c:pt idx="13">
                  <c:v>1081</c:v>
                </c:pt>
                <c:pt idx="14">
                  <c:v>1282.5999999999999</c:v>
                </c:pt>
                <c:pt idx="15">
                  <c:v>1026</c:v>
                </c:pt>
                <c:pt idx="16">
                  <c:v>1008.5</c:v>
                </c:pt>
                <c:pt idx="17">
                  <c:v>698</c:v>
                </c:pt>
                <c:pt idx="18">
                  <c:v>473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1A-49F7-8FE6-313C40FDD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04811279"/>
        <c:axId val="1104809199"/>
      </c:barChart>
      <c:catAx>
        <c:axId val="110481127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4809199"/>
        <c:crosses val="autoZero"/>
        <c:auto val="1"/>
        <c:lblAlgn val="ctr"/>
        <c:lblOffset val="100"/>
        <c:noMultiLvlLbl val="0"/>
      </c:catAx>
      <c:valAx>
        <c:axId val="11048091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Su</a:t>
                </a:r>
                <a:r>
                  <a:rPr lang="en-US" baseline="0"/>
                  <a:t>m of Min LSL (MW)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4811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012534490880949"/>
          <c:y val="0.86134477981918922"/>
          <c:w val="0.34521939565246651"/>
          <c:h val="7.38404053659959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MWhs Recommended by Lead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'Comparison of Cases'!$A$2</c:f>
              <c:strCache>
                <c:ptCount val="1"/>
                <c:pt idx="0">
                  <c:v>Original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'Comparison of Cases'!$B$1:$F$1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Cases'!$B$2:$F$2</c:f>
              <c:numCache>
                <c:formatCode>General</c:formatCode>
                <c:ptCount val="5"/>
                <c:pt idx="0">
                  <c:v>6590</c:v>
                </c:pt>
                <c:pt idx="1">
                  <c:v>14756.9</c:v>
                </c:pt>
                <c:pt idx="2">
                  <c:v>9516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9B-4E07-8B24-8676813CDE0F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'Comparison of Cases'!$B$1:$F$1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Cases'!$B$3:$F$3</c:f>
              <c:numCache>
                <c:formatCode>General</c:formatCode>
                <c:ptCount val="5"/>
                <c:pt idx="0">
                  <c:v>8487</c:v>
                </c:pt>
                <c:pt idx="1">
                  <c:v>8052.4000000000005</c:v>
                </c:pt>
                <c:pt idx="2">
                  <c:v>13822</c:v>
                </c:pt>
                <c:pt idx="3">
                  <c:v>2179.3000000000002</c:v>
                </c:pt>
                <c:pt idx="4">
                  <c:v>846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9B-4E07-8B24-8676813CDE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23786191"/>
        <c:axId val="1323782447"/>
      </c:barChart>
      <c:catAx>
        <c:axId val="1323786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3782447"/>
        <c:crosses val="autoZero"/>
        <c:auto val="1"/>
        <c:lblAlgn val="ctr"/>
        <c:lblOffset val="100"/>
        <c:noMultiLvlLbl val="0"/>
      </c:catAx>
      <c:valAx>
        <c:axId val="13237824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37861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368438320209973"/>
          <c:y val="0.88364272006321787"/>
          <c:w val="0.38988407699037619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Number of Resource Hours Recommended</a:t>
            </a:r>
            <a:r>
              <a:rPr lang="en-US" sz="1400" b="0" i="0" u="none" strike="noStrike" baseline="0" dirty="0">
                <a:effectLst/>
              </a:rPr>
              <a:t> by Lead Time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'Comparison of Cases'!$G$1:$K$1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Cases'!$G$2:$K$2</c:f>
              <c:numCache>
                <c:formatCode>General</c:formatCode>
                <c:ptCount val="5"/>
                <c:pt idx="0">
                  <c:v>32</c:v>
                </c:pt>
                <c:pt idx="1">
                  <c:v>183</c:v>
                </c:pt>
                <c:pt idx="2">
                  <c:v>30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65-4310-BA6C-440BFE5A2D5D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'Comparison of Cases'!$G$1:$K$1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Cases'!$G$3:$K$3</c:f>
              <c:numCache>
                <c:formatCode>General</c:formatCode>
                <c:ptCount val="5"/>
                <c:pt idx="0">
                  <c:v>43</c:v>
                </c:pt>
                <c:pt idx="1">
                  <c:v>96</c:v>
                </c:pt>
                <c:pt idx="2">
                  <c:v>43</c:v>
                </c:pt>
                <c:pt idx="3">
                  <c:v>15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65-4310-BA6C-440BFE5A2D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04502783"/>
        <c:axId val="1104498623"/>
      </c:barChart>
      <c:catAx>
        <c:axId val="1104502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4498623"/>
        <c:crosses val="autoZero"/>
        <c:auto val="1"/>
        <c:lblAlgn val="ctr"/>
        <c:lblOffset val="100"/>
        <c:noMultiLvlLbl val="0"/>
      </c:catAx>
      <c:valAx>
        <c:axId val="11044986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Resource</a:t>
                </a:r>
                <a:r>
                  <a:rPr lang="en-US" baseline="0"/>
                  <a:t> Hours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45027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129108861392328"/>
          <c:y val="0.88409074873705307"/>
          <c:w val="0.38661792275965506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Original Case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Extensions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'Original RUC Execution'!$E$2:$E$20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513</c:v>
                </c:pt>
                <c:pt idx="9">
                  <c:v>635</c:v>
                </c:pt>
                <c:pt idx="10">
                  <c:v>635</c:v>
                </c:pt>
                <c:pt idx="11">
                  <c:v>635</c:v>
                </c:pt>
                <c:pt idx="12">
                  <c:v>635</c:v>
                </c:pt>
                <c:pt idx="13">
                  <c:v>635</c:v>
                </c:pt>
                <c:pt idx="14">
                  <c:v>635</c:v>
                </c:pt>
                <c:pt idx="15">
                  <c:v>635</c:v>
                </c:pt>
                <c:pt idx="16">
                  <c:v>635</c:v>
                </c:pt>
                <c:pt idx="17">
                  <c:v>757</c:v>
                </c:pt>
                <c:pt idx="18">
                  <c:v>240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8D-4A99-A53A-B512549079B2}"/>
            </c:ext>
          </c:extLst>
        </c:ser>
        <c:ser>
          <c:idx val="1"/>
          <c:order val="1"/>
          <c:tx>
            <c:v>Short Lead Time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'Original RUC Execution'!$F$2:$F$20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511.5</c:v>
                </c:pt>
                <c:pt idx="3">
                  <c:v>664</c:v>
                </c:pt>
                <c:pt idx="4">
                  <c:v>618</c:v>
                </c:pt>
                <c:pt idx="5">
                  <c:v>714</c:v>
                </c:pt>
                <c:pt idx="6">
                  <c:v>226</c:v>
                </c:pt>
                <c:pt idx="7">
                  <c:v>226</c:v>
                </c:pt>
                <c:pt idx="8">
                  <c:v>161</c:v>
                </c:pt>
                <c:pt idx="9">
                  <c:v>307</c:v>
                </c:pt>
                <c:pt idx="10">
                  <c:v>113</c:v>
                </c:pt>
                <c:pt idx="11">
                  <c:v>113</c:v>
                </c:pt>
                <c:pt idx="12">
                  <c:v>1640.7</c:v>
                </c:pt>
                <c:pt idx="13">
                  <c:v>1498.7</c:v>
                </c:pt>
                <c:pt idx="14">
                  <c:v>1439.6</c:v>
                </c:pt>
                <c:pt idx="15">
                  <c:v>1439.6</c:v>
                </c:pt>
                <c:pt idx="16">
                  <c:v>1420.8</c:v>
                </c:pt>
                <c:pt idx="17">
                  <c:v>1755</c:v>
                </c:pt>
                <c:pt idx="18">
                  <c:v>1909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8D-4A99-A53A-B512549079B2}"/>
            </c:ext>
          </c:extLst>
        </c:ser>
        <c:ser>
          <c:idx val="2"/>
          <c:order val="2"/>
          <c:tx>
            <c:v>Medium Lead Time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'Original RUC Execution'!$A$2:$A$20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'Original RUC Execution'!$G$2:$G$20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359</c:v>
                </c:pt>
                <c:pt idx="13">
                  <c:v>1967</c:v>
                </c:pt>
                <c:pt idx="14">
                  <c:v>2490</c:v>
                </c:pt>
                <c:pt idx="15">
                  <c:v>2490</c:v>
                </c:pt>
                <c:pt idx="16">
                  <c:v>1731</c:v>
                </c:pt>
                <c:pt idx="17">
                  <c:v>359</c:v>
                </c:pt>
                <c:pt idx="18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D8D-4A99-A53A-B512549079B2}"/>
            </c:ext>
          </c:extLst>
        </c:ser>
        <c:ser>
          <c:idx val="3"/>
          <c:order val="3"/>
          <c:tx>
            <c:v>Long Lead Time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'Original RUC Execution'!$A$2:$A$20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'Original RUC Execution'!$H$2:$H$20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D8D-4A99-A53A-B512549079B2}"/>
            </c:ext>
          </c:extLst>
        </c:ser>
        <c:ser>
          <c:idx val="4"/>
          <c:order val="4"/>
          <c:tx>
            <c:v>Very Long Lead Time</c:v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'Original RUC Execution'!$A$2:$A$20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'Original RUC Execution'!$I$2:$I$20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8D-4A99-A53A-B512549079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04811695"/>
        <c:axId val="1104809615"/>
      </c:barChart>
      <c:catAx>
        <c:axId val="110481169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4809615"/>
        <c:crosses val="autoZero"/>
        <c:auto val="1"/>
        <c:lblAlgn val="ctr"/>
        <c:lblOffset val="100"/>
        <c:noMultiLvlLbl val="0"/>
      </c:catAx>
      <c:valAx>
        <c:axId val="11048096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HSL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4811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6410256410256411E-2"/>
          <c:y val="0.84282626130067062"/>
          <c:w val="0.9"/>
          <c:h val="7.38404053659959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Scaling Removed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Extensions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'Changed Scaling'!$A$2:$A$20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'Changed Scaling'!$E$2:$E$20</c:f>
              <c:numCache>
                <c:formatCode>General</c:formatCode>
                <c:ptCount val="19"/>
                <c:pt idx="0">
                  <c:v>126</c:v>
                </c:pt>
                <c:pt idx="1">
                  <c:v>126</c:v>
                </c:pt>
                <c:pt idx="2">
                  <c:v>126</c:v>
                </c:pt>
                <c:pt idx="3">
                  <c:v>126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513</c:v>
                </c:pt>
                <c:pt idx="9">
                  <c:v>635</c:v>
                </c:pt>
                <c:pt idx="10">
                  <c:v>635</c:v>
                </c:pt>
                <c:pt idx="11">
                  <c:v>635</c:v>
                </c:pt>
                <c:pt idx="12">
                  <c:v>635</c:v>
                </c:pt>
                <c:pt idx="13">
                  <c:v>635</c:v>
                </c:pt>
                <c:pt idx="14">
                  <c:v>635</c:v>
                </c:pt>
                <c:pt idx="15">
                  <c:v>635</c:v>
                </c:pt>
                <c:pt idx="16">
                  <c:v>635</c:v>
                </c:pt>
                <c:pt idx="17">
                  <c:v>1282</c:v>
                </c:pt>
                <c:pt idx="18">
                  <c:v>1108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14-4AAB-8753-B880CBEEDCAD}"/>
            </c:ext>
          </c:extLst>
        </c:ser>
        <c:ser>
          <c:idx val="1"/>
          <c:order val="1"/>
          <c:tx>
            <c:v>Short Lead Time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'Changed Scaling'!$A$2:$A$20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'Changed Scaling'!$F$2:$F$20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113</c:v>
                </c:pt>
                <c:pt idx="3">
                  <c:v>322</c:v>
                </c:pt>
                <c:pt idx="4">
                  <c:v>226</c:v>
                </c:pt>
                <c:pt idx="5">
                  <c:v>322</c:v>
                </c:pt>
                <c:pt idx="6">
                  <c:v>226</c:v>
                </c:pt>
                <c:pt idx="7">
                  <c:v>226</c:v>
                </c:pt>
                <c:pt idx="8">
                  <c:v>113</c:v>
                </c:pt>
                <c:pt idx="9">
                  <c:v>113</c:v>
                </c:pt>
                <c:pt idx="10">
                  <c:v>113</c:v>
                </c:pt>
                <c:pt idx="11">
                  <c:v>113</c:v>
                </c:pt>
                <c:pt idx="12">
                  <c:v>674</c:v>
                </c:pt>
                <c:pt idx="13">
                  <c:v>1003.8</c:v>
                </c:pt>
                <c:pt idx="14">
                  <c:v>1401</c:v>
                </c:pt>
                <c:pt idx="15">
                  <c:v>1037.8</c:v>
                </c:pt>
                <c:pt idx="16">
                  <c:v>1206.8</c:v>
                </c:pt>
                <c:pt idx="17">
                  <c:v>616</c:v>
                </c:pt>
                <c:pt idx="18">
                  <c:v>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14-4AAB-8753-B880CBEEDCAD}"/>
            </c:ext>
          </c:extLst>
        </c:ser>
        <c:ser>
          <c:idx val="2"/>
          <c:order val="2"/>
          <c:tx>
            <c:v>Medium Lead Time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'Changed Scaling'!$A$2:$A$20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'Changed Scaling'!$G$2:$G$20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228</c:v>
                </c:pt>
                <c:pt idx="4">
                  <c:v>228</c:v>
                </c:pt>
                <c:pt idx="5">
                  <c:v>228</c:v>
                </c:pt>
                <c:pt idx="6">
                  <c:v>228</c:v>
                </c:pt>
                <c:pt idx="7">
                  <c:v>228</c:v>
                </c:pt>
                <c:pt idx="8">
                  <c:v>228</c:v>
                </c:pt>
                <c:pt idx="9">
                  <c:v>228</c:v>
                </c:pt>
                <c:pt idx="10">
                  <c:v>228</c:v>
                </c:pt>
                <c:pt idx="11">
                  <c:v>228</c:v>
                </c:pt>
                <c:pt idx="12">
                  <c:v>741</c:v>
                </c:pt>
                <c:pt idx="13">
                  <c:v>2490</c:v>
                </c:pt>
                <c:pt idx="14">
                  <c:v>2490</c:v>
                </c:pt>
                <c:pt idx="15">
                  <c:v>2490</c:v>
                </c:pt>
                <c:pt idx="16">
                  <c:v>1967</c:v>
                </c:pt>
                <c:pt idx="17">
                  <c:v>741</c:v>
                </c:pt>
                <c:pt idx="18">
                  <c:v>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14-4AAB-8753-B880CBEEDCAD}"/>
            </c:ext>
          </c:extLst>
        </c:ser>
        <c:ser>
          <c:idx val="3"/>
          <c:order val="3"/>
          <c:tx>
            <c:v>Long Lead Time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'Changed Scaling'!$A$2:$A$20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'Changed Scaling'!$H$2:$H$20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255.3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170</c:v>
                </c:pt>
                <c:pt idx="13">
                  <c:v>582</c:v>
                </c:pt>
                <c:pt idx="14">
                  <c:v>582</c:v>
                </c:pt>
                <c:pt idx="15">
                  <c:v>190</c:v>
                </c:pt>
                <c:pt idx="16">
                  <c:v>190</c:v>
                </c:pt>
                <c:pt idx="17">
                  <c:v>190</c:v>
                </c:pt>
                <c:pt idx="18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14-4AAB-8753-B880CBEEDCAD}"/>
            </c:ext>
          </c:extLst>
        </c:ser>
        <c:ser>
          <c:idx val="4"/>
          <c:order val="4"/>
          <c:tx>
            <c:v>Very Long Lead Time</c:v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'Changed Scaling'!$A$2:$A$20</c:f>
              <c:numCache>
                <c:formatCode>General</c:formatCode>
                <c:ptCount val="19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1">
                  <c:v>17</c:v>
                </c:pt>
                <c:pt idx="12">
                  <c:v>18</c:v>
                </c:pt>
                <c:pt idx="13">
                  <c:v>19</c:v>
                </c:pt>
                <c:pt idx="14">
                  <c:v>20</c:v>
                </c:pt>
                <c:pt idx="15">
                  <c:v>21</c:v>
                </c:pt>
                <c:pt idx="16">
                  <c:v>22</c:v>
                </c:pt>
                <c:pt idx="17">
                  <c:v>23</c:v>
                </c:pt>
                <c:pt idx="18">
                  <c:v>24</c:v>
                </c:pt>
              </c:numCache>
            </c:numRef>
          </c:cat>
          <c:val>
            <c:numRef>
              <c:f>'Changed Scaling'!$I$2:$I$20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504</c:v>
                </c:pt>
                <c:pt idx="13">
                  <c:v>57</c:v>
                </c:pt>
                <c:pt idx="14">
                  <c:v>57</c:v>
                </c:pt>
                <c:pt idx="15">
                  <c:v>57</c:v>
                </c:pt>
                <c:pt idx="16">
                  <c:v>57</c:v>
                </c:pt>
                <c:pt idx="17">
                  <c:v>57</c:v>
                </c:pt>
                <c:pt idx="18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14-4AAB-8753-B880CBEEDC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46082431"/>
        <c:axId val="1246094911"/>
      </c:barChart>
      <c:catAx>
        <c:axId val="124608243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6094911"/>
        <c:crosses val="autoZero"/>
        <c:auto val="1"/>
        <c:lblAlgn val="ctr"/>
        <c:lblOffset val="100"/>
        <c:noMultiLvlLbl val="0"/>
      </c:catAx>
      <c:valAx>
        <c:axId val="1246094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HSL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60824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89778921865536E-2"/>
          <c:y val="0.83680446194225722"/>
          <c:w val="0.91148862642169715"/>
          <c:h val="0.10763998250218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Sum of HSL for Committed Resources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'Original RUC Execution'!$B$2:$B$14</c:f>
              <c:numCache>
                <c:formatCode>General</c:formatCode>
                <c:ptCount val="13"/>
                <c:pt idx="0">
                  <c:v>1350.2</c:v>
                </c:pt>
                <c:pt idx="1">
                  <c:v>749.4</c:v>
                </c:pt>
                <c:pt idx="2">
                  <c:v>558.4</c:v>
                </c:pt>
                <c:pt idx="3">
                  <c:v>502.4</c:v>
                </c:pt>
                <c:pt idx="4">
                  <c:v>2685</c:v>
                </c:pt>
                <c:pt idx="5">
                  <c:v>2695</c:v>
                </c:pt>
                <c:pt idx="6">
                  <c:v>2097</c:v>
                </c:pt>
                <c:pt idx="7">
                  <c:v>1259.5999999999999</c:v>
                </c:pt>
                <c:pt idx="8">
                  <c:v>1166.4000000000001</c:v>
                </c:pt>
                <c:pt idx="9">
                  <c:v>817.4</c:v>
                </c:pt>
                <c:pt idx="10">
                  <c:v>1205.5999999999999</c:v>
                </c:pt>
                <c:pt idx="11">
                  <c:v>921.2</c:v>
                </c:pt>
                <c:pt idx="12">
                  <c:v>168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39-48A5-88AC-E4F247F5FB89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'Changed Scaling'!$B$2:$B$14</c:f>
              <c:numCache>
                <c:formatCode>General</c:formatCode>
                <c:ptCount val="13"/>
                <c:pt idx="0">
                  <c:v>1350.2</c:v>
                </c:pt>
                <c:pt idx="1">
                  <c:v>805.9</c:v>
                </c:pt>
                <c:pt idx="2">
                  <c:v>511.9</c:v>
                </c:pt>
                <c:pt idx="3">
                  <c:v>455.9</c:v>
                </c:pt>
                <c:pt idx="4">
                  <c:v>2439.1</c:v>
                </c:pt>
                <c:pt idx="5">
                  <c:v>3117.1</c:v>
                </c:pt>
                <c:pt idx="6">
                  <c:v>2452.1999999999998</c:v>
                </c:pt>
                <c:pt idx="7">
                  <c:v>1636.6</c:v>
                </c:pt>
                <c:pt idx="8">
                  <c:v>1200.2</c:v>
                </c:pt>
                <c:pt idx="9">
                  <c:v>780.6</c:v>
                </c:pt>
                <c:pt idx="10">
                  <c:v>1123.5999999999999</c:v>
                </c:pt>
                <c:pt idx="11">
                  <c:v>752.7</c:v>
                </c:pt>
                <c:pt idx="12">
                  <c:v>570.6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39-48A5-88AC-E4F247F5FB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6776560"/>
        <c:axId val="506771568"/>
      </c:barChart>
      <c:catAx>
        <c:axId val="5067765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6771568"/>
        <c:crosses val="autoZero"/>
        <c:auto val="1"/>
        <c:lblAlgn val="ctr"/>
        <c:lblOffset val="100"/>
        <c:noMultiLvlLbl val="0"/>
      </c:catAx>
      <c:valAx>
        <c:axId val="506771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</a:t>
                </a:r>
                <a:r>
                  <a:rPr lang="en-US" baseline="0" dirty="0"/>
                  <a:t>HSL (MW)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6776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339129483814521"/>
          <c:y val="0.84780037911927675"/>
          <c:w val="0.48988407699037623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Sum of LSL for Committed Resources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Execution'!$C$4:$C$17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92</c:v>
                </c:pt>
                <c:pt idx="3">
                  <c:v>389</c:v>
                </c:pt>
                <c:pt idx="4">
                  <c:v>1011.9</c:v>
                </c:pt>
                <c:pt idx="5">
                  <c:v>868</c:v>
                </c:pt>
                <c:pt idx="6">
                  <c:v>868</c:v>
                </c:pt>
                <c:pt idx="7">
                  <c:v>189</c:v>
                </c:pt>
                <c:pt idx="8">
                  <c:v>405</c:v>
                </c:pt>
                <c:pt idx="9">
                  <c:v>501</c:v>
                </c:pt>
                <c:pt idx="10">
                  <c:v>132</c:v>
                </c:pt>
                <c:pt idx="11">
                  <c:v>80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40-4938-89B2-8FCE307B35C7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Scaling'!$C$4:$C$17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36</c:v>
                </c:pt>
                <c:pt idx="3">
                  <c:v>169</c:v>
                </c:pt>
                <c:pt idx="4">
                  <c:v>591.5</c:v>
                </c:pt>
                <c:pt idx="5">
                  <c:v>514</c:v>
                </c:pt>
                <c:pt idx="6">
                  <c:v>568.4</c:v>
                </c:pt>
                <c:pt idx="7">
                  <c:v>179</c:v>
                </c:pt>
                <c:pt idx="8">
                  <c:v>187</c:v>
                </c:pt>
                <c:pt idx="9">
                  <c:v>252</c:v>
                </c:pt>
                <c:pt idx="10">
                  <c:v>39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40-4938-89B2-8FCE307B35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2299216"/>
        <c:axId val="2142295056"/>
      </c:barChart>
      <c:catAx>
        <c:axId val="21422992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2295056"/>
        <c:crosses val="autoZero"/>
        <c:auto val="1"/>
        <c:lblAlgn val="ctr"/>
        <c:lblOffset val="100"/>
        <c:noMultiLvlLbl val="0"/>
      </c:catAx>
      <c:valAx>
        <c:axId val="2142295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LSL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2299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1169072615923"/>
          <c:y val="0.8524300087489064"/>
          <c:w val="0.4648840769903762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Sum of LSL for Committed Resources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'Original RUC Execution'!$C$2:$C$14</c:f>
              <c:numCache>
                <c:formatCode>General</c:formatCode>
                <c:ptCount val="13"/>
                <c:pt idx="0">
                  <c:v>853.4</c:v>
                </c:pt>
                <c:pt idx="1">
                  <c:v>383</c:v>
                </c:pt>
                <c:pt idx="2">
                  <c:v>303</c:v>
                </c:pt>
                <c:pt idx="3">
                  <c:v>250</c:v>
                </c:pt>
                <c:pt idx="4">
                  <c:v>1470.8</c:v>
                </c:pt>
                <c:pt idx="5">
                  <c:v>1498.8</c:v>
                </c:pt>
                <c:pt idx="6">
                  <c:v>1249.8</c:v>
                </c:pt>
                <c:pt idx="7">
                  <c:v>692.8</c:v>
                </c:pt>
                <c:pt idx="8">
                  <c:v>696.8</c:v>
                </c:pt>
                <c:pt idx="9">
                  <c:v>582.79999999999995</c:v>
                </c:pt>
                <c:pt idx="10">
                  <c:v>791.8</c:v>
                </c:pt>
                <c:pt idx="11">
                  <c:v>513</c:v>
                </c:pt>
                <c:pt idx="12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2A-4E0D-B3CF-3C05D0490CDC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'Changed Scaling'!$C$2:$C$14</c:f>
              <c:numCache>
                <c:formatCode>General</c:formatCode>
                <c:ptCount val="13"/>
                <c:pt idx="0">
                  <c:v>853.4</c:v>
                </c:pt>
                <c:pt idx="1">
                  <c:v>387</c:v>
                </c:pt>
                <c:pt idx="2">
                  <c:v>272</c:v>
                </c:pt>
                <c:pt idx="3">
                  <c:v>219</c:v>
                </c:pt>
                <c:pt idx="4">
                  <c:v>1028</c:v>
                </c:pt>
                <c:pt idx="5">
                  <c:v>1421</c:v>
                </c:pt>
                <c:pt idx="6">
                  <c:v>1207</c:v>
                </c:pt>
                <c:pt idx="7">
                  <c:v>720.8</c:v>
                </c:pt>
                <c:pt idx="8">
                  <c:v>597.20000000000005</c:v>
                </c:pt>
                <c:pt idx="9">
                  <c:v>344</c:v>
                </c:pt>
                <c:pt idx="10">
                  <c:v>592.6</c:v>
                </c:pt>
                <c:pt idx="11">
                  <c:v>326</c:v>
                </c:pt>
                <c:pt idx="12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2A-4E0D-B3CF-3C05D0490C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8265328"/>
        <c:axId val="628265744"/>
      </c:barChart>
      <c:catAx>
        <c:axId val="6282653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8265744"/>
        <c:crosses val="autoZero"/>
        <c:auto val="1"/>
        <c:lblAlgn val="ctr"/>
        <c:lblOffset val="100"/>
        <c:noMultiLvlLbl val="0"/>
      </c:catAx>
      <c:valAx>
        <c:axId val="628265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LSL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826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339129483814521"/>
          <c:y val="0.85705963837853605"/>
          <c:w val="0.51488407699037619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MWhs Recommended by Lead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'Comparison of Cases'!$B$1:$F$1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Cases'!$B$2:$F$2</c:f>
              <c:numCache>
                <c:formatCode>General</c:formatCode>
                <c:ptCount val="5"/>
                <c:pt idx="0">
                  <c:v>122</c:v>
                </c:pt>
                <c:pt idx="1">
                  <c:v>9522.6</c:v>
                </c:pt>
                <c:pt idx="2">
                  <c:v>4073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9F-48C9-8136-42C0146E7E1C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'Comparison of Cases'!$B$1:$F$1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Cases'!$B$3:$F$3</c:f>
              <c:numCache>
                <c:formatCode>General</c:formatCode>
                <c:ptCount val="5"/>
                <c:pt idx="0">
                  <c:v>523</c:v>
                </c:pt>
                <c:pt idx="1">
                  <c:v>6482.5</c:v>
                </c:pt>
                <c:pt idx="2">
                  <c:v>5892</c:v>
                </c:pt>
                <c:pt idx="3">
                  <c:v>1872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9F-48C9-8136-42C0146E7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0097760"/>
        <c:axId val="500099008"/>
      </c:barChart>
      <c:catAx>
        <c:axId val="500097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0099008"/>
        <c:crosses val="autoZero"/>
        <c:auto val="1"/>
        <c:lblAlgn val="ctr"/>
        <c:lblOffset val="100"/>
        <c:noMultiLvlLbl val="0"/>
      </c:catAx>
      <c:valAx>
        <c:axId val="5000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0097760"/>
        <c:crosses val="autoZero"/>
        <c:crossBetween val="between"/>
        <c:majorUnit val="2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Number of Resource</a:t>
            </a:r>
            <a:r>
              <a:rPr lang="en-US" baseline="0" dirty="0"/>
              <a:t> Hours Recommended</a:t>
            </a:r>
            <a:r>
              <a:rPr lang="en-US" sz="1400" b="0" i="0" u="none" strike="noStrike" baseline="0" dirty="0">
                <a:effectLst/>
              </a:rPr>
              <a:t> by Lead Time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'Comparison of Cases'!$G$1:$K$1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Cases'!$G$2:$K$2</c:f>
              <c:numCache>
                <c:formatCode>General</c:formatCode>
                <c:ptCount val="5"/>
                <c:pt idx="0">
                  <c:v>1</c:v>
                </c:pt>
                <c:pt idx="1">
                  <c:v>166</c:v>
                </c:pt>
                <c:pt idx="2">
                  <c:v>25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BC-470B-A040-F6F97F7C2C92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'Comparison of Cases'!$G$1:$K$1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Cases'!$G$3:$K$3</c:f>
              <c:numCache>
                <c:formatCode>General</c:formatCode>
                <c:ptCount val="5"/>
                <c:pt idx="0">
                  <c:v>1</c:v>
                </c:pt>
                <c:pt idx="1">
                  <c:v>106</c:v>
                </c:pt>
                <c:pt idx="2">
                  <c:v>28</c:v>
                </c:pt>
                <c:pt idx="3">
                  <c:v>8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BC-470B-A040-F6F97F7C2C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6400112"/>
        <c:axId val="829315216"/>
      </c:barChart>
      <c:catAx>
        <c:axId val="50640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9315216"/>
        <c:crosses val="autoZero"/>
        <c:auto val="1"/>
        <c:lblAlgn val="ctr"/>
        <c:lblOffset val="100"/>
        <c:noMultiLvlLbl val="0"/>
      </c:catAx>
      <c:valAx>
        <c:axId val="829315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Resource</a:t>
                </a:r>
                <a:r>
                  <a:rPr lang="en-US" baseline="0"/>
                  <a:t> Hours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6400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405017765075611"/>
          <c:y val="0.89409667541557303"/>
          <c:w val="0.4130495219800418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Original Case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Extension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'Original RUC Execution'!$E$2:$E$14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122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52-48BB-9D1E-8ED8FD9DA8FB}"/>
            </c:ext>
          </c:extLst>
        </c:ser>
        <c:ser>
          <c:idx val="1"/>
          <c:order val="1"/>
          <c:tx>
            <c:v>Short Lead Time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'Original RUC Execution'!$F$2:$F$14</c:f>
              <c:numCache>
                <c:formatCode>General</c:formatCode>
                <c:ptCount val="13"/>
                <c:pt idx="0">
                  <c:v>906.2</c:v>
                </c:pt>
                <c:pt idx="1">
                  <c:v>749.4</c:v>
                </c:pt>
                <c:pt idx="2">
                  <c:v>558.4</c:v>
                </c:pt>
                <c:pt idx="3">
                  <c:v>502.4</c:v>
                </c:pt>
                <c:pt idx="4">
                  <c:v>1049</c:v>
                </c:pt>
                <c:pt idx="5">
                  <c:v>1059</c:v>
                </c:pt>
                <c:pt idx="6">
                  <c:v>674</c:v>
                </c:pt>
                <c:pt idx="7">
                  <c:v>728.6</c:v>
                </c:pt>
                <c:pt idx="8">
                  <c:v>635.4</c:v>
                </c:pt>
                <c:pt idx="9">
                  <c:v>653.4</c:v>
                </c:pt>
                <c:pt idx="10">
                  <c:v>1041.5999999999999</c:v>
                </c:pt>
                <c:pt idx="11">
                  <c:v>760.2</c:v>
                </c:pt>
                <c:pt idx="12">
                  <c:v>168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52-48BB-9D1E-8ED8FD9DA8FB}"/>
            </c:ext>
          </c:extLst>
        </c:ser>
        <c:ser>
          <c:idx val="2"/>
          <c:order val="2"/>
          <c:tx>
            <c:v>Medium Lead Time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'Original RUC Execution'!$A$2:$A$14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'Original RUC Execution'!$G$2:$G$14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934</c:v>
                </c:pt>
                <c:pt idx="5">
                  <c:v>934</c:v>
                </c:pt>
                <c:pt idx="6">
                  <c:v>776</c:v>
                </c:pt>
                <c:pt idx="7">
                  <c:v>531</c:v>
                </c:pt>
                <c:pt idx="8">
                  <c:v>531</c:v>
                </c:pt>
                <c:pt idx="9">
                  <c:v>164</c:v>
                </c:pt>
                <c:pt idx="10">
                  <c:v>164</c:v>
                </c:pt>
                <c:pt idx="11">
                  <c:v>39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52-48BB-9D1E-8ED8FD9DA8FB}"/>
            </c:ext>
          </c:extLst>
        </c:ser>
        <c:ser>
          <c:idx val="3"/>
          <c:order val="3"/>
          <c:tx>
            <c:v>Long Lead Time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'Original RUC Execution'!$A$2:$A$14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'Original RUC Execution'!$H$2:$H$14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052-48BB-9D1E-8ED8FD9DA8FB}"/>
            </c:ext>
          </c:extLst>
        </c:ser>
        <c:ser>
          <c:idx val="4"/>
          <c:order val="4"/>
          <c:tx>
            <c:v>Very Long Lead Time</c:v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'Original RUC Execution'!$A$2:$A$14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'Original RUC Execution'!$I$2:$I$14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52-48BB-9D1E-8ED8FD9DA8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6114560"/>
        <c:axId val="746064224"/>
      </c:barChart>
      <c:catAx>
        <c:axId val="7461145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6064224"/>
        <c:crosses val="autoZero"/>
        <c:auto val="1"/>
        <c:lblAlgn val="ctr"/>
        <c:lblOffset val="100"/>
        <c:noMultiLvlLbl val="0"/>
      </c:catAx>
      <c:valAx>
        <c:axId val="746064224"/>
        <c:scaling>
          <c:orientation val="minMax"/>
          <c:max val="1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HSL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6114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999999999999989E-2"/>
          <c:y val="0.87060403907844852"/>
          <c:w val="0.9"/>
          <c:h val="7.38404053659959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Scaling Removed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Extension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'Changed Scaling'!$A$2:$A$14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'Changed Scaling'!$E$2:$E$14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523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C4-4938-A2BB-A026D607079B}"/>
            </c:ext>
          </c:extLst>
        </c:ser>
        <c:ser>
          <c:idx val="1"/>
          <c:order val="1"/>
          <c:tx>
            <c:v>Short Lead Time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'Changed Scaling'!$A$2:$A$14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'Changed Scaling'!$F$2:$F$14</c:f>
              <c:numCache>
                <c:formatCode>General</c:formatCode>
                <c:ptCount val="13"/>
                <c:pt idx="0">
                  <c:v>906.2</c:v>
                </c:pt>
                <c:pt idx="1">
                  <c:v>805.9</c:v>
                </c:pt>
                <c:pt idx="2">
                  <c:v>511.9</c:v>
                </c:pt>
                <c:pt idx="3">
                  <c:v>455.9</c:v>
                </c:pt>
                <c:pt idx="4">
                  <c:v>599.1</c:v>
                </c:pt>
                <c:pt idx="5">
                  <c:v>812.1</c:v>
                </c:pt>
                <c:pt idx="6">
                  <c:v>360.2</c:v>
                </c:pt>
                <c:pt idx="7">
                  <c:v>436.6</c:v>
                </c:pt>
                <c:pt idx="8">
                  <c:v>435.2</c:v>
                </c:pt>
                <c:pt idx="9">
                  <c:v>274.60000000000002</c:v>
                </c:pt>
                <c:pt idx="10">
                  <c:v>617.6</c:v>
                </c:pt>
                <c:pt idx="11">
                  <c:v>219.6</c:v>
                </c:pt>
                <c:pt idx="12">
                  <c:v>47.6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C4-4938-A2BB-A026D607079B}"/>
            </c:ext>
          </c:extLst>
        </c:ser>
        <c:ser>
          <c:idx val="2"/>
          <c:order val="2"/>
          <c:tx>
            <c:v>Medium Lead Time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'Changed Scaling'!$A$2:$A$14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'Changed Scaling'!$G$2:$G$14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1124</c:v>
                </c:pt>
                <c:pt idx="5">
                  <c:v>1369</c:v>
                </c:pt>
                <c:pt idx="6">
                  <c:v>1211</c:v>
                </c:pt>
                <c:pt idx="7">
                  <c:v>966</c:v>
                </c:pt>
                <c:pt idx="8">
                  <c:v>531</c:v>
                </c:pt>
                <c:pt idx="9">
                  <c:v>272</c:v>
                </c:pt>
                <c:pt idx="10">
                  <c:v>272</c:v>
                </c:pt>
                <c:pt idx="11">
                  <c:v>147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C4-4938-A2BB-A026D607079B}"/>
            </c:ext>
          </c:extLst>
        </c:ser>
        <c:ser>
          <c:idx val="3"/>
          <c:order val="3"/>
          <c:tx>
            <c:v>Long Lead Time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'Changed Scaling'!$A$2:$A$14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'Changed Scaling'!$H$2:$H$14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234</c:v>
                </c:pt>
                <c:pt idx="5">
                  <c:v>234</c:v>
                </c:pt>
                <c:pt idx="6">
                  <c:v>234</c:v>
                </c:pt>
                <c:pt idx="7">
                  <c:v>234</c:v>
                </c:pt>
                <c:pt idx="8">
                  <c:v>234</c:v>
                </c:pt>
                <c:pt idx="9">
                  <c:v>234</c:v>
                </c:pt>
                <c:pt idx="10">
                  <c:v>234</c:v>
                </c:pt>
                <c:pt idx="11">
                  <c:v>234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1C4-4938-A2BB-A026D607079B}"/>
            </c:ext>
          </c:extLst>
        </c:ser>
        <c:ser>
          <c:idx val="4"/>
          <c:order val="4"/>
          <c:tx>
            <c:v>Very Long Lead Time</c:v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'Changed Scaling'!$A$2:$A$14</c:f>
              <c:numCache>
                <c:formatCode>General</c:formatCode>
                <c:ptCount val="13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  <c:pt idx="10">
                  <c:v>17</c:v>
                </c:pt>
                <c:pt idx="11">
                  <c:v>18</c:v>
                </c:pt>
                <c:pt idx="12">
                  <c:v>19</c:v>
                </c:pt>
              </c:numCache>
            </c:numRef>
          </c:cat>
          <c:val>
            <c:numRef>
              <c:f>'Changed Scaling'!$I$2:$I$14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C4-4938-A2BB-A026D60707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25961184"/>
        <c:axId val="1925962016"/>
      </c:barChart>
      <c:catAx>
        <c:axId val="19259611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</a:t>
                </a:r>
                <a:r>
                  <a:rPr lang="en-US" baseline="0"/>
                  <a:t> Hour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5962016"/>
        <c:crosses val="autoZero"/>
        <c:auto val="1"/>
        <c:lblAlgn val="ctr"/>
        <c:lblOffset val="100"/>
        <c:noMultiLvlLbl val="0"/>
      </c:catAx>
      <c:valAx>
        <c:axId val="1925962016"/>
        <c:scaling>
          <c:orientation val="minMax"/>
          <c:max val="1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HSL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5961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999999999999989E-2"/>
          <c:y val="0.86134477981918922"/>
          <c:w val="0.9"/>
          <c:h val="7.38404053659959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MWhs Recommended</a:t>
            </a:r>
            <a:r>
              <a:rPr lang="en-US" baseline="0" dirty="0"/>
              <a:t> by Lead Time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'Comparison of Cases'!$A$2</c:f>
              <c:strCache>
                <c:ptCount val="1"/>
                <c:pt idx="0">
                  <c:v>Original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'Comparison of Cases'!$B$1:$F$1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Cases'!$B$2:$F$2</c:f>
              <c:numCache>
                <c:formatCode>General</c:formatCode>
                <c:ptCount val="5"/>
                <c:pt idx="0">
                  <c:v>0</c:v>
                </c:pt>
                <c:pt idx="1">
                  <c:v>10108.799999999999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38-486C-AA82-7A6A0FC51CDB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'Comparison of Cases'!$B$1:$F$1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Cases'!$B$3:$F$3</c:f>
              <c:numCache>
                <c:formatCode>General</c:formatCode>
                <c:ptCount val="5"/>
                <c:pt idx="0">
                  <c:v>919</c:v>
                </c:pt>
                <c:pt idx="1">
                  <c:v>2677.3</c:v>
                </c:pt>
                <c:pt idx="2">
                  <c:v>2075</c:v>
                </c:pt>
                <c:pt idx="3">
                  <c:v>4918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38-486C-AA82-7A6A0FC51C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0316048"/>
        <c:axId val="2130316464"/>
      </c:barChart>
      <c:catAx>
        <c:axId val="213031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0316464"/>
        <c:crosses val="autoZero"/>
        <c:auto val="1"/>
        <c:lblAlgn val="ctr"/>
        <c:lblOffset val="100"/>
        <c:noMultiLvlLbl val="0"/>
      </c:catAx>
      <c:valAx>
        <c:axId val="2130316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0316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594589137896224"/>
          <c:y val="0.8524300087489064"/>
          <c:w val="0.46156958745541421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Number of Resource</a:t>
            </a:r>
            <a:r>
              <a:rPr lang="en-US" baseline="0" dirty="0"/>
              <a:t> Hours Recommended by Lead Time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'Comparison of Cases'!$G$1:$K$1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Cases'!$G$2:$K$2</c:f>
              <c:numCache>
                <c:formatCode>General</c:formatCode>
                <c:ptCount val="5"/>
                <c:pt idx="0">
                  <c:v>0</c:v>
                </c:pt>
                <c:pt idx="1">
                  <c:v>176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F2-4D9E-8D93-772641FC43E4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'Comparison of Cases'!$G$1:$K$1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Cases'!$G$3:$K$3</c:f>
              <c:numCache>
                <c:formatCode>General</c:formatCode>
                <c:ptCount val="5"/>
                <c:pt idx="0">
                  <c:v>2</c:v>
                </c:pt>
                <c:pt idx="1">
                  <c:v>51</c:v>
                </c:pt>
                <c:pt idx="2">
                  <c:v>13</c:v>
                </c:pt>
                <c:pt idx="3">
                  <c:v>17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F2-4D9E-8D93-772641FC43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855296"/>
        <c:axId val="240852800"/>
      </c:barChart>
      <c:catAx>
        <c:axId val="24085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0852800"/>
        <c:crosses val="autoZero"/>
        <c:auto val="1"/>
        <c:lblAlgn val="ctr"/>
        <c:lblOffset val="100"/>
        <c:noMultiLvlLbl val="0"/>
      </c:catAx>
      <c:valAx>
        <c:axId val="240852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Resource Hours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0855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599821656908273"/>
          <c:y val="0.8616892680081657"/>
          <c:w val="0.42321741032370958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Original</a:t>
            </a:r>
            <a:r>
              <a:rPr lang="en-US" baseline="0"/>
              <a:t> Case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Extension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Execution'!$E$4:$E$17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23-4CB5-8B8C-AE855950358D}"/>
            </c:ext>
          </c:extLst>
        </c:ser>
        <c:ser>
          <c:idx val="1"/>
          <c:order val="1"/>
          <c:tx>
            <c:v>Short Lead Time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Execution'!$F$4:$F$17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346</c:v>
                </c:pt>
                <c:pt idx="3">
                  <c:v>951</c:v>
                </c:pt>
                <c:pt idx="4">
                  <c:v>1841.8</c:v>
                </c:pt>
                <c:pt idx="5">
                  <c:v>1649</c:v>
                </c:pt>
                <c:pt idx="6">
                  <c:v>1694</c:v>
                </c:pt>
                <c:pt idx="7">
                  <c:v>443</c:v>
                </c:pt>
                <c:pt idx="8">
                  <c:v>1169</c:v>
                </c:pt>
                <c:pt idx="9">
                  <c:v>1305</c:v>
                </c:pt>
                <c:pt idx="10">
                  <c:v>558</c:v>
                </c:pt>
                <c:pt idx="11">
                  <c:v>152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23-4CB5-8B8C-AE855950358D}"/>
            </c:ext>
          </c:extLst>
        </c:ser>
        <c:ser>
          <c:idx val="2"/>
          <c:order val="2"/>
          <c:tx>
            <c:v>Medium Lead Time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'Original RUC Execution'!$A$4:$A$17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Execution'!$G$4:$G$17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23-4CB5-8B8C-AE855950358D}"/>
            </c:ext>
          </c:extLst>
        </c:ser>
        <c:ser>
          <c:idx val="3"/>
          <c:order val="3"/>
          <c:tx>
            <c:v>Long Lead Time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'Original RUC Execution'!$A$4:$A$17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Execution'!$H$4:$H$17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223-4CB5-8B8C-AE855950358D}"/>
            </c:ext>
          </c:extLst>
        </c:ser>
        <c:ser>
          <c:idx val="4"/>
          <c:order val="4"/>
          <c:tx>
            <c:v>Very Long Lead Time</c:v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'Original RUC Execution'!$A$4:$A$17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Execution'!$I$4:$I$17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23-4CB5-8B8C-AE85595035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22845264"/>
        <c:axId val="2122838192"/>
      </c:barChart>
      <c:catAx>
        <c:axId val="21228452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2838192"/>
        <c:crosses val="autoZero"/>
        <c:auto val="1"/>
        <c:lblAlgn val="ctr"/>
        <c:lblOffset val="100"/>
        <c:noMultiLvlLbl val="0"/>
      </c:catAx>
      <c:valAx>
        <c:axId val="2122838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HSL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2845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67023352850124E-2"/>
          <c:y val="0.83447543015456405"/>
          <c:w val="0.87687327545595262"/>
          <c:h val="0.114599008457276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Scaling</a:t>
            </a:r>
            <a:r>
              <a:rPr lang="en-US" baseline="0"/>
              <a:t> Removed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Extension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'Changed Scaling'!$A$4:$A$17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Scaling'!$E$4:$E$17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435</c:v>
                </c:pt>
                <c:pt idx="10">
                  <c:v>484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9B-4914-8229-22BCD3EA02BA}"/>
            </c:ext>
          </c:extLst>
        </c:ser>
        <c:ser>
          <c:idx val="1"/>
          <c:order val="1"/>
          <c:tx>
            <c:v>Short Lead Time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'Changed Scaling'!$A$4:$A$17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Scaling'!$F$4:$F$17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203</c:v>
                </c:pt>
                <c:pt idx="4">
                  <c:v>755.4</c:v>
                </c:pt>
                <c:pt idx="5">
                  <c:v>521</c:v>
                </c:pt>
                <c:pt idx="6">
                  <c:v>576.4</c:v>
                </c:pt>
                <c:pt idx="7">
                  <c:v>113</c:v>
                </c:pt>
                <c:pt idx="8">
                  <c:v>226</c:v>
                </c:pt>
                <c:pt idx="9">
                  <c:v>226</c:v>
                </c:pt>
                <c:pt idx="10">
                  <c:v>56.5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9B-4914-8229-22BCD3EA02BA}"/>
            </c:ext>
          </c:extLst>
        </c:ser>
        <c:ser>
          <c:idx val="2"/>
          <c:order val="2"/>
          <c:tx>
            <c:v>Medium Lead Time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'Changed Scaling'!$A$4:$A$17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Scaling'!$G$4:$G$17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395</c:v>
                </c:pt>
                <c:pt idx="3">
                  <c:v>280</c:v>
                </c:pt>
                <c:pt idx="4">
                  <c:v>280</c:v>
                </c:pt>
                <c:pt idx="5">
                  <c:v>280</c:v>
                </c:pt>
                <c:pt idx="6">
                  <c:v>280</c:v>
                </c:pt>
                <c:pt idx="7">
                  <c:v>280</c:v>
                </c:pt>
                <c:pt idx="8">
                  <c:v>280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9B-4914-8229-22BCD3EA02BA}"/>
            </c:ext>
          </c:extLst>
        </c:ser>
        <c:ser>
          <c:idx val="3"/>
          <c:order val="3"/>
          <c:tx>
            <c:v>Long Lead Time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'Changed Scaling'!$A$4:$A$17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Scaling'!$H$4:$H$17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469</c:v>
                </c:pt>
                <c:pt idx="4">
                  <c:v>861</c:v>
                </c:pt>
                <c:pt idx="5">
                  <c:v>861</c:v>
                </c:pt>
                <c:pt idx="6">
                  <c:v>861</c:v>
                </c:pt>
                <c:pt idx="7">
                  <c:v>622</c:v>
                </c:pt>
                <c:pt idx="8">
                  <c:v>622</c:v>
                </c:pt>
                <c:pt idx="9">
                  <c:v>622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C9B-4914-8229-22BCD3EA02BA}"/>
            </c:ext>
          </c:extLst>
        </c:ser>
        <c:ser>
          <c:idx val="4"/>
          <c:order val="4"/>
          <c:tx>
            <c:v>Very Long Lead Time</c:v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'Changed Scaling'!$A$4:$A$17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Scaling'!$I$4:$I$17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9B-4914-8229-22BCD3EA02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0483328"/>
        <c:axId val="2140487072"/>
      </c:barChart>
      <c:catAx>
        <c:axId val="21404833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0487072"/>
        <c:crosses val="autoZero"/>
        <c:auto val="1"/>
        <c:lblAlgn val="ctr"/>
        <c:lblOffset val="100"/>
        <c:noMultiLvlLbl val="0"/>
      </c:catAx>
      <c:valAx>
        <c:axId val="2140487072"/>
        <c:scaling>
          <c:orientation val="minMax"/>
          <c:max val="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 HSL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048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1367521367521364E-2"/>
          <c:y val="0.87986329833770782"/>
          <c:w val="0.92350427350427355"/>
          <c:h val="7.38404053659959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Sum of HSL for Committe</a:t>
            </a:r>
            <a:r>
              <a:rPr lang="en-US" baseline="0" dirty="0"/>
              <a:t>d Resources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Execution'!$B$5:$B$18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226</c:v>
                </c:pt>
                <c:pt idx="3">
                  <c:v>1253</c:v>
                </c:pt>
                <c:pt idx="4">
                  <c:v>1740</c:v>
                </c:pt>
                <c:pt idx="5">
                  <c:v>2883</c:v>
                </c:pt>
                <c:pt idx="6">
                  <c:v>3809</c:v>
                </c:pt>
                <c:pt idx="7">
                  <c:v>4507</c:v>
                </c:pt>
                <c:pt idx="8">
                  <c:v>4206.3999999999996</c:v>
                </c:pt>
                <c:pt idx="9">
                  <c:v>4804.3999999999996</c:v>
                </c:pt>
                <c:pt idx="10">
                  <c:v>4644</c:v>
                </c:pt>
                <c:pt idx="11">
                  <c:v>2806.4</c:v>
                </c:pt>
                <c:pt idx="12">
                  <c:v>2068</c:v>
                </c:pt>
                <c:pt idx="13">
                  <c:v>246.9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FE-4E0A-8785-36D3A1683B7E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Scaling'!$B$5:$B$18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56.5</c:v>
                </c:pt>
                <c:pt idx="3">
                  <c:v>1237</c:v>
                </c:pt>
                <c:pt idx="4">
                  <c:v>1817</c:v>
                </c:pt>
                <c:pt idx="5">
                  <c:v>2887</c:v>
                </c:pt>
                <c:pt idx="6">
                  <c:v>3798.3</c:v>
                </c:pt>
                <c:pt idx="7">
                  <c:v>4507</c:v>
                </c:pt>
                <c:pt idx="8">
                  <c:v>4206.3999999999996</c:v>
                </c:pt>
                <c:pt idx="9">
                  <c:v>4804.3999999999996</c:v>
                </c:pt>
                <c:pt idx="10">
                  <c:v>4625.6000000000004</c:v>
                </c:pt>
                <c:pt idx="11">
                  <c:v>2814.5</c:v>
                </c:pt>
                <c:pt idx="12">
                  <c:v>2124</c:v>
                </c:pt>
                <c:pt idx="13">
                  <c:v>246.9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FE-4E0A-8785-36D3A1683B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01127279"/>
        <c:axId val="148926495"/>
      </c:barChart>
      <c:catAx>
        <c:axId val="200112727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926495"/>
        <c:crosses val="autoZero"/>
        <c:auto val="1"/>
        <c:lblAlgn val="ctr"/>
        <c:lblOffset val="100"/>
        <c:noMultiLvlLbl val="0"/>
      </c:catAx>
      <c:valAx>
        <c:axId val="1489264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</a:t>
                </a:r>
                <a:r>
                  <a:rPr lang="en-US" baseline="0" dirty="0"/>
                  <a:t> HSL (MW)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1127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950240594925636"/>
          <c:y val="0.86631889763779524"/>
          <c:w val="0.41210629921259845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Sum of LSL for Committed Resources</a:t>
            </a:r>
          </a:p>
        </c:rich>
      </c:tx>
      <c:layout>
        <c:manualLayout>
          <c:xMode val="edge"/>
          <c:yMode val="edge"/>
          <c:x val="0.25510683760683761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Original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'Original RUC Execution'!$A$5:$A$18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'Original RUC Execution'!$C$5:$C$18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16</c:v>
                </c:pt>
                <c:pt idx="3">
                  <c:v>127</c:v>
                </c:pt>
                <c:pt idx="4">
                  <c:v>304</c:v>
                </c:pt>
                <c:pt idx="5">
                  <c:v>555</c:v>
                </c:pt>
                <c:pt idx="6">
                  <c:v>1158.2</c:v>
                </c:pt>
                <c:pt idx="7">
                  <c:v>1337.2</c:v>
                </c:pt>
                <c:pt idx="8">
                  <c:v>1113.2</c:v>
                </c:pt>
                <c:pt idx="9">
                  <c:v>1567.2</c:v>
                </c:pt>
                <c:pt idx="10">
                  <c:v>1435.2</c:v>
                </c:pt>
                <c:pt idx="11">
                  <c:v>713.2</c:v>
                </c:pt>
                <c:pt idx="12">
                  <c:v>474.5</c:v>
                </c:pt>
                <c:pt idx="13">
                  <c:v>133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11-4119-B682-22A0C185CA5D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'Original RUC Execution'!$A$5:$A$18</c:f>
              <c:numCache>
                <c:formatCode>General</c:formatCode>
                <c:ptCount val="1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21</c:v>
                </c:pt>
                <c:pt idx="11">
                  <c:v>22</c:v>
                </c:pt>
                <c:pt idx="12">
                  <c:v>23</c:v>
                </c:pt>
                <c:pt idx="13">
                  <c:v>24</c:v>
                </c:pt>
              </c:numCache>
            </c:numRef>
          </c:cat>
          <c:val>
            <c:numRef>
              <c:f>'Changed Scaling'!$C$5:$C$18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4</c:v>
                </c:pt>
                <c:pt idx="3">
                  <c:v>111</c:v>
                </c:pt>
                <c:pt idx="4">
                  <c:v>196</c:v>
                </c:pt>
                <c:pt idx="5">
                  <c:v>457</c:v>
                </c:pt>
                <c:pt idx="6">
                  <c:v>831</c:v>
                </c:pt>
                <c:pt idx="7">
                  <c:v>1337.2</c:v>
                </c:pt>
                <c:pt idx="8">
                  <c:v>1113.2</c:v>
                </c:pt>
                <c:pt idx="9">
                  <c:v>1567.2</c:v>
                </c:pt>
                <c:pt idx="10">
                  <c:v>1261</c:v>
                </c:pt>
                <c:pt idx="11">
                  <c:v>441</c:v>
                </c:pt>
                <c:pt idx="12">
                  <c:v>329</c:v>
                </c:pt>
                <c:pt idx="13">
                  <c:v>133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11-4119-B682-22A0C185C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6382047"/>
        <c:axId val="306382879"/>
      </c:barChart>
      <c:catAx>
        <c:axId val="30638204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Delivery 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382879"/>
        <c:crosses val="autoZero"/>
        <c:auto val="1"/>
        <c:lblAlgn val="ctr"/>
        <c:lblOffset val="100"/>
        <c:noMultiLvlLbl val="0"/>
      </c:catAx>
      <c:valAx>
        <c:axId val="306382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Sum of</a:t>
                </a:r>
                <a:r>
                  <a:rPr lang="en-US" baseline="0" dirty="0"/>
                  <a:t> </a:t>
                </a:r>
                <a:r>
                  <a:rPr lang="en-US" dirty="0"/>
                  <a:t>LSL (MW)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3820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94685039370076"/>
          <c:y val="0.86631889763779524"/>
          <c:w val="0.43432852143482065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MWhs Recommended by Lead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'Comparison of Cases'!$A$2</c:f>
              <c:strCache>
                <c:ptCount val="1"/>
                <c:pt idx="0">
                  <c:v>Original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'Comparison of Cases'!$B$1:$F$1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Cases'!$B$2:$F$2</c:f>
              <c:numCache>
                <c:formatCode>General</c:formatCode>
                <c:ptCount val="5"/>
                <c:pt idx="0">
                  <c:v>612.9</c:v>
                </c:pt>
                <c:pt idx="1">
                  <c:v>11415.2</c:v>
                </c:pt>
                <c:pt idx="2">
                  <c:v>19312</c:v>
                </c:pt>
                <c:pt idx="3">
                  <c:v>1380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15-4E71-9137-016AE84598DE}"/>
            </c:ext>
          </c:extLst>
        </c:ser>
        <c:ser>
          <c:idx val="1"/>
          <c:order val="1"/>
          <c:tx>
            <c:v>Scaling Removed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'Comparison of Cases'!$B$1:$F$1</c:f>
              <c:strCache>
                <c:ptCount val="5"/>
                <c:pt idx="0">
                  <c:v>Extension</c:v>
                </c:pt>
                <c:pt idx="1">
                  <c:v>Short Lead Time</c:v>
                </c:pt>
                <c:pt idx="2">
                  <c:v>Medium Lead Time</c:v>
                </c:pt>
                <c:pt idx="3">
                  <c:v>Long Lead Time</c:v>
                </c:pt>
                <c:pt idx="4">
                  <c:v>Very Long Lead Time</c:v>
                </c:pt>
              </c:strCache>
            </c:strRef>
          </c:cat>
          <c:val>
            <c:numRef>
              <c:f>'Comparison of Cases'!$B$3:$F$3</c:f>
              <c:numCache>
                <c:formatCode>General</c:formatCode>
                <c:ptCount val="5"/>
                <c:pt idx="0">
                  <c:v>1146.9000000000001</c:v>
                </c:pt>
                <c:pt idx="1">
                  <c:v>7651.7</c:v>
                </c:pt>
                <c:pt idx="2">
                  <c:v>22242</c:v>
                </c:pt>
                <c:pt idx="3">
                  <c:v>1610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15-4E71-9137-016AE84598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2413903"/>
        <c:axId val="152413071"/>
      </c:barChart>
      <c:catAx>
        <c:axId val="152413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413071"/>
        <c:crosses val="autoZero"/>
        <c:auto val="1"/>
        <c:lblAlgn val="ctr"/>
        <c:lblOffset val="100"/>
        <c:noMultiLvlLbl val="0"/>
      </c:catAx>
      <c:valAx>
        <c:axId val="1524130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4139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030480564929384"/>
          <c:y val="0.88438955211243753"/>
          <c:w val="0.36392001480584157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78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643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418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251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73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038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619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01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520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325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052221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200">
                <a:solidFill>
                  <a:schemeClr val="tx2"/>
                </a:solidFill>
              </a:defRPr>
            </a:lvl3pPr>
            <a:lvl4pPr>
              <a:defRPr sz="21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/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Footer text goes 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28650" y="990601"/>
            <a:ext cx="38862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29150" y="990601"/>
            <a:ext cx="38862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4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 text goes here.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0" y="2105561"/>
            <a:ext cx="5181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Analysis on Changing Generation Cost Scaling in HRUC</a:t>
            </a:r>
            <a:endParaRPr lang="en-US" sz="2400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sz="2000" i="1" dirty="0">
                <a:solidFill>
                  <a:schemeClr val="tx2"/>
                </a:solidFill>
              </a:rPr>
              <a:t>Dave Maggio</a:t>
            </a:r>
          </a:p>
          <a:p>
            <a:r>
              <a:rPr lang="en-US" sz="2000" dirty="0">
                <a:solidFill>
                  <a:schemeClr val="tx2"/>
                </a:solidFill>
              </a:rPr>
              <a:t>ERCOT</a:t>
            </a:r>
          </a:p>
          <a:p>
            <a:endParaRPr lang="en-US" sz="2000" dirty="0">
              <a:solidFill>
                <a:schemeClr val="tx2"/>
              </a:solidFill>
            </a:endParaRPr>
          </a:p>
          <a:p>
            <a:r>
              <a:rPr lang="en-US" sz="2000" dirty="0">
                <a:solidFill>
                  <a:schemeClr val="tx2"/>
                </a:solidFill>
              </a:rPr>
              <a:t>Technical Advisory Committee (TAC)</a:t>
            </a:r>
          </a:p>
          <a:p>
            <a:r>
              <a:rPr lang="en-US" sz="2000" dirty="0">
                <a:solidFill>
                  <a:schemeClr val="tx2"/>
                </a:solidFill>
              </a:rPr>
              <a:t>July 27, 2022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12A19-DD0A-4F82-99C1-5C3ABE1AF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Conclusions from the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41D23-85EF-4776-9BD8-27D2318FE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02889"/>
            <a:ext cx="8534400" cy="5163510"/>
          </a:xfrm>
        </p:spPr>
        <p:txBody>
          <a:bodyPr/>
          <a:lstStyle/>
          <a:p>
            <a:r>
              <a:rPr lang="en-US" sz="1800" dirty="0"/>
              <a:t>Generally, changing the scaling induces the RUC optimization to recommend more extensions and medium to long lead time Resources, as opposed to leaning heavily on short lead time Resources.</a:t>
            </a:r>
          </a:p>
          <a:p>
            <a:pPr lvl="1"/>
            <a:r>
              <a:rPr lang="en-US" sz="1600" dirty="0"/>
              <a:t>This conclusion may not hold for cases with very low projected HASL margins when the RUC optimization is already recommending commitment of all or most available Resources.</a:t>
            </a:r>
            <a:endParaRPr lang="en-US" sz="1400" dirty="0"/>
          </a:p>
          <a:p>
            <a:r>
              <a:rPr lang="en-US" sz="1800" dirty="0"/>
              <a:t>Cases with the scaling removed tend to have similar amounts of aggregate HSL capacity, but lower aggregate LSL amounts and fewer Resources</a:t>
            </a:r>
          </a:p>
          <a:p>
            <a:pPr lvl="1"/>
            <a:r>
              <a:rPr lang="en-US" sz="1600" dirty="0"/>
              <a:t>The optimization typically chooses larger Resources when scaling is removed.</a:t>
            </a:r>
          </a:p>
          <a:p>
            <a:pPr lvl="1"/>
            <a:r>
              <a:rPr lang="en-US" sz="1600" dirty="0"/>
              <a:t>There is less out-of-market impact when the aggregate LSL of RUC-committed Resources is lower.</a:t>
            </a:r>
            <a:endParaRPr lang="en-US" sz="1000" dirty="0"/>
          </a:p>
          <a:p>
            <a:r>
              <a:rPr lang="en-US" sz="1800" dirty="0"/>
              <a:t>“Scaling Removed” cases were more aligned with Operator actions but could better ensure committed Resources are the most economic choice.</a:t>
            </a:r>
          </a:p>
          <a:p>
            <a:pPr lvl="1"/>
            <a:r>
              <a:rPr lang="en-US" sz="1600" dirty="0"/>
              <a:t>RUC optimization production cost reductions ranged from 13% to 60% across the four cases studied, with the scaling changed from 20% to 100%. *</a:t>
            </a:r>
          </a:p>
          <a:p>
            <a:pPr lvl="1"/>
            <a:r>
              <a:rPr lang="en-US" sz="1600" dirty="0"/>
              <a:t>The commitment of Resources with lower costs will lead to a reduction in potential make-whole payments that must be collected</a:t>
            </a:r>
          </a:p>
          <a:p>
            <a:pPr lvl="1"/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C61012-5DA6-47ED-B55B-0CED904D93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1CE027-D10A-4401-9387-D0840C265E7A}"/>
              </a:ext>
            </a:extLst>
          </p:cNvPr>
          <p:cNvSpPr txBox="1"/>
          <p:nvPr/>
        </p:nvSpPr>
        <p:spPr>
          <a:xfrm>
            <a:off x="1905000" y="6066399"/>
            <a:ext cx="56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*"/>
            </a:pPr>
            <a:r>
              <a:rPr lang="en-US" sz="1200" dirty="0">
                <a:solidFill>
                  <a:schemeClr val="tx2"/>
                </a:solidFill>
              </a:rPr>
              <a:t>Compared the production cost amounts between the scaling removed case and the original case using the unscaled cost of the short lead time Resources</a:t>
            </a:r>
          </a:p>
        </p:txBody>
      </p:sp>
    </p:spTree>
    <p:extLst>
      <p:ext uri="{BB962C8B-B14F-4D97-AF65-F5344CB8AC3E}">
        <p14:creationId xmlns:p14="http://schemas.microsoft.com/office/powerpoint/2010/main" val="3288911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8DA20-2AD2-49F9-917D-9B2A0A33B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Process for Updating the RUC Scaling Parameter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B883E-72AC-4E2B-A73D-EB33535E8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5105399"/>
          </a:xfrm>
        </p:spPr>
        <p:txBody>
          <a:bodyPr/>
          <a:lstStyle/>
          <a:p>
            <a:r>
              <a:rPr lang="en-US" sz="1800" dirty="0"/>
              <a:t>The scaling parameter for Off-Line Resources having a cold start time of one hour or less is driven by paragraph (9) of Protocol Section 5.5.2, Reliability Unit Commitment (RUC) Process.</a:t>
            </a:r>
          </a:p>
          <a:p>
            <a:endParaRPr lang="en-US" sz="1800" dirty="0"/>
          </a:p>
          <a:p>
            <a:r>
              <a:rPr lang="en-US" sz="1800" dirty="0"/>
              <a:t>Changing this parameter does not require an NPRR and it can be updated through a recommendation by the TAC and approval by the ERCOT Board.</a:t>
            </a:r>
          </a:p>
          <a:p>
            <a:pPr lvl="1"/>
            <a:r>
              <a:rPr lang="en-US" sz="1600" dirty="0"/>
              <a:t>Table in Protocol 5.5.2(9):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900" dirty="0"/>
          </a:p>
          <a:p>
            <a:r>
              <a:rPr lang="en-US" sz="1800" dirty="0"/>
              <a:t>ERCOT staff is asking for TAC to make that recommendation with approval by the ERCOT Board at their next meeting.  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D051C4-F76D-40AE-9F08-C7C1334BD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E60D04-9A23-4974-9D31-796B81580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352800"/>
            <a:ext cx="6823647" cy="164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530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EBC6E-E839-4C46-A464-430A73D61A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693987"/>
            <a:ext cx="7772400" cy="1470025"/>
          </a:xfrm>
        </p:spPr>
        <p:txBody>
          <a:bodyPr/>
          <a:lstStyle/>
          <a:p>
            <a:r>
              <a:rPr lang="en-US" sz="3600" dirty="0"/>
              <a:t>Appendix of Additional Case Studies</a:t>
            </a:r>
          </a:p>
        </p:txBody>
      </p:sp>
    </p:spTree>
    <p:extLst>
      <p:ext uri="{BB962C8B-B14F-4D97-AF65-F5344CB8AC3E}">
        <p14:creationId xmlns:p14="http://schemas.microsoft.com/office/powerpoint/2010/main" val="1432608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EBC6E-E839-4C46-A464-430A73D61A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693987"/>
            <a:ext cx="7772400" cy="1470025"/>
          </a:xfrm>
        </p:spPr>
        <p:txBody>
          <a:bodyPr/>
          <a:lstStyle/>
          <a:p>
            <a:r>
              <a:rPr lang="en-US" sz="3600" dirty="0"/>
              <a:t>October 3rd, 2021 6:00 Case</a:t>
            </a:r>
          </a:p>
        </p:txBody>
      </p:sp>
    </p:spTree>
    <p:extLst>
      <p:ext uri="{BB962C8B-B14F-4D97-AF65-F5344CB8AC3E}">
        <p14:creationId xmlns:p14="http://schemas.microsoft.com/office/powerpoint/2010/main" val="494501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4CFCC-ADEE-4D13-BA2F-F42046F9A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HSLs and LSLs for Recommended Commitments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DA2A2-7D97-4114-AAF4-52CF72CAA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B05132-AE26-4512-85C2-3A83B1CF8F44}"/>
              </a:ext>
            </a:extLst>
          </p:cNvPr>
          <p:cNvSpPr txBox="1"/>
          <p:nvPr/>
        </p:nvSpPr>
        <p:spPr>
          <a:xfrm>
            <a:off x="2571750" y="6092031"/>
            <a:ext cx="407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Note: HSL for each Resource was maximum value over commitment block</a:t>
            </a:r>
          </a:p>
          <a:p>
            <a:r>
              <a:rPr lang="en-US" sz="900" dirty="0">
                <a:solidFill>
                  <a:schemeClr val="tx2"/>
                </a:solidFill>
              </a:rPr>
              <a:t>          LSL for each Resource was minimum value over commitment block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EBBE644B-4638-4D09-9D53-8185CC2239B8}"/>
              </a:ext>
            </a:extLst>
          </p:cNvPr>
          <p:cNvGraphicFramePr>
            <a:graphicFrameLocks/>
          </p:cNvGraphicFramePr>
          <p:nvPr/>
        </p:nvGraphicFramePr>
        <p:xfrm>
          <a:off x="1600200" y="682363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4B82549F-325E-4AAD-B115-C201A68D0939}"/>
              </a:ext>
            </a:extLst>
          </p:cNvPr>
          <p:cNvGraphicFramePr>
            <a:graphicFrameLocks/>
          </p:cNvGraphicFramePr>
          <p:nvPr/>
        </p:nvGraphicFramePr>
        <p:xfrm>
          <a:off x="1600200" y="3432437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455120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18388-244E-4755-AD6E-138CC3B29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Recommended Commitments by Lead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D06F6C-DF87-4EDD-9348-0B7E6A582D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4FB30FF-C637-41D2-904D-2DE260DFEC5E}"/>
              </a:ext>
            </a:extLst>
          </p:cNvPr>
          <p:cNvGraphicFramePr>
            <a:graphicFrameLocks/>
          </p:cNvGraphicFramePr>
          <p:nvPr/>
        </p:nvGraphicFramePr>
        <p:xfrm>
          <a:off x="1369986" y="643326"/>
          <a:ext cx="640080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10BC1E6F-2FAB-4E08-8A32-A6A3B65FC3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5089793"/>
              </p:ext>
            </p:extLst>
          </p:nvPr>
        </p:nvGraphicFramePr>
        <p:xfrm>
          <a:off x="1373215" y="3380035"/>
          <a:ext cx="640080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A6CAB59-D504-4E6A-9D66-13950438091F}"/>
              </a:ext>
            </a:extLst>
          </p:cNvPr>
          <p:cNvSpPr txBox="1"/>
          <p:nvPr/>
        </p:nvSpPr>
        <p:spPr>
          <a:xfrm>
            <a:off x="5334000" y="4125844"/>
            <a:ext cx="3254478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</a:rPr>
              <a:t>Note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Extensions: Resource Output is Extended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Short Lead Time: 0 &lt; Startup Time &lt; 1 hour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Medium Lead Time: 1 &lt;= Startup Time &lt; 5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Long Lead Time: 5 &lt;= Startup Time &lt; 10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Very Long Lead Time: 10 hours &lt;= Startup Time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71700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4C42-EBEA-4D57-9765-E719D23F3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Recommended Commitments by Lead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36BD6-2DAE-40E2-8F00-90ADD2CE0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2716CE-0B10-4B40-8640-571AE69B5421}"/>
              </a:ext>
            </a:extLst>
          </p:cNvPr>
          <p:cNvSpPr txBox="1"/>
          <p:nvPr/>
        </p:nvSpPr>
        <p:spPr>
          <a:xfrm>
            <a:off x="2571750" y="6188990"/>
            <a:ext cx="4076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Note: HSL for each Resource was maximum value over commitment block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56665EE2-5331-412C-856A-8B444B4F8D69}"/>
              </a:ext>
            </a:extLst>
          </p:cNvPr>
          <p:cNvGraphicFramePr>
            <a:graphicFrameLocks/>
          </p:cNvGraphicFramePr>
          <p:nvPr/>
        </p:nvGraphicFramePr>
        <p:xfrm>
          <a:off x="1619250" y="757912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AFE847CC-57F8-4349-8453-C636508893E8}"/>
              </a:ext>
            </a:extLst>
          </p:cNvPr>
          <p:cNvGraphicFramePr>
            <a:graphicFrameLocks/>
          </p:cNvGraphicFramePr>
          <p:nvPr/>
        </p:nvGraphicFramePr>
        <p:xfrm>
          <a:off x="1581150" y="3356888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76918BB-38D1-42C4-8415-ACADB2A8B801}"/>
              </a:ext>
            </a:extLst>
          </p:cNvPr>
          <p:cNvSpPr txBox="1"/>
          <p:nvPr/>
        </p:nvSpPr>
        <p:spPr>
          <a:xfrm>
            <a:off x="6873701" y="3347677"/>
            <a:ext cx="2270299" cy="192360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</a:rPr>
              <a:t>Note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Extensions: Resource Output is Extended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Short Lead Time: 0 &lt; Startup Time &lt; 1 hour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Medium Lead Time: 1 &lt;= Startup Time &lt; 5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Long Lead Time: 5 &lt;= Startup Time &lt; 10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Very Long Lead Time: 10 hours &lt;= Startup Time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102266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EBC6E-E839-4C46-A464-430A73D61A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693987"/>
            <a:ext cx="7772400" cy="1470025"/>
          </a:xfrm>
        </p:spPr>
        <p:txBody>
          <a:bodyPr/>
          <a:lstStyle/>
          <a:p>
            <a:r>
              <a:rPr lang="en-US" sz="3600" dirty="0"/>
              <a:t>Feb 23rd, 2022 4:00 Case</a:t>
            </a:r>
          </a:p>
        </p:txBody>
      </p:sp>
    </p:spTree>
    <p:extLst>
      <p:ext uri="{BB962C8B-B14F-4D97-AF65-F5344CB8AC3E}">
        <p14:creationId xmlns:p14="http://schemas.microsoft.com/office/powerpoint/2010/main" val="3652524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4CFCC-ADEE-4D13-BA2F-F42046F9A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HSLs and LSLs for Recommended Commitments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DA2A2-7D97-4114-AAF4-52CF72CAA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B05132-AE26-4512-85C2-3A83B1CF8F44}"/>
              </a:ext>
            </a:extLst>
          </p:cNvPr>
          <p:cNvSpPr txBox="1"/>
          <p:nvPr/>
        </p:nvSpPr>
        <p:spPr>
          <a:xfrm>
            <a:off x="2571750" y="6092031"/>
            <a:ext cx="407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Note: HSL for each Resource was maximum value over commitment block</a:t>
            </a:r>
          </a:p>
          <a:p>
            <a:r>
              <a:rPr lang="en-US" sz="900" dirty="0">
                <a:solidFill>
                  <a:schemeClr val="tx2"/>
                </a:solidFill>
              </a:rPr>
              <a:t>          LSL for each Resource was minimum value over commitment block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487FDA3-CEF0-4D8C-8FDF-7F87FAA365B6}"/>
              </a:ext>
            </a:extLst>
          </p:cNvPr>
          <p:cNvGraphicFramePr>
            <a:graphicFrameLocks/>
          </p:cNvGraphicFramePr>
          <p:nvPr/>
        </p:nvGraphicFramePr>
        <p:xfrm>
          <a:off x="1600200" y="723900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E6DAEC6C-BAD1-4316-BDB9-F3B93D47B9A6}"/>
              </a:ext>
            </a:extLst>
          </p:cNvPr>
          <p:cNvGraphicFramePr>
            <a:graphicFrameLocks/>
          </p:cNvGraphicFramePr>
          <p:nvPr/>
        </p:nvGraphicFramePr>
        <p:xfrm>
          <a:off x="1600200" y="3390900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55166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18388-244E-4755-AD6E-138CC3B29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Recommended Commitments by Lead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D06F6C-DF87-4EDD-9348-0B7E6A582D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90C5500-BFC4-423C-8689-10E3B33321F3}"/>
              </a:ext>
            </a:extLst>
          </p:cNvPr>
          <p:cNvGraphicFramePr>
            <a:graphicFrameLocks/>
          </p:cNvGraphicFramePr>
          <p:nvPr/>
        </p:nvGraphicFramePr>
        <p:xfrm>
          <a:off x="1371600" y="592846"/>
          <a:ext cx="640080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D392291-9CE7-46DD-93EF-BC28BB969A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2203500"/>
              </p:ext>
            </p:extLst>
          </p:nvPr>
        </p:nvGraphicFramePr>
        <p:xfrm>
          <a:off x="1371600" y="3430514"/>
          <a:ext cx="640080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A6CAB59-D504-4E6A-9D66-13950438091F}"/>
              </a:ext>
            </a:extLst>
          </p:cNvPr>
          <p:cNvSpPr txBox="1"/>
          <p:nvPr/>
        </p:nvSpPr>
        <p:spPr>
          <a:xfrm>
            <a:off x="5334000" y="4125844"/>
            <a:ext cx="3254478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</a:rPr>
              <a:t>Note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Extensions: Resource Output is Extended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Short Lead Time: 0 &lt; Startup Time &lt; 1 hour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Medium Lead Time: 1 &lt;= Startup Time &lt; 5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Long Lead Time: 5 &lt;= Startup Time &lt; 10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Very Long Lead Time: 10 hours &lt;= Startup Time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485340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F46B1-0B2C-4193-8460-B5F782EC3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9D934-808E-4280-AC26-0B790DFB0F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cost scaling factor for Reliability Unit Commitment (RUC) was introduced with Nodal Protocol Revision Request (NPRR) 864 in October 2018.</a:t>
            </a:r>
          </a:p>
          <a:p>
            <a:pPr lvl="1"/>
            <a:r>
              <a:rPr lang="en-US" sz="1800" dirty="0"/>
              <a:t>The scaling factor modifies the Start Up and Minimum Energy Costs for Resources with a cold start time of one hour or less. 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dirty="0"/>
              <a:t>The intent was to make short lead time Resources appear more economical in the RUC optimization</a:t>
            </a:r>
            <a:r>
              <a:rPr lang="en-US" sz="2400" dirty="0"/>
              <a:t>.</a:t>
            </a:r>
          </a:p>
          <a:p>
            <a:pPr lvl="1"/>
            <a:r>
              <a:rPr lang="en-US" sz="1800" dirty="0"/>
              <a:t>Under the previous operational approach, this would allow ERCOT to defer commitment decisions and provide market participants additional time to self-commit their Resources.</a:t>
            </a:r>
          </a:p>
          <a:p>
            <a:pPr lvl="1"/>
            <a:r>
              <a:rPr lang="en-US" sz="1800" dirty="0"/>
              <a:t>Ideally, it was hoped that commitments would not be needed due the deferred commitments.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F52214-68D0-4251-9A58-F1CB46E3B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871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4C42-EBEA-4D57-9765-E719D23F3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Recommended Commitments by Lead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36BD6-2DAE-40E2-8F00-90ADD2CE0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2716CE-0B10-4B40-8640-571AE69B5421}"/>
              </a:ext>
            </a:extLst>
          </p:cNvPr>
          <p:cNvSpPr txBox="1"/>
          <p:nvPr/>
        </p:nvSpPr>
        <p:spPr>
          <a:xfrm>
            <a:off x="2571750" y="6188990"/>
            <a:ext cx="4076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Note: HSL for each Resource was maximum value over commitment block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43F93E8B-0C6A-4A0E-9EA9-61A07731C282}"/>
              </a:ext>
            </a:extLst>
          </p:cNvPr>
          <p:cNvGraphicFramePr>
            <a:graphicFrameLocks/>
          </p:cNvGraphicFramePr>
          <p:nvPr/>
        </p:nvGraphicFramePr>
        <p:xfrm>
          <a:off x="1581150" y="723900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CA5610D9-44A5-404E-B52A-57C513A47F6D}"/>
              </a:ext>
            </a:extLst>
          </p:cNvPr>
          <p:cNvGraphicFramePr>
            <a:graphicFrameLocks/>
          </p:cNvGraphicFramePr>
          <p:nvPr/>
        </p:nvGraphicFramePr>
        <p:xfrm>
          <a:off x="1619250" y="3390900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76918BB-38D1-42C4-8415-ACADB2A8B801}"/>
              </a:ext>
            </a:extLst>
          </p:cNvPr>
          <p:cNvSpPr txBox="1"/>
          <p:nvPr/>
        </p:nvSpPr>
        <p:spPr>
          <a:xfrm>
            <a:off x="2438400" y="3733800"/>
            <a:ext cx="3124200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</a:rPr>
              <a:t>Note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Extensions: Resource Output is Extended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Short Lead Time: 0 &lt; Startup Time &lt; 1 hour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Medium Lead Time: 1 &lt;= Startup Time &lt; 5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Long Lead Time: 5 &lt;= Startup Time &lt; 10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Very Long Lead Time: 10 hours &lt;= Startup Time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5856073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EBC6E-E839-4C46-A464-430A73D61A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693987"/>
            <a:ext cx="7772400" cy="1470025"/>
          </a:xfrm>
        </p:spPr>
        <p:txBody>
          <a:bodyPr/>
          <a:lstStyle/>
          <a:p>
            <a:r>
              <a:rPr lang="en-US" sz="3600" dirty="0"/>
              <a:t>Apr 22nd, 2022 5:00 Case</a:t>
            </a:r>
          </a:p>
        </p:txBody>
      </p:sp>
    </p:spTree>
    <p:extLst>
      <p:ext uri="{BB962C8B-B14F-4D97-AF65-F5344CB8AC3E}">
        <p14:creationId xmlns:p14="http://schemas.microsoft.com/office/powerpoint/2010/main" val="2659871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4CFCC-ADEE-4D13-BA2F-F42046F9A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HSLs and LSLs for Recommended Commitments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DA2A2-7D97-4114-AAF4-52CF72CAA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B05132-AE26-4512-85C2-3A83B1CF8F44}"/>
              </a:ext>
            </a:extLst>
          </p:cNvPr>
          <p:cNvSpPr txBox="1"/>
          <p:nvPr/>
        </p:nvSpPr>
        <p:spPr>
          <a:xfrm>
            <a:off x="2571750" y="6092031"/>
            <a:ext cx="407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Note: HSL for each Resource was maximum value over commitment block</a:t>
            </a:r>
          </a:p>
          <a:p>
            <a:r>
              <a:rPr lang="en-US" sz="900" dirty="0">
                <a:solidFill>
                  <a:schemeClr val="tx2"/>
                </a:solidFill>
              </a:rPr>
              <a:t>          LSL for each Resource was minimum value over commitment block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8E2DA5C-BAB1-40B4-A916-5CB115B61F89}"/>
              </a:ext>
            </a:extLst>
          </p:cNvPr>
          <p:cNvGraphicFramePr>
            <a:graphicFrameLocks/>
          </p:cNvGraphicFramePr>
          <p:nvPr/>
        </p:nvGraphicFramePr>
        <p:xfrm>
          <a:off x="1600200" y="754626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1D2D630-1A6B-4272-9334-65C112F5CA9D}"/>
              </a:ext>
            </a:extLst>
          </p:cNvPr>
          <p:cNvGraphicFramePr>
            <a:graphicFrameLocks/>
          </p:cNvGraphicFramePr>
          <p:nvPr/>
        </p:nvGraphicFramePr>
        <p:xfrm>
          <a:off x="1600200" y="3360174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21476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18388-244E-4755-AD6E-138CC3B29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Recommended Commitments by Lead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D06F6C-DF87-4EDD-9348-0B7E6A582D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8EFC1C2-1765-454F-B0C1-348930DCAABC}"/>
              </a:ext>
            </a:extLst>
          </p:cNvPr>
          <p:cNvGraphicFramePr>
            <a:graphicFrameLocks/>
          </p:cNvGraphicFramePr>
          <p:nvPr/>
        </p:nvGraphicFramePr>
        <p:xfrm>
          <a:off x="1371600" y="594360"/>
          <a:ext cx="640080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A37B862-54FD-48A7-AC77-7EF54054C7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942082"/>
              </p:ext>
            </p:extLst>
          </p:nvPr>
        </p:nvGraphicFramePr>
        <p:xfrm>
          <a:off x="1371600" y="3429000"/>
          <a:ext cx="640080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A6CAB59-D504-4E6A-9D66-13950438091F}"/>
              </a:ext>
            </a:extLst>
          </p:cNvPr>
          <p:cNvSpPr txBox="1"/>
          <p:nvPr/>
        </p:nvSpPr>
        <p:spPr>
          <a:xfrm>
            <a:off x="5334000" y="4125844"/>
            <a:ext cx="3254478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</a:rPr>
              <a:t>Note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Extensions: Resource Output is Extended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Short Lead Time: 0 &lt; Startup Time &lt; 1 hour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Medium Lead Time: 1 &lt;= Startup Time &lt; 5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Long Lead Time: 5 &lt;= Startup Time &lt; 10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Very Long Lead Time: 10 hours &lt;= Startup Time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4760502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4C42-EBEA-4D57-9765-E719D23F3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Recommended Commitments by Lead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36BD6-2DAE-40E2-8F00-90ADD2CE0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2716CE-0B10-4B40-8640-571AE69B5421}"/>
              </a:ext>
            </a:extLst>
          </p:cNvPr>
          <p:cNvSpPr txBox="1"/>
          <p:nvPr/>
        </p:nvSpPr>
        <p:spPr>
          <a:xfrm>
            <a:off x="2571750" y="6188990"/>
            <a:ext cx="4076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Note: HSL for each Resource was maximum value over commitment block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E00EEDA-D719-4394-B659-B6EAD712D961}"/>
              </a:ext>
            </a:extLst>
          </p:cNvPr>
          <p:cNvGraphicFramePr>
            <a:graphicFrameLocks/>
          </p:cNvGraphicFramePr>
          <p:nvPr/>
        </p:nvGraphicFramePr>
        <p:xfrm>
          <a:off x="1600200" y="728421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1DF756C-1142-4666-89ED-788845D83E82}"/>
              </a:ext>
            </a:extLst>
          </p:cNvPr>
          <p:cNvGraphicFramePr>
            <a:graphicFrameLocks/>
          </p:cNvGraphicFramePr>
          <p:nvPr/>
        </p:nvGraphicFramePr>
        <p:xfrm>
          <a:off x="1600200" y="3386380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76918BB-38D1-42C4-8415-ACADB2A8B801}"/>
              </a:ext>
            </a:extLst>
          </p:cNvPr>
          <p:cNvSpPr txBox="1"/>
          <p:nvPr/>
        </p:nvSpPr>
        <p:spPr>
          <a:xfrm>
            <a:off x="5584722" y="3463332"/>
            <a:ext cx="3254478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</a:rPr>
              <a:t>Note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Extensions: Resource Output is Extended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Short Lead Time: 0 &lt; Startup Time &lt; 1 hour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Medium Lead Time: 1 &lt;= Startup Time &lt; 5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Long Lead Time: 5 &lt;= Startup Time &lt; 10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Very Long Lead Time: 10 hours &lt;= Startup Time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788529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5C9CE-F26E-48AF-B9B4-A3C47F333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11840-F244-4B73-9793-72B144A76B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cost scaling of short lead time Resources is no longer effective with ERCOT’s current operational approach.</a:t>
            </a:r>
          </a:p>
          <a:p>
            <a:pPr lvl="1"/>
            <a:r>
              <a:rPr lang="en-US" sz="1800" dirty="0"/>
              <a:t>The scaling has led to ERCOT Operators needing to make many of their RUC decisions outside of the economic-based, RUC recommendations.  This can lead to inefficiencies in the commitment decisions.</a:t>
            </a:r>
          </a:p>
          <a:p>
            <a:pPr lvl="1"/>
            <a:r>
              <a:rPr lang="en-US" sz="1800" dirty="0"/>
              <a:t>Changing the cost scaling factors to 100% will help ensure the commitment decisions better reflect the economically optimal commitment decision.</a:t>
            </a:r>
          </a:p>
          <a:p>
            <a:endParaRPr lang="en-US" sz="2000" dirty="0"/>
          </a:p>
          <a:p>
            <a:r>
              <a:rPr lang="en-US" sz="2000" dirty="0"/>
              <a:t>This will benefit both ERCOT and the general market.</a:t>
            </a:r>
          </a:p>
          <a:p>
            <a:pPr lvl="1"/>
            <a:r>
              <a:rPr lang="en-US" sz="1800" dirty="0"/>
              <a:t>Commitment of the most economic set of Resources.</a:t>
            </a:r>
          </a:p>
          <a:p>
            <a:pPr lvl="1"/>
            <a:r>
              <a:rPr lang="en-US" sz="1800" dirty="0"/>
              <a:t>Potential decreases in make whole payments.</a:t>
            </a:r>
          </a:p>
          <a:p>
            <a:pPr lvl="1"/>
            <a:r>
              <a:rPr lang="en-US" sz="1800" dirty="0"/>
              <a:t>Less burden on ERCOT staff to perform extra studies outside of the RUC tool.</a:t>
            </a:r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EE9AAF-F598-4647-B6E3-23CEB5D0F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362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5C9CE-F26E-48AF-B9B4-A3C47F333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Changes to Scaling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EE9AAF-F598-4647-B6E3-23CEB5D0F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47702E1B-35B5-434A-8520-43B2249C7BB6}"/>
              </a:ext>
            </a:extLst>
          </p:cNvPr>
          <p:cNvSpPr txBox="1"/>
          <p:nvPr/>
        </p:nvSpPr>
        <p:spPr>
          <a:xfrm>
            <a:off x="1019175" y="1402931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Original 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1A8BF69C-2EC3-4C2E-8E4D-906D096C36DA}"/>
              </a:ext>
            </a:extLst>
          </p:cNvPr>
          <p:cNvSpPr txBox="1"/>
          <p:nvPr/>
        </p:nvSpPr>
        <p:spPr>
          <a:xfrm>
            <a:off x="942975" y="3536531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Scaling Removed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8625E7-FEF3-46D4-B54D-B7CBFDE9C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982209"/>
            <a:ext cx="7086600" cy="1098991"/>
          </a:xfrm>
          <a:prstGeom prst="rect">
            <a:avLst/>
          </a:prstGeom>
        </p:spPr>
      </p:pic>
      <p:pic>
        <p:nvPicPr>
          <p:cNvPr id="8" name="Content Placeholder 8">
            <a:extLst>
              <a:ext uri="{FF2B5EF4-FFF2-40B4-BE49-F238E27FC236}">
                <a16:creationId xmlns:a16="http://schemas.microsoft.com/office/drawing/2014/main" id="{17889F89-9520-4EC1-AC86-39689C954839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5" y="4235868"/>
            <a:ext cx="71818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29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9939A-0DFB-42D6-9EA8-D2462A923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Summary of Study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C57B0-6BA4-4D0A-B0AE-22CAF7F20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20858"/>
            <a:ext cx="6705600" cy="5327542"/>
          </a:xfrm>
        </p:spPr>
        <p:txBody>
          <a:bodyPr/>
          <a:lstStyle/>
          <a:p>
            <a:r>
              <a:rPr lang="en-US" sz="2000" dirty="0"/>
              <a:t>September 2</a:t>
            </a:r>
            <a:r>
              <a:rPr lang="en-US" sz="2000" baseline="30000" dirty="0"/>
              <a:t>nd</a:t>
            </a:r>
            <a:r>
              <a:rPr lang="en-US" sz="2000" dirty="0"/>
              <a:t>, 2021 7:00</a:t>
            </a:r>
          </a:p>
          <a:p>
            <a:pPr lvl="1"/>
            <a:r>
              <a:rPr lang="en-US" sz="1200" dirty="0"/>
              <a:t>No commitments were RUC recommended</a:t>
            </a:r>
          </a:p>
          <a:p>
            <a:pPr lvl="1"/>
            <a:r>
              <a:rPr lang="en-US" sz="1200" dirty="0"/>
              <a:t>Resources committed for hours ending 13-21</a:t>
            </a:r>
          </a:p>
          <a:p>
            <a:pPr lvl="1"/>
            <a:r>
              <a:rPr lang="en-US" sz="1200" dirty="0"/>
              <a:t>Maximum aggregate High Sustained Limit (HSL) of committed Resources was 1,141 MW</a:t>
            </a:r>
          </a:p>
          <a:p>
            <a:pPr lvl="1"/>
            <a:r>
              <a:rPr lang="en-US" sz="1200" dirty="0"/>
              <a:t>High Ancillary Service Limit (HASL) margins were </a:t>
            </a:r>
            <a:r>
              <a:rPr lang="en-US" sz="1200" dirty="0">
                <a:solidFill>
                  <a:schemeClr val="tx2"/>
                </a:solidFill>
              </a:rPr>
              <a:t>between -1,798 MW and 424 MW</a:t>
            </a:r>
            <a:r>
              <a:rPr lang="en-US" sz="1200" dirty="0"/>
              <a:t> </a:t>
            </a:r>
          </a:p>
          <a:p>
            <a:r>
              <a:rPr lang="en-US" sz="2000" dirty="0"/>
              <a:t>October 3</a:t>
            </a:r>
            <a:r>
              <a:rPr lang="en-US" sz="2000" baseline="30000" dirty="0"/>
              <a:t>rd</a:t>
            </a:r>
            <a:r>
              <a:rPr lang="en-US" sz="2000" dirty="0"/>
              <a:t>, 2021 6:00 (available in appendix)</a:t>
            </a:r>
          </a:p>
          <a:p>
            <a:pPr lvl="1"/>
            <a:r>
              <a:rPr lang="en-US" sz="1200" dirty="0"/>
              <a:t>Most commitments were RUC recommended</a:t>
            </a:r>
          </a:p>
          <a:p>
            <a:pPr lvl="1"/>
            <a:r>
              <a:rPr lang="en-US" sz="1200" dirty="0"/>
              <a:t>Resources committed for hours ending 13-23</a:t>
            </a:r>
          </a:p>
          <a:p>
            <a:pPr lvl="1"/>
            <a:r>
              <a:rPr lang="en-US" sz="1200" dirty="0"/>
              <a:t>Maximum aggregate HSL of committed Resources was 889 MW</a:t>
            </a:r>
          </a:p>
          <a:p>
            <a:pPr lvl="1"/>
            <a:r>
              <a:rPr lang="en-US" sz="1200" dirty="0"/>
              <a:t>HASL margins were </a:t>
            </a:r>
            <a:r>
              <a:rPr lang="en-US" sz="1200" dirty="0">
                <a:solidFill>
                  <a:schemeClr val="tx2"/>
                </a:solidFill>
              </a:rPr>
              <a:t>between -5,223 MW and -51 MW </a:t>
            </a:r>
          </a:p>
          <a:p>
            <a:r>
              <a:rPr lang="en-US" sz="2000" dirty="0"/>
              <a:t>February 23</a:t>
            </a:r>
            <a:r>
              <a:rPr lang="en-US" sz="2000" baseline="30000" dirty="0"/>
              <a:t>rd</a:t>
            </a:r>
            <a:r>
              <a:rPr lang="en-US" sz="2000" dirty="0"/>
              <a:t>, 2022 4:00 (available in appendix)</a:t>
            </a:r>
          </a:p>
          <a:p>
            <a:pPr lvl="1"/>
            <a:r>
              <a:rPr lang="en-US" sz="1200" dirty="0"/>
              <a:t>No commitments by operators were RUC recommended</a:t>
            </a:r>
          </a:p>
          <a:p>
            <a:pPr lvl="1"/>
            <a:r>
              <a:rPr lang="en-US" sz="1200" dirty="0"/>
              <a:t>Resources committed for hours ending 8-14</a:t>
            </a:r>
          </a:p>
          <a:p>
            <a:pPr lvl="1"/>
            <a:r>
              <a:rPr lang="en-US" sz="1200" dirty="0"/>
              <a:t>Maximum aggregate HSL of committed Resources was 1,176 MW</a:t>
            </a:r>
          </a:p>
          <a:p>
            <a:pPr lvl="1"/>
            <a:r>
              <a:rPr lang="en-US" sz="1200" dirty="0"/>
              <a:t>HASL margins were between -531 MW and 1100 MW for HE8-14</a:t>
            </a:r>
          </a:p>
          <a:p>
            <a:r>
              <a:rPr lang="en-US" sz="2000" dirty="0"/>
              <a:t>April 22</a:t>
            </a:r>
            <a:r>
              <a:rPr lang="en-US" sz="2000" baseline="30000" dirty="0"/>
              <a:t>nd</a:t>
            </a:r>
            <a:r>
              <a:rPr lang="en-US" sz="2000" dirty="0"/>
              <a:t>, 2022 5:00 (available in appendix)</a:t>
            </a:r>
          </a:p>
          <a:p>
            <a:pPr lvl="1"/>
            <a:r>
              <a:rPr lang="en-US" sz="1200" dirty="0"/>
              <a:t>Commitments by Operators were all recommended by RUC</a:t>
            </a:r>
          </a:p>
          <a:p>
            <a:pPr lvl="1"/>
            <a:r>
              <a:rPr lang="en-US" sz="1200" dirty="0"/>
              <a:t>WESTEX constraint was the reason given by operators</a:t>
            </a:r>
          </a:p>
          <a:p>
            <a:pPr lvl="1"/>
            <a:r>
              <a:rPr lang="en-US" sz="1200" dirty="0"/>
              <a:t>Resources were committed for hours ending 11-17</a:t>
            </a:r>
          </a:p>
          <a:p>
            <a:pPr lvl="1"/>
            <a:r>
              <a:rPr lang="en-US" sz="1200" dirty="0"/>
              <a:t>Maximum aggregate HSL of committed Resources was 531 MW</a:t>
            </a:r>
          </a:p>
          <a:p>
            <a:endParaRPr lang="en-US" sz="500" dirty="0"/>
          </a:p>
          <a:p>
            <a:endParaRPr lang="en-US" sz="500" dirty="0"/>
          </a:p>
          <a:p>
            <a:endParaRPr lang="en-US" sz="5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6F7FFA-9A2E-4EAC-9E5E-5B5514E25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050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EBC6E-E839-4C46-A464-430A73D61A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693987"/>
            <a:ext cx="7772400" cy="1470025"/>
          </a:xfrm>
        </p:spPr>
        <p:txBody>
          <a:bodyPr/>
          <a:lstStyle/>
          <a:p>
            <a:r>
              <a:rPr lang="en-US" sz="3600" dirty="0"/>
              <a:t>September 2nd, 2021 7:00 Case</a:t>
            </a:r>
          </a:p>
        </p:txBody>
      </p:sp>
    </p:spTree>
    <p:extLst>
      <p:ext uri="{BB962C8B-B14F-4D97-AF65-F5344CB8AC3E}">
        <p14:creationId xmlns:p14="http://schemas.microsoft.com/office/powerpoint/2010/main" val="2408772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4CFCC-ADEE-4D13-BA2F-F42046F9A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HSLs and Low Sustained Limits (LSLs) for Recommended Commitments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DA2A2-7D97-4114-AAF4-52CF72CAA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39D5349-E325-4C0E-951E-2A168C5DBA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5979167"/>
              </p:ext>
            </p:extLst>
          </p:nvPr>
        </p:nvGraphicFramePr>
        <p:xfrm>
          <a:off x="1530280" y="1066800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59C4AD7-8BDC-412F-B6DE-A636AB1C8E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4629124"/>
              </p:ext>
            </p:extLst>
          </p:nvPr>
        </p:nvGraphicFramePr>
        <p:xfrm>
          <a:off x="1600200" y="3577431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4B05132-AE26-4512-85C2-3A83B1CF8F44}"/>
              </a:ext>
            </a:extLst>
          </p:cNvPr>
          <p:cNvSpPr txBox="1"/>
          <p:nvPr/>
        </p:nvSpPr>
        <p:spPr>
          <a:xfrm>
            <a:off x="2571750" y="6092031"/>
            <a:ext cx="407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Note: HSL for each Resource was maximum value over commitment block</a:t>
            </a:r>
          </a:p>
          <a:p>
            <a:r>
              <a:rPr lang="en-US" sz="900" dirty="0">
                <a:solidFill>
                  <a:schemeClr val="tx2"/>
                </a:solidFill>
              </a:rPr>
              <a:t>          LSL for each Resource was minimum value over commitment block</a:t>
            </a:r>
          </a:p>
        </p:txBody>
      </p:sp>
    </p:spTree>
    <p:extLst>
      <p:ext uri="{BB962C8B-B14F-4D97-AF65-F5344CB8AC3E}">
        <p14:creationId xmlns:p14="http://schemas.microsoft.com/office/powerpoint/2010/main" val="3765299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18388-244E-4755-AD6E-138CC3B29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Recommended Commitments by Lead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D06F6C-DF87-4EDD-9348-0B7E6A582D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BD66E00-64B8-41DB-B1A9-3376111A89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3499245"/>
              </p:ext>
            </p:extLst>
          </p:nvPr>
        </p:nvGraphicFramePr>
        <p:xfrm>
          <a:off x="1409700" y="762000"/>
          <a:ext cx="640080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7EB7959D-0922-4372-8CF3-D45682419E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802815"/>
              </p:ext>
            </p:extLst>
          </p:nvPr>
        </p:nvGraphicFramePr>
        <p:xfrm>
          <a:off x="1469922" y="3579850"/>
          <a:ext cx="640080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A6CAB59-D504-4E6A-9D66-13950438091F}"/>
              </a:ext>
            </a:extLst>
          </p:cNvPr>
          <p:cNvSpPr txBox="1"/>
          <p:nvPr/>
        </p:nvSpPr>
        <p:spPr>
          <a:xfrm>
            <a:off x="5334000" y="4125844"/>
            <a:ext cx="3254478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</a:rPr>
              <a:t>Note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Extensions: Resource Output is Extended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Short Lead Time: 0 &lt; Startup Time &lt; 1 hour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Medium Lead Time: 1 &lt;= Startup Time &lt; 5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Long Lead Time: 5 &lt;= Startup Time &lt; 10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Very Long Lead Time: 10 hours &lt;= Startup Time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523529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4C42-EBEA-4D57-9765-E719D23F3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Comparison of Recommended Commitments by Lead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36BD6-2DAE-40E2-8F00-90ADD2CE0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D1274E3E-AE0E-4753-B16C-4205AD2F3C4B}"/>
              </a:ext>
            </a:extLst>
          </p:cNvPr>
          <p:cNvGraphicFramePr>
            <a:graphicFrameLocks/>
          </p:cNvGraphicFramePr>
          <p:nvPr/>
        </p:nvGraphicFramePr>
        <p:xfrm>
          <a:off x="1604045" y="821837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8947980-987C-45DF-A46D-28327C9DC128}"/>
              </a:ext>
            </a:extLst>
          </p:cNvPr>
          <p:cNvGraphicFramePr>
            <a:graphicFrameLocks/>
          </p:cNvGraphicFramePr>
          <p:nvPr/>
        </p:nvGraphicFramePr>
        <p:xfrm>
          <a:off x="1607920" y="3429000"/>
          <a:ext cx="5943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D2716CE-0B10-4B40-8640-571AE69B5421}"/>
              </a:ext>
            </a:extLst>
          </p:cNvPr>
          <p:cNvSpPr txBox="1"/>
          <p:nvPr/>
        </p:nvSpPr>
        <p:spPr>
          <a:xfrm>
            <a:off x="2571750" y="6188990"/>
            <a:ext cx="4076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Note: HSL for each Resource was maximum value over commitment block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6918BB-38D1-42C4-8415-ACADB2A8B801}"/>
              </a:ext>
            </a:extLst>
          </p:cNvPr>
          <p:cNvSpPr txBox="1"/>
          <p:nvPr/>
        </p:nvSpPr>
        <p:spPr>
          <a:xfrm>
            <a:off x="5584722" y="3560013"/>
            <a:ext cx="3254478" cy="11541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</a:rPr>
              <a:t>Note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Extensions: Resource Output is Extended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Short Lead Time: 0 &lt; Startup Time &lt; 1 hour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Medium Lead Time: 1 &lt;= Startup Time &lt; 5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Long Lead Time: 5 &lt;= Startup Time &lt; 10 hours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2"/>
                </a:solidFill>
              </a:rPr>
              <a:t>Very Long Lead Time: 10 hours &lt;= Startup Time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534233553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E9AA12-8AF9-4AA6-90FE-24669859CDF3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c34af464-7aa1-4edd-9be4-83dffc1cb926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2378</TotalTime>
  <Words>1680</Words>
  <Application>Microsoft Office PowerPoint</Application>
  <PresentationFormat>On-screen Show (4:3)</PresentationFormat>
  <Paragraphs>247</Paragraphs>
  <Slides>24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1_Custom Design</vt:lpstr>
      <vt:lpstr>Office Theme</vt:lpstr>
      <vt:lpstr>PowerPoint Presentation</vt:lpstr>
      <vt:lpstr>Background</vt:lpstr>
      <vt:lpstr>Background</vt:lpstr>
      <vt:lpstr>Changes to Scaling</vt:lpstr>
      <vt:lpstr>Summary of Study Cases</vt:lpstr>
      <vt:lpstr>September 2nd, 2021 7:00 Case</vt:lpstr>
      <vt:lpstr>Comparison of HSLs and Low Sustained Limits (LSLs) for Recommended Commitments</vt:lpstr>
      <vt:lpstr>Comparison of Recommended Commitments by Lead Time</vt:lpstr>
      <vt:lpstr>Comparison of Recommended Commitments by Lead Time</vt:lpstr>
      <vt:lpstr>Conclusions from the Analysis</vt:lpstr>
      <vt:lpstr>Process for Updating the RUC Scaling Parameter</vt:lpstr>
      <vt:lpstr>Appendix of Additional Case Studies</vt:lpstr>
      <vt:lpstr>October 3rd, 2021 6:00 Case</vt:lpstr>
      <vt:lpstr>Comparison of HSLs and LSLs for Recommended Commitments</vt:lpstr>
      <vt:lpstr>Comparison of Recommended Commitments by Lead Time</vt:lpstr>
      <vt:lpstr>Comparison of Recommended Commitments by Lead Time</vt:lpstr>
      <vt:lpstr>Feb 23rd, 2022 4:00 Case</vt:lpstr>
      <vt:lpstr>Comparison of HSLs and LSLs for Recommended Commitments</vt:lpstr>
      <vt:lpstr>Comparison of Recommended Commitments by Lead Time</vt:lpstr>
      <vt:lpstr>Comparison of Recommended Commitments by Lead Time</vt:lpstr>
      <vt:lpstr>Apr 22nd, 2022 5:00 Case</vt:lpstr>
      <vt:lpstr>Comparison of HSLs and LSLs for Recommended Commitments</vt:lpstr>
      <vt:lpstr>Comparison of Recommended Commitments by Lead Time</vt:lpstr>
      <vt:lpstr>Comparison of Recommended Commitments by Lead Time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djm</cp:lastModifiedBy>
  <cp:revision>98</cp:revision>
  <cp:lastPrinted>2022-07-05T13:14:19Z</cp:lastPrinted>
  <dcterms:created xsi:type="dcterms:W3CDTF">2016-01-21T15:20:31Z</dcterms:created>
  <dcterms:modified xsi:type="dcterms:W3CDTF">2022-07-15T16:49:00Z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</Properties>
</file>