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  <p:sldMasterId id="2147483651" r:id="rId6"/>
  </p:sldMasterIdLst>
  <p:notesMasterIdLst>
    <p:notesMasterId r:id="rId17"/>
  </p:notesMasterIdLst>
  <p:handoutMasterIdLst>
    <p:handoutMasterId r:id="rId18"/>
  </p:handoutMasterIdLst>
  <p:sldIdLst>
    <p:sldId id="260" r:id="rId7"/>
    <p:sldId id="275" r:id="rId8"/>
    <p:sldId id="305" r:id="rId9"/>
    <p:sldId id="308" r:id="rId10"/>
    <p:sldId id="383" r:id="rId11"/>
    <p:sldId id="384" r:id="rId12"/>
    <p:sldId id="301" r:id="rId13"/>
    <p:sldId id="304" r:id="rId14"/>
    <p:sldId id="302" r:id="rId15"/>
    <p:sldId id="401" r:id="rId1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nanam, Gnanaprabhu" initials="GG" lastIdx="1" clrIdx="0">
    <p:extLst>
      <p:ext uri="{19B8F6BF-5375-455C-9EA6-DF929625EA0E}">
        <p15:presenceInfo xmlns:p15="http://schemas.microsoft.com/office/powerpoint/2012/main" userId="S-1-5-21-639947351-343809578-3807592339-27511" providerId="AD"/>
      </p:ext>
    </p:extLst>
  </p:cmAuthor>
  <p:cmAuthor id="2" name="Ramasubbu, Priya" initials="RP" lastIdx="2" clrIdx="1">
    <p:extLst>
      <p:ext uri="{19B8F6BF-5375-455C-9EA6-DF929625EA0E}">
        <p15:presenceInfo xmlns:p15="http://schemas.microsoft.com/office/powerpoint/2012/main" userId="S-1-5-21-639947351-343809578-3807592339-16560" providerId="AD"/>
      </p:ext>
    </p:extLst>
  </p:cmAuthor>
  <p:cmAuthor id="3" name="Kang, Sun Wook" initials="KSW" lastIdx="2" clrIdx="2">
    <p:extLst>
      <p:ext uri="{19B8F6BF-5375-455C-9EA6-DF929625EA0E}">
        <p15:presenceInfo xmlns:p15="http://schemas.microsoft.com/office/powerpoint/2012/main" userId="S-1-5-21-639947351-343809578-3807592339-32773" providerId="AD"/>
      </p:ext>
    </p:extLst>
  </p:cmAuthor>
  <p:cmAuthor id="4" name="Huang, Fred" initials="HF" lastIdx="9" clrIdx="3">
    <p:extLst>
      <p:ext uri="{19B8F6BF-5375-455C-9EA6-DF929625EA0E}">
        <p15:presenceInfo xmlns:p15="http://schemas.microsoft.com/office/powerpoint/2012/main" userId="S-1-5-21-639947351-343809578-3807592339-4599" providerId="AD"/>
      </p:ext>
    </p:extLst>
  </p:cmAuthor>
  <p:cmAuthor id="5" name="Richardson, Ben" initials="RB" lastIdx="9" clrIdx="4">
    <p:extLst>
      <p:ext uri="{19B8F6BF-5375-455C-9EA6-DF929625EA0E}">
        <p15:presenceInfo xmlns:p15="http://schemas.microsoft.com/office/powerpoint/2012/main" userId="S-1-5-21-639947351-343809578-3807592339-4708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6D6"/>
    <a:srgbClr val="CBE3EB"/>
    <a:srgbClr val="387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3592B2-C7C5-4C47-B579-D4F9C1021842}" v="1" dt="2022-07-19T21:19:18.6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07" autoAdjust="0"/>
    <p:restoredTop sz="96677" autoAdjust="0"/>
  </p:normalViewPr>
  <p:slideViewPr>
    <p:cSldViewPr showGuides="1">
      <p:cViewPr varScale="1">
        <p:scale>
          <a:sx n="98" d="100"/>
          <a:sy n="98" d="100"/>
        </p:scale>
        <p:origin x="378" y="9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1694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13169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>
                <a:solidFill>
                  <a:schemeClr val="tx2"/>
                </a:solidFill>
              </a:rPr>
              <a:t>ERCOT PUBLIC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0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05200" y="2413338"/>
            <a:ext cx="54864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b="1" dirty="0">
                <a:solidFill>
                  <a:schemeClr val="tx2"/>
                </a:solidFill>
              </a:rPr>
              <a:t>Roanoke Area Upgrades</a:t>
            </a:r>
            <a:r>
              <a:rPr lang="en-US" sz="2000" b="1" dirty="0">
                <a:solidFill>
                  <a:schemeClr val="tx2"/>
                </a:solidFill>
              </a:rPr>
              <a:t> Regional Planning Group Project</a:t>
            </a:r>
            <a:endParaRPr lang="en-US" altLang="en-US" sz="2000" b="1" dirty="0">
              <a:solidFill>
                <a:schemeClr val="tx2"/>
              </a:solidFill>
            </a:endParaRPr>
          </a:p>
          <a:p>
            <a:endParaRPr lang="en-US" b="1" dirty="0"/>
          </a:p>
          <a:p>
            <a:r>
              <a:rPr lang="en-US" i="1" dirty="0">
                <a:solidFill>
                  <a:schemeClr val="tx2"/>
                </a:solidFill>
              </a:rPr>
              <a:t>Prabhu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i="1" dirty="0">
                <a:solidFill>
                  <a:schemeClr val="tx2"/>
                </a:solidFill>
              </a:rPr>
              <a:t>Gnanam</a:t>
            </a:r>
          </a:p>
          <a:p>
            <a:r>
              <a:rPr lang="en-US" dirty="0">
                <a:solidFill>
                  <a:schemeClr val="tx2"/>
                </a:solidFill>
              </a:rPr>
              <a:t>Director, Grid Planning</a:t>
            </a:r>
          </a:p>
          <a:p>
            <a:endParaRPr lang="en-US" b="1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Technical Advisory Committee Meeting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ERCOT Public</a:t>
            </a:r>
          </a:p>
          <a:p>
            <a:r>
              <a:rPr lang="en-US" dirty="0">
                <a:solidFill>
                  <a:schemeClr val="tx2"/>
                </a:solidFill>
              </a:rPr>
              <a:t>July 27, 2022</a:t>
            </a: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663B5-4801-477B-9752-CF2FBD7EE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C0809-1D1C-4F92-8E1E-4A44E166AE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32761B3-BB18-4739-B9DB-C602B7C910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7801" y="720933"/>
            <a:ext cx="6858000" cy="558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08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</p:spPr>
        <p:txBody>
          <a:bodyPr>
            <a:normAutofit/>
          </a:bodyPr>
          <a:lstStyle/>
          <a:p>
            <a:r>
              <a:rPr lang="en-US" dirty="0"/>
              <a:t>Overview</a:t>
            </a:r>
          </a:p>
        </p:txBody>
      </p:sp>
      <p:sp>
        <p:nvSpPr>
          <p:cNvPr id="6" name="Text Placeholder 1"/>
          <p:cNvSpPr txBox="1">
            <a:spLocks/>
          </p:cNvSpPr>
          <p:nvPr/>
        </p:nvSpPr>
        <p:spPr bwMode="auto">
          <a:xfrm>
            <a:off x="152400" y="2000794"/>
            <a:ext cx="3352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b="0" dirty="0">
                <a:solidFill>
                  <a:schemeClr val="tx2"/>
                </a:solidFill>
              </a:rPr>
              <a:t>This is a Tier 1 project that is estimated at    $</a:t>
            </a:r>
            <a:r>
              <a:rPr lang="en-US" sz="2000" dirty="0">
                <a:solidFill>
                  <a:schemeClr val="tx2"/>
                </a:solidFill>
              </a:rPr>
              <a:t> 285.9</a:t>
            </a:r>
            <a:r>
              <a:rPr lang="en-US" b="0" dirty="0">
                <a:solidFill>
                  <a:schemeClr val="tx2"/>
                </a:solidFill>
              </a:rPr>
              <a:t> Million 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2"/>
                </a:solidFill>
              </a:rPr>
              <a:t>Address the reliability need driven by rapid load growth in Roanoke area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0" dirty="0">
                <a:solidFill>
                  <a:schemeClr val="tx2"/>
                </a:solidFill>
              </a:rPr>
              <a:t>Provide operational flexibility in Roanoke area</a:t>
            </a:r>
          </a:p>
          <a:p>
            <a:pPr marL="0" indent="0">
              <a:spcBef>
                <a:spcPts val="0"/>
              </a:spcBef>
              <a:spcAft>
                <a:spcPts val="2400"/>
              </a:spcAft>
              <a:buNone/>
            </a:pPr>
            <a:endParaRPr lang="en-US" sz="1800" dirty="0"/>
          </a:p>
          <a:p>
            <a:pPr marL="457200" lvl="1" indent="0">
              <a:spcBef>
                <a:spcPts val="0"/>
              </a:spcBef>
              <a:spcAft>
                <a:spcPts val="2400"/>
              </a:spcAft>
              <a:buNone/>
            </a:pPr>
            <a:endParaRPr lang="en-US" sz="1800" dirty="0"/>
          </a:p>
          <a:p>
            <a:pPr marL="0" indent="0">
              <a:spcBef>
                <a:spcPts val="600"/>
              </a:spcBef>
              <a:buNone/>
            </a:pPr>
            <a:endParaRPr lang="en-US" sz="1800" kern="0" dirty="0"/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800" kern="0" dirty="0"/>
          </a:p>
          <a:p>
            <a:pPr marL="0" indent="0">
              <a:buNone/>
            </a:pPr>
            <a:endParaRPr lang="en-US" sz="1800" kern="0" dirty="0"/>
          </a:p>
          <a:p>
            <a:endParaRPr lang="en-US" sz="1800" kern="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58064D-431A-4111-AAC6-224D465191F3}"/>
              </a:ext>
            </a:extLst>
          </p:cNvPr>
          <p:cNvSpPr txBox="1"/>
          <p:nvPr/>
        </p:nvSpPr>
        <p:spPr>
          <a:xfrm>
            <a:off x="381000" y="1047206"/>
            <a:ext cx="81534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2"/>
                </a:solidFill>
              </a:rPr>
              <a:t>Oncor submitted the Roanoke Area Upgrade Project for Regional Planning Group review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BC7DED-DA76-4ABA-A26A-477A0894F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723" y="2420983"/>
            <a:ext cx="5173477" cy="358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423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Tier 1 Project Requirement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4700833"/>
          </a:xfrm>
        </p:spPr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Pursuant to Protocol Section 3.11.4.7 (Tier 1)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Projects with an estimated capital cost of $100 Million or greater are Tier 1 projects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Tier 1 projects require ERCOT Board endorsement</a:t>
            </a:r>
          </a:p>
          <a:p>
            <a:pPr lvl="1"/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Pursuant to Protocol Section 3.11.4.9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ERCOT shall present the Tier 1 project to the Technical Advisory Committee (TAC) for review and comment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Comments from TAC shall be included in the presentation to the ERCOT Board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586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Need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219200"/>
            <a:ext cx="8534400" cy="4700834"/>
          </a:xfrm>
        </p:spPr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ERCOT’s independent review indicated reliability planning criteria violation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System improvement is needed to meet reliability planning criteria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CCC9425-3FCF-48A9-9530-1A07FB55E3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3950253"/>
              </p:ext>
            </p:extLst>
          </p:nvPr>
        </p:nvGraphicFramePr>
        <p:xfrm>
          <a:off x="914400" y="3635508"/>
          <a:ext cx="6705600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5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9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934">
                <a:tc>
                  <a:txBody>
                    <a:bodyPr/>
                    <a:lstStyle/>
                    <a:p>
                      <a:pPr algn="ctr"/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Thermal Overloads and Low Voltages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0758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7.5 miles of 138-kV lines 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25.9 miles of 345-kV lines 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(4) 345/138-kV transformer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(5) 138-kV buses with low voltages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268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Project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4884420"/>
          </a:xfrm>
        </p:spPr>
        <p:txBody>
          <a:bodyPr/>
          <a:lstStyle/>
          <a:p>
            <a:r>
              <a:rPr lang="en-US" sz="2000" dirty="0">
                <a:solidFill>
                  <a:schemeClr val="tx2"/>
                </a:solidFill>
              </a:rPr>
              <a:t>ERCOT analyzed four options and short-listed three options</a:t>
            </a:r>
          </a:p>
          <a:p>
            <a:r>
              <a:rPr lang="en-US" sz="2000" dirty="0">
                <a:solidFill>
                  <a:schemeClr val="tx2"/>
                </a:solidFill>
              </a:rPr>
              <a:t>Among the short-listed three options, Option 2 provides better operational flexibility and better long-term load serving capability for future load growth in the aera</a:t>
            </a:r>
          </a:p>
          <a:p>
            <a:r>
              <a:rPr lang="en-US" sz="2000" dirty="0">
                <a:solidFill>
                  <a:schemeClr val="tx2"/>
                </a:solidFill>
              </a:rPr>
              <a:t>Option 2 is the preferred option</a:t>
            </a:r>
          </a:p>
          <a:p>
            <a:pPr marL="594360" lvl="2">
              <a:buFont typeface="Wingdings" panose="05000000000000000000" pitchFamily="2" charset="2"/>
              <a:buChar char="Ø"/>
            </a:pPr>
            <a:endParaRPr lang="en-US" sz="1600" dirty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78114334-A304-4484-9D19-B3976D55D0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322484"/>
              </p:ext>
            </p:extLst>
          </p:nvPr>
        </p:nvGraphicFramePr>
        <p:xfrm>
          <a:off x="1066800" y="2971800"/>
          <a:ext cx="6872287" cy="300344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942868">
                  <a:extLst>
                    <a:ext uri="{9D8B030D-6E8A-4147-A177-3AD203B41FA5}">
                      <a16:colId xmlns:a16="http://schemas.microsoft.com/office/drawing/2014/main" val="4050742039"/>
                    </a:ext>
                  </a:extLst>
                </a:gridCol>
                <a:gridCol w="1360183">
                  <a:extLst>
                    <a:ext uri="{9D8B030D-6E8A-4147-A177-3AD203B41FA5}">
                      <a16:colId xmlns:a16="http://schemas.microsoft.com/office/drawing/2014/main" val="3825280548"/>
                    </a:ext>
                  </a:extLst>
                </a:gridCol>
                <a:gridCol w="1360183">
                  <a:extLst>
                    <a:ext uri="{9D8B030D-6E8A-4147-A177-3AD203B41FA5}">
                      <a16:colId xmlns:a16="http://schemas.microsoft.com/office/drawing/2014/main" val="3340617150"/>
                    </a:ext>
                  </a:extLst>
                </a:gridCol>
                <a:gridCol w="1209053">
                  <a:extLst>
                    <a:ext uri="{9D8B030D-6E8A-4147-A177-3AD203B41FA5}">
                      <a16:colId xmlns:a16="http://schemas.microsoft.com/office/drawing/2014/main" val="2815759394"/>
                    </a:ext>
                  </a:extLst>
                </a:gridCol>
              </a:tblGrid>
              <a:tr h="5116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rgbClr val="5B6770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Option 2</a:t>
                      </a:r>
                      <a:endParaRPr lang="en-US" sz="1600" dirty="0">
                        <a:solidFill>
                          <a:srgbClr val="5B6770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</a:rPr>
                        <a:t>Option 3</a:t>
                      </a:r>
                      <a:endParaRPr lang="en-US" sz="1600" dirty="0">
                        <a:solidFill>
                          <a:srgbClr val="5B6770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Option 4</a:t>
                      </a:r>
                      <a:endParaRPr lang="en-US" sz="1600" dirty="0">
                        <a:solidFill>
                          <a:srgbClr val="5B6770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60756401"/>
                  </a:ext>
                </a:extLst>
              </a:tr>
              <a:tr h="6204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Met ERCOT and NERC Reliability Criteria?</a:t>
                      </a:r>
                      <a:endParaRPr lang="en-US" sz="1600" dirty="0">
                        <a:solidFill>
                          <a:srgbClr val="5B6770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81042318"/>
                  </a:ext>
                </a:extLst>
              </a:tr>
              <a:tr h="44631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Long-term Load Serving Performance</a:t>
                      </a:r>
                      <a:endParaRPr lang="en-US" sz="1600" dirty="0">
                        <a:solidFill>
                          <a:srgbClr val="5B6770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Better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Yes</a:t>
                      </a:r>
                      <a:endParaRPr lang="en-US" sz="1400" kern="1200" dirty="0">
                        <a:solidFill>
                          <a:schemeClr val="accent4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71783114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Improved Operational Flexibility</a:t>
                      </a:r>
                      <a:endParaRPr lang="en-US" sz="1600" dirty="0">
                        <a:solidFill>
                          <a:srgbClr val="5B6770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Better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47255943"/>
                  </a:ext>
                </a:extLst>
              </a:tr>
              <a:tr h="5454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Capital Cost Estimates*</a:t>
                      </a:r>
                      <a:endParaRPr lang="en-US" sz="1600" dirty="0">
                        <a:solidFill>
                          <a:srgbClr val="5B6770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$286 M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$264 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5B6770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$254 M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95111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843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Sub-synchronous Resonance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4700833"/>
          </a:xfrm>
        </p:spPr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Pursuant to Protocol Section 3.22.1.3</a:t>
            </a:r>
          </a:p>
          <a:p>
            <a:pPr lvl="1"/>
            <a:endParaRPr lang="en-US" sz="2000" dirty="0">
              <a:solidFill>
                <a:schemeClr val="tx2"/>
              </a:solidFill>
            </a:endParaRP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ERCOT conducted a SSR screening for Option 2 and found no adverse SSR impacts to the existing and planned generation resources at the time of this study </a:t>
            </a:r>
          </a:p>
          <a:p>
            <a:pPr lvl="1"/>
            <a:endParaRPr lang="en-US" sz="2000" dirty="0">
              <a:solidFill>
                <a:schemeClr val="tx2"/>
              </a:solidFill>
            </a:endParaRP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531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Congestion Analysis and Sensitivity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4777033"/>
          </a:xfrm>
        </p:spPr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Pursuant to Planning Guide 3.1.3 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ERCOT shall evaluate if the recommended project will have an impact on system congestion.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ERCOT shall perform a generation sensitivity analysis and evaluate impacts related to </a:t>
            </a:r>
            <a:r>
              <a:rPr lang="en-US" sz="2000">
                <a:solidFill>
                  <a:schemeClr val="tx2"/>
                </a:solidFill>
              </a:rPr>
              <a:t>the load </a:t>
            </a:r>
            <a:r>
              <a:rPr lang="en-US" sz="2000" dirty="0">
                <a:solidFill>
                  <a:schemeClr val="tx2"/>
                </a:solidFill>
              </a:rPr>
              <a:t>scaling used in the study on any constraints resulting in project recommendations 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ERCOT concluded that 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Option 2 did not cause new or additional congestion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no potential future generation were found which may impact reliability issue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the load scaling did not have a material impact on the project need</a:t>
            </a:r>
          </a:p>
          <a:p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120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ERCOT Recommendation: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217" y="1066800"/>
            <a:ext cx="8534400" cy="5029200"/>
          </a:xfrm>
        </p:spPr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Based on the review, ERCOT will recommend the Board endorse Option 2 to address the reliability need in the Roanoke area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TSP expect to implement the upgrades by May 2025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Estimated Capital Cost: $286 Million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ERCOT will recommend that the ERCOT Board designate Option 2 as critical to the reliability of the ERCOT System pursuant to PUCT Substantive Rule 25.101(b)(3)(D)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942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ERCOT Recommendation: Option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486400"/>
          </a:xfrm>
        </p:spPr>
        <p:txBody>
          <a:bodyPr/>
          <a:lstStyle/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Construct a new Ramhorn Hill 345-kV switching station in a 10-breaker breaker-and-a-half arrangement tapped into existing double-circuit Hicks to Willow Creek 345-kV lines 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Construct a new Dunham 345-kV switching station in a 10-breaker breaker-and-a-half arrangement tapped into existing Lewisville to Krum West and Lewisville to Roanoke 345-kV lines 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Construct two new Ramhorn Hill to Dunham 345-kV transmission lines, with conductor rated to at least 2987 MVA, in a new (estimated 18.4-mile) right-of-way installed on new triple-circuit towers leaving one 138-kV vacant position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Rebuild Exchange to Roanoke 345-kV double-circuit lines, upgrading both with conductors rated to at least 2987 MVA, using separate double-circuit capable structures for each line. The line rating will be 1912/1912 MVA limited by terminal equipment at Roanoke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Construct a new Exchange to Roanoke 138-kV circuit, with conductor rated to at least 764 MVA, using one of the Exchange to Roanoke 345-kV line double-circuit capable structures 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Construct a new Exchange 345/138-kV Switching Station, adjacent to Alliance 345-kV substation, with two new 600 MVA (nameplate) transformers in an 8-breaker 345-kV breaker-and-a-half bus arrangement and a 9-breaker 138-kV breaker-and-a-half arrangement. The normal/emergency ratings of the new transformers will be 700/750 MVA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Convert the existing Alliance 345-kV load serving substation to 138-kV load serving operation 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Construct a new Exchange to Alliance 138-kV double-circuit line with conductors rated to at least 746 MVA 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Construct a new Alliance to Keller Magnolia and Alliance to Heritage 138-kV double-circuit line with conductors rated to at least 746 MVA in a new (estimated 1.4-mile) right-of-way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Upgrade the existing Keller Magnolia to Heritage 138-kV line with conductor rated to at least 746 MVA to be installed on Alliance to Keller Magnolia and Alliance to Heritage 138-kV double-circuit towers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Upgrade the existing Heritage to Keller Magnolia Tap double-circuit lines with conductors rated to at least 746 MVA 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Construct a new 138-kV switching station at Keller Wall Price in a 6-breaker ring bus arrangement 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Disconnect the double-circuit Heritage to Keller Magnolia Tap lines at Keller Magnolia Tap and terminate both at Keller Wall Price by constructing two new 0.3-mile 138-kV transmission lines added to the existing Keller Magnolia Tap to Keller Wall Price right-of-way with both new line conductors rated to at least 746 MVA</a:t>
            </a:r>
          </a:p>
          <a:p>
            <a:pPr marL="342900" marR="0" lvl="0" indent="-342900" algn="just">
              <a:lnSpc>
                <a:spcPts val="1400"/>
              </a:lnSpc>
              <a:spcBef>
                <a:spcPts val="50"/>
              </a:spcBef>
              <a:spcAft>
                <a:spcPts val="50"/>
              </a:spcAft>
              <a:buFont typeface="Symbol" panose="05050102010706020507" pitchFamily="18" charset="2"/>
              <a:buChar char=""/>
              <a:tabLst>
                <a:tab pos="347345" algn="l"/>
                <a:tab pos="457200" algn="l"/>
              </a:tabLst>
            </a:pPr>
            <a:r>
              <a:rPr lang="en-US" sz="1300" dirty="0">
                <a:solidFill>
                  <a:srgbClr val="5B677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Retire Keller Magnolia Tap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931579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FABCE5-6410-4FC5-930F-1111C63E4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0E9AA12-8AF9-4AA6-90FE-24669859CDF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34af464-7aa1-4edd-9be4-83dffc1cb926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10948</TotalTime>
  <Words>873</Words>
  <Application>Microsoft Office PowerPoint</Application>
  <PresentationFormat>On-screen Show (4:3)</PresentationFormat>
  <Paragraphs>114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Symbol</vt:lpstr>
      <vt:lpstr>Wingdings</vt:lpstr>
      <vt:lpstr>1_Custom Design</vt:lpstr>
      <vt:lpstr>Office Theme</vt:lpstr>
      <vt:lpstr>Custom Design</vt:lpstr>
      <vt:lpstr>PowerPoint Presentation</vt:lpstr>
      <vt:lpstr>Overview</vt:lpstr>
      <vt:lpstr>Tier 1 Project Requirement</vt:lpstr>
      <vt:lpstr>Project Need</vt:lpstr>
      <vt:lpstr>Comparison of Project Options</vt:lpstr>
      <vt:lpstr>Sub-synchronous Resonance Assessment</vt:lpstr>
      <vt:lpstr>Congestion Analysis and Sensitivity Analysis</vt:lpstr>
      <vt:lpstr>ERCOT Recommendation:</vt:lpstr>
      <vt:lpstr>ERCOT Recommendation: Option 2</vt:lpstr>
      <vt:lpstr>Option 2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Kang, Sun Wook</cp:lastModifiedBy>
  <cp:revision>440</cp:revision>
  <cp:lastPrinted>2018-02-02T14:45:31Z</cp:lastPrinted>
  <dcterms:created xsi:type="dcterms:W3CDTF">2016-01-21T15:20:31Z</dcterms:created>
  <dcterms:modified xsi:type="dcterms:W3CDTF">2022-07-19T21:57:07Z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</Properties>
</file>