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6"/>
  </p:notesMasterIdLst>
  <p:handoutMasterIdLst>
    <p:handoutMasterId r:id="rId47"/>
  </p:handoutMasterIdLst>
  <p:sldIdLst>
    <p:sldId id="260" r:id="rId7"/>
    <p:sldId id="258" r:id="rId8"/>
    <p:sldId id="263" r:id="rId9"/>
    <p:sldId id="308" r:id="rId10"/>
    <p:sldId id="310" r:id="rId11"/>
    <p:sldId id="313" r:id="rId12"/>
    <p:sldId id="314" r:id="rId13"/>
    <p:sldId id="272" r:id="rId14"/>
    <p:sldId id="262" r:id="rId15"/>
    <p:sldId id="264" r:id="rId16"/>
    <p:sldId id="291" r:id="rId17"/>
    <p:sldId id="265" r:id="rId18"/>
    <p:sldId id="271" r:id="rId19"/>
    <p:sldId id="273" r:id="rId20"/>
    <p:sldId id="274" r:id="rId21"/>
    <p:sldId id="266" r:id="rId22"/>
    <p:sldId id="275" r:id="rId23"/>
    <p:sldId id="267" r:id="rId24"/>
    <p:sldId id="278" r:id="rId25"/>
    <p:sldId id="279" r:id="rId26"/>
    <p:sldId id="268" r:id="rId27"/>
    <p:sldId id="280" r:id="rId28"/>
    <p:sldId id="281" r:id="rId29"/>
    <p:sldId id="269" r:id="rId30"/>
    <p:sldId id="282" r:id="rId31"/>
    <p:sldId id="283" r:id="rId32"/>
    <p:sldId id="270" r:id="rId33"/>
    <p:sldId id="284" r:id="rId34"/>
    <p:sldId id="285" r:id="rId35"/>
    <p:sldId id="295" r:id="rId36"/>
    <p:sldId id="286" r:id="rId37"/>
    <p:sldId id="293" r:id="rId38"/>
    <p:sldId id="287" r:id="rId39"/>
    <p:sldId id="288" r:id="rId40"/>
    <p:sldId id="305" r:id="rId41"/>
    <p:sldId id="289" r:id="rId42"/>
    <p:sldId id="311" r:id="rId43"/>
    <p:sldId id="312" r:id="rId44"/>
    <p:sldId id="290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  <p:cmAuthor id="3" name="DuBro, Jackson" initials="DJ" lastIdx="1" clrIdx="2">
    <p:extLst>
      <p:ext uri="{19B8F6BF-5375-455C-9EA6-DF929625EA0E}">
        <p15:presenceInfo xmlns:p15="http://schemas.microsoft.com/office/powerpoint/2012/main" userId="S::Jackson.DuBro@ercot.com::eeee7753-3465-4fb5-8530-4a50b4dcc9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74031" autoAdjust="0"/>
  </p:normalViewPr>
  <p:slideViewPr>
    <p:cSldViewPr showGuides="1">
      <p:cViewPr varScale="1">
        <p:scale>
          <a:sx n="96" d="100"/>
          <a:sy n="96" d="100"/>
        </p:scale>
        <p:origin x="1260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commentAuthors" Target="commentAuthors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Regulation up deployment in June is consistent with that of  previous two years. 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Regulation down deployment in June is consistent with that of  previous two years.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Total regulation deployed compared with pervious two year. More reg up deployed during </a:t>
            </a:r>
            <a:r>
              <a:rPr lang="en-US" dirty="0" err="1"/>
              <a:t>sunst</a:t>
            </a:r>
            <a:r>
              <a:rPr lang="en-US" dirty="0"/>
              <a:t> and more reg down deployed due to sun rise.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9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zero crossing regulation usage, the smaller zero-crossing reg percentages occurred during sun rise and sun set hours.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4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Overall, we see that it is over 77% for all hours, which shows a good balance of deploying both Reg up and down.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4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regulation up exhaustion rate for all hours is 1.46 %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Average regulation down exhaustion rate for all hours is 6.37 %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up bias occurrence for consecutive SCED intervals for all hour is 97 and peak hours is 41.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Regulation down bias occurrence for consecutive SCED intervals for all hour is 143 and peak hours is 7.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Hourly time error accumulation is fairly similar compared with last years.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a big increase in total load in June due to high temperatures.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8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netload peak in June is also higher than that of last two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Hourly load ramp is higher in the middle of the day compared to last two years’.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12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Hourly wind generation is much higher compared to the last two years’.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Net capacity on start up and shut down is fairly consistent with last two years.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45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 – Actual</a:t>
            </a:r>
          </a:p>
          <a:p>
            <a:r>
              <a:rPr lang="en-US" dirty="0"/>
              <a:t>+</a:t>
            </a:r>
            <a:r>
              <a:rPr lang="en-US" dirty="0" err="1"/>
              <a:t>ve</a:t>
            </a:r>
            <a:r>
              <a:rPr lang="en-US" baseline="0" dirty="0"/>
              <a:t> Error =&gt; Over forecasted load</a:t>
            </a:r>
          </a:p>
          <a:p>
            <a:r>
              <a:rPr lang="en-US" baseline="0" dirty="0"/>
              <a:t>-</a:t>
            </a:r>
            <a:r>
              <a:rPr lang="en-US" baseline="0" dirty="0" err="1"/>
              <a:t>ve</a:t>
            </a:r>
            <a:r>
              <a:rPr lang="en-US" baseline="0" dirty="0"/>
              <a:t> Error +&gt; Under forecasted load</a:t>
            </a:r>
          </a:p>
          <a:p>
            <a:r>
              <a:rPr lang="en-US" baseline="0" dirty="0"/>
              <a:t> </a:t>
            </a:r>
          </a:p>
          <a:p>
            <a:r>
              <a:rPr lang="en-US" baseline="0" dirty="0"/>
              <a:t>The STLF </a:t>
            </a:r>
            <a:r>
              <a:rPr lang="en-US" dirty="0"/>
              <a:t>errors is kept quite small for most of the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 err="1"/>
              <a:t>Min,Max</a:t>
            </a:r>
            <a:r>
              <a:rPr lang="en-US" dirty="0"/>
              <a:t>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 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aseline="0" dirty="0"/>
              <a:t>6/4/2022 13:00 -&gt; 397.80 MW</a:t>
            </a:r>
          </a:p>
          <a:p>
            <a:endParaRPr lang="en-US" baseline="0" dirty="0"/>
          </a:p>
          <a:p>
            <a:r>
              <a:rPr lang="en-US" baseline="0" dirty="0"/>
              <a:t>Max Negative Forecast Error:</a:t>
            </a:r>
          </a:p>
          <a:p>
            <a:r>
              <a:rPr lang="en-US" baseline="0" dirty="0"/>
              <a:t>6/13/2022 21:15-&gt; -230.24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Breakdown</a:t>
            </a:r>
            <a:r>
              <a:rPr lang="en-US" baseline="0" dirty="0"/>
              <a:t> by resource type and we see significant contribution from wind and solar during the ramping hours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15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Comparing </a:t>
            </a:r>
            <a:r>
              <a:rPr lang="en-US" baseline="0" dirty="0"/>
              <a:t>renewables vs non-renewables. Again, IRR resources are the main contributor for most part of the day.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2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6/7/22 – 10:30 AM – K7 Changed from 0 to 0.5, PDCTRR Min/Max Threshold changed to 10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6/8/22 – 10:30 AM – PDCTRR Min/Max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6/9/22 – 10:30 AM – K7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6/10/22 – 10:30 AM – K7 Changed from 0.07 to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**** - PDCTRR Min/Max Threshold changed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wind ramp forecast, SCED PWRR MAE is fairly consistent and smaller than the persistence forecast across the board.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PWRR error is higher during the ramp up and ramp down hours. </a:t>
            </a:r>
            <a:r>
              <a:rPr lang="en-US" baseline="0" dirty="0"/>
              <a:t> Regardless of the ramping magnitude, SCED PWRR is consistent and performing significantly better than the persistence forecast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intra-hour solar ramp forecast, SCED PSRR is performing significantly better especially during the solar up ramp and down ramp hours compared to the persistence forecast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Similar to wind, generally we see bigger forecast errors during ramping periods.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/>
              <a:t>Total regulation deployed comparison in the last 3 months: Overall the trends have been very similar. A bit more reg up deployment during in the middle of the day due to higher than expected load.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/>
              <a:t>June 2022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July 20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Regulation Deployed Comparison -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FC27DC-8A33-4058-94FC-2B4C0284B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69148"/>
            <a:ext cx="8382000" cy="511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87F4BC-B2D4-42F8-B774-7CE033703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371600"/>
            <a:ext cx="54578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BE2C71-C772-4567-AF00-BDC2C8E01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06" y="862361"/>
            <a:ext cx="8449788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585CAC-3433-41DB-B86E-F345B4B03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06" y="862361"/>
            <a:ext cx="8449788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hours.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92C916-A659-4CC9-B21C-3AC4CDC13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06" y="862361"/>
            <a:ext cx="8449788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down.</a:t>
            </a:r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AA7DE7-1AAE-4B1F-8171-477FDCC7E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914399"/>
            <a:ext cx="5815013" cy="518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Parameters &amp; 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for last three months.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2020, 2021, and 2022 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E3D00F-5A55-4D62-B8E9-D7F5A85D5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87" y="2571750"/>
            <a:ext cx="61436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5%.)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14342C-E125-4F26-A507-9FEF0530E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58" y="862361"/>
            <a:ext cx="8632684" cy="51332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236A6A-E160-4AD8-8260-DEB4D7A58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850" y="1600200"/>
            <a:ext cx="27717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1A6284-FCDE-4181-A265-970D1202C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06" y="862361"/>
            <a:ext cx="8626588" cy="51332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2F1B88-D5F4-4C6E-A9CF-09F313A57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828800"/>
            <a:ext cx="277177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8643BC-9214-4099-8516-CF7CBF6B5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37334"/>
            <a:ext cx="8610600" cy="5133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9387F2-5ECF-4F8B-A826-7DB636ADF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752600"/>
            <a:ext cx="248602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2FEEB2-FB6D-4DA1-A7E4-FF98368C5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77" y="990600"/>
            <a:ext cx="8553223" cy="5005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EB6FE4-1B10-427E-B090-2EEF61647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1752600"/>
            <a:ext cx="24860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Load and Wind Ramp, PWRR Error, Start-Up/Shut-Down Hours, STLF Error, and Expected Generation Deviation.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3A49B6-A42F-49C2-AA7C-2ED1DC176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36" y="862361"/>
            <a:ext cx="838272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18747E-83B2-44FF-9381-03D59B5D3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13" y="862361"/>
            <a:ext cx="8650974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304800" y="5410200"/>
            <a:ext cx="3886200" cy="2380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9F15F3-2F99-4711-A2BC-1F325FFAB9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103"/>
          <a:stretch/>
        </p:blipFill>
        <p:spPr>
          <a:xfrm>
            <a:off x="4230052" y="5406042"/>
            <a:ext cx="4648200" cy="308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6E083A-AF2D-4DF4-987F-1EFBE4CEAB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447800"/>
            <a:ext cx="7667625" cy="3200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45861C-F78E-4CB1-B8F3-BE7778F62E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4813" y="5829111"/>
            <a:ext cx="5010477" cy="30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A4200D-546F-4542-A9AC-86C4A8469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62361"/>
            <a:ext cx="853440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F86E30-F36F-4BC5-9213-FBE31F319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862361"/>
            <a:ext cx="8513438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485988-9353-45C5-A479-0FBD602A7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61" y="862361"/>
            <a:ext cx="8468078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A77B0A-F536-4D7A-962A-8646095E2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862361"/>
            <a:ext cx="8617073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Load Forecast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D93997-9C57-4426-9BC8-1649C7FA3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862361"/>
            <a:ext cx="838200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STLF Error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4D00BD-D964-4E7A-9A61-DA7263FD3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64" y="868458"/>
            <a:ext cx="8480271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63C6F4-DF4D-46AF-94DC-C7BE2575F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44" y="862361"/>
            <a:ext cx="8583912" cy="5133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0DECC6-E00F-48DD-AAD0-587C91426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4114800"/>
            <a:ext cx="36671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B0AFF1-ADA2-4EB3-A070-A8E776EEB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23" y="1334842"/>
            <a:ext cx="8333954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7A6CD6-1C5E-484E-9199-F05C87A8E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74" y="1438483"/>
            <a:ext cx="8340051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27C116-CAFE-4460-B3F3-D0977CD19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59436"/>
            <a:ext cx="7896225" cy="518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B276EE-2B87-4BCA-9F43-DA79A6E48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82" y="797859"/>
            <a:ext cx="8053387" cy="54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B58E49-7067-4388-BFFD-325F00D55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" y="1070769"/>
            <a:ext cx="793432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FCD164-F1AB-4FC9-9583-4FD7307EA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" y="704850"/>
            <a:ext cx="837247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B0C581-17D7-4BE4-A7F2-C72D38494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399" y="2286000"/>
            <a:ext cx="4995917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Metrics to Measure 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hour.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85% for the number of  intervals where regulation deployment  was both up and down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Track the Regulation exhaustion rate for all hours (not to exceed 5%).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hours.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78408</TotalTime>
  <Words>1330</Words>
  <Application>Microsoft Office PowerPoint</Application>
  <PresentationFormat>On-screen Show (4:3)</PresentationFormat>
  <Paragraphs>188</Paragraphs>
  <Slides>39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Projected Solar Ramp Rate MAE</vt:lpstr>
      <vt:lpstr>Projected Solar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Li, Weifeng</cp:lastModifiedBy>
  <cp:revision>801</cp:revision>
  <cp:lastPrinted>2016-01-21T20:53:15Z</cp:lastPrinted>
  <dcterms:created xsi:type="dcterms:W3CDTF">2016-01-21T15:20:31Z</dcterms:created>
  <dcterms:modified xsi:type="dcterms:W3CDTF">2022-07-19T18:46:05Z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