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300" r:id="rId8"/>
    <p:sldId id="303" r:id="rId9"/>
    <p:sldId id="302" r:id="rId10"/>
    <p:sldId id="26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67" autoAdjust="0"/>
    <p:restoredTop sz="69825" autoAdjust="0"/>
  </p:normalViewPr>
  <p:slideViewPr>
    <p:cSldViewPr showGuides="1">
      <p:cViewPr varScale="1">
        <p:scale>
          <a:sx n="94" d="100"/>
          <a:sy n="94" d="100"/>
        </p:scale>
        <p:origin x="1836" y="90"/>
      </p:cViewPr>
      <p:guideLst>
        <p:guide orient="horz" pos="2160"/>
        <p:guide pos="2880"/>
      </p:guideLst>
    </p:cSldViewPr>
  </p:slideViewPr>
  <p:notesTextViewPr>
    <p:cViewPr>
      <p:scale>
        <a:sx n="125" d="100"/>
        <a:sy n="125"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7/19/2022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units experienced a runback and tripped offline while carrying approximately 369 MW.</a:t>
            </a:r>
            <a:endParaRPr lang="en-US" baseline="0" dirty="0"/>
          </a:p>
          <a:p>
            <a:endParaRPr lang="en-US" baseline="0" dirty="0"/>
          </a:p>
          <a:p>
            <a:r>
              <a:rPr lang="en-US" baseline="0" dirty="0"/>
              <a:t>Starting Frequency: 60.009 Hz</a:t>
            </a:r>
          </a:p>
          <a:p>
            <a:r>
              <a:rPr lang="en-US" baseline="0" dirty="0"/>
              <a:t>Minimum Frequency: 59.924 Hz</a:t>
            </a:r>
          </a:p>
          <a:p>
            <a:r>
              <a:rPr lang="en-US" baseline="0" dirty="0"/>
              <a:t>A-C Time : 7 seconds</a:t>
            </a:r>
          </a:p>
          <a:p>
            <a:r>
              <a:rPr lang="en-US" baseline="0" dirty="0"/>
              <a:t>Recovery Time(back to deadband): 4 minutes 27 seconds</a:t>
            </a:r>
          </a:p>
          <a:p>
            <a:r>
              <a:rPr lang="en-US" baseline="0" dirty="0"/>
              <a:t>RRS Released: 0 MW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Trip Reason: </a:t>
            </a:r>
            <a:r>
              <a:rPr lang="en-US" b="0" i="0" dirty="0">
                <a:solidFill>
                  <a:srgbClr val="5B6770"/>
                </a:solidFill>
                <a:effectLst/>
                <a:latin typeface="Trade Gothic Pro Light"/>
              </a:rPr>
              <a:t> </a:t>
            </a:r>
            <a:r>
              <a:rPr lang="en-US" baseline="0" dirty="0"/>
              <a:t>Low drum level</a:t>
            </a:r>
          </a:p>
          <a:p>
            <a:endParaRPr lang="en-US" baseline="0" dirty="0"/>
          </a:p>
          <a:p>
            <a:r>
              <a:rPr lang="en-US" baseline="0" dirty="0"/>
              <a:t>Contextual Information: A total of 205 MW of regulation up was deployed  during the event.</a:t>
            </a:r>
          </a:p>
          <a:p>
            <a:endParaRPr lang="en-US" baseline="0" dirty="0"/>
          </a:p>
          <a:p>
            <a:r>
              <a:rPr lang="en-US" baseline="0" dirty="0"/>
              <a:t>No Selection Reason : The MW lost is only 369 MW (small event)</a:t>
            </a:r>
          </a:p>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627749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baseline="0" dirty="0"/>
              <a:t>At the 7/8/22 IBRTF meeting, ERCOT provided an update on this event : </a:t>
            </a:r>
            <a:endParaRPr kumimoji="0" lang="en-US" sz="1800" b="0" i="0" u="none" strike="noStrike" kern="1200" cap="none" spc="0" normalizeH="0" baseline="0" dirty="0">
              <a:ln>
                <a:noFill/>
              </a:ln>
              <a:solidFill>
                <a:srgbClr val="5B6770"/>
              </a:solidFill>
              <a:effectLst/>
              <a:uLnTx/>
              <a:uFillTx/>
              <a:latin typeface="Arial" panose="020B0604020202020204"/>
              <a:ea typeface="+mn-ea"/>
              <a:cs typeface="+mn-cs"/>
            </a:endParaRPr>
          </a:p>
          <a:p>
            <a:endParaRPr kumimoji="0" lang="en-US" sz="1800" b="0" i="0" u="none" strike="noStrike" kern="1200" cap="none" spc="0" normalizeH="0" baseline="0" dirty="0">
              <a:ln>
                <a:noFill/>
              </a:ln>
              <a:solidFill>
                <a:srgbClr val="5B6770"/>
              </a:solidFill>
              <a:effectLst/>
              <a:uLnTx/>
              <a:uFillTx/>
              <a:latin typeface="Arial" panose="020B0604020202020204"/>
              <a:ea typeface="+mn-ea"/>
              <a:cs typeface="+mn-cs"/>
            </a:endParaRPr>
          </a:p>
          <a:p>
            <a:r>
              <a:rPr kumimoji="0" lang="en-US" sz="1800" b="0" i="0" u="sng" strike="noStrike" kern="1200" cap="none" spc="0" normalizeH="0" baseline="0" dirty="0">
                <a:ln>
                  <a:noFill/>
                </a:ln>
                <a:solidFill>
                  <a:srgbClr val="5B6770"/>
                </a:solidFill>
                <a:effectLst/>
                <a:uLnTx/>
                <a:uFillTx/>
                <a:latin typeface="Arial" panose="020B0604020202020204"/>
                <a:ea typeface="+mn-ea"/>
                <a:cs typeface="+mn-cs"/>
              </a:rPr>
              <a:t>https://www.ercot.com/files/docs/2022/07/07/Odessa%20Disturbance%202_July8Meeting.pptx</a:t>
            </a:r>
          </a:p>
          <a:p>
            <a:endParaRPr lang="en-US" baseline="0" dirty="0"/>
          </a:p>
          <a:p>
            <a:r>
              <a:rPr lang="en-US" baseline="0" dirty="0"/>
              <a:t>14 Solar facilities tripped offline or reduced their output for loss of approximately 1709 MW and Three combined cycles tripped offline for loss of approximately 851 MW. Approximately 2560 MW’s were lost during this event.</a:t>
            </a:r>
          </a:p>
          <a:p>
            <a:endParaRPr lang="en-US" baseline="0" dirty="0"/>
          </a:p>
          <a:p>
            <a:r>
              <a:rPr lang="en-US" baseline="0" dirty="0"/>
              <a:t>Starting Frequency: 60.007 Hz</a:t>
            </a:r>
          </a:p>
          <a:p>
            <a:r>
              <a:rPr lang="en-US" baseline="0" dirty="0"/>
              <a:t>Minimum Frequency: 59.706 Hz</a:t>
            </a:r>
          </a:p>
          <a:p>
            <a:r>
              <a:rPr lang="en-US" baseline="0" dirty="0"/>
              <a:t>A-C Time : 4 seconds</a:t>
            </a:r>
          </a:p>
          <a:p>
            <a:r>
              <a:rPr lang="en-US" baseline="0" dirty="0"/>
              <a:t>Recovery Time(back to deadband): 1 minute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RRS Released: 1227 MW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Load Resources Deployed : 1116 MW</a:t>
            </a:r>
          </a:p>
          <a:p>
            <a:endParaRPr lang="en-US" baseline="0"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Trip Reason: Lightning arrestor fault on 345 kV line</a:t>
            </a:r>
          </a:p>
          <a:p>
            <a:endParaRPr lang="en-US" baseline="0" dirty="0"/>
          </a:p>
          <a:p>
            <a:r>
              <a:rPr lang="en-US" baseline="0" dirty="0"/>
              <a:t>Contextual Information: A total of 264 MW of regulation Up was deployed during the event.</a:t>
            </a:r>
          </a:p>
          <a:p>
            <a:endParaRPr lang="en-US" baseline="0" dirty="0"/>
          </a:p>
          <a:p>
            <a:r>
              <a:rPr lang="en-US" baseline="0" dirty="0"/>
              <a:t>No Selection Reason: Deployment of load resources assisted the frequency recovery. </a:t>
            </a:r>
          </a:p>
          <a:p>
            <a:endParaRPr lang="en-US" baseline="0" dirty="0"/>
          </a:p>
          <a:p>
            <a:r>
              <a:rPr lang="en-US" baseline="0" dirty="0"/>
              <a:t>Categorized as NERC Event Analysis Category3 (Gen loss &gt;2000 MW) and RFI’s were sent out. </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859115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units tripped offline while carrying approximately 624 MW.</a:t>
            </a:r>
            <a:endParaRPr lang="en-US" baseline="0" dirty="0"/>
          </a:p>
          <a:p>
            <a:endParaRPr lang="en-US" baseline="0" dirty="0"/>
          </a:p>
          <a:p>
            <a:r>
              <a:rPr lang="en-US" baseline="0" dirty="0"/>
              <a:t>Starting Frequency: 59.966 Hz</a:t>
            </a:r>
          </a:p>
          <a:p>
            <a:r>
              <a:rPr lang="en-US" baseline="0" dirty="0"/>
              <a:t>Minimum Frequency: 59.903 Hz</a:t>
            </a:r>
          </a:p>
          <a:p>
            <a:r>
              <a:rPr lang="en-US" baseline="0" dirty="0"/>
              <a:t>A-C Time: 5 seconds</a:t>
            </a:r>
          </a:p>
          <a:p>
            <a:r>
              <a:rPr lang="en-US" baseline="0" dirty="0"/>
              <a:t>Recovery Time (back to deadband): 4 minutes 25 seconds</a:t>
            </a:r>
          </a:p>
          <a:p>
            <a:r>
              <a:rPr lang="en-US" baseline="0" dirty="0"/>
              <a:t>RRS Released : 680 MW </a:t>
            </a:r>
          </a:p>
          <a:p>
            <a:endParaRPr lang="en-US" baseline="0" dirty="0"/>
          </a:p>
          <a:p>
            <a:r>
              <a:rPr lang="en-US" baseline="0" dirty="0"/>
              <a:t>Trip Reason: Unknown currently</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Contextual Information: A total of 313 MW of Regulation Up was deployed and exhausted prior to the event. A manual SCED offset of 500 MW was applied during the event.</a:t>
            </a:r>
          </a:p>
          <a:p>
            <a:endParaRPr lang="en-US" baseline="0" dirty="0"/>
          </a:p>
          <a:p>
            <a:r>
              <a:rPr lang="en-US" baseline="0" dirty="0"/>
              <a:t>No Selection Reason: The starting frequency is too low. </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089102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a:solidFill>
                  <a:srgbClr val="5B6770"/>
                </a:solidFill>
              </a:rPr>
              <a:t>ERCOT Frequency Events</a:t>
            </a:r>
          </a:p>
          <a:p>
            <a:r>
              <a:rPr lang="en-US" b="1" dirty="0">
                <a:solidFill>
                  <a:srgbClr val="5B6770"/>
                </a:solidFill>
              </a:rPr>
              <a:t>June 2022</a:t>
            </a:r>
          </a:p>
          <a:p>
            <a:endParaRPr lang="en-US" dirty="0">
              <a:solidFill>
                <a:srgbClr val="5B6770"/>
              </a:solidFill>
            </a:endParaRPr>
          </a:p>
          <a:p>
            <a:r>
              <a:rPr lang="en-US" dirty="0">
                <a:solidFill>
                  <a:srgbClr val="5B6770"/>
                </a:solidFill>
              </a:rPr>
              <a:t>ERCOT</a:t>
            </a:r>
          </a:p>
          <a:p>
            <a:r>
              <a:rPr lang="en-US" dirty="0">
                <a:solidFill>
                  <a:srgbClr val="5B6770"/>
                </a:solidFill>
              </a:rPr>
              <a:t>Operations Planning</a:t>
            </a:r>
          </a:p>
          <a:p>
            <a:endParaRPr lang="en-US" dirty="0">
              <a:solidFill>
                <a:srgbClr val="5B6770"/>
              </a:solidFill>
            </a:endParaRPr>
          </a:p>
          <a:p>
            <a:r>
              <a:rPr lang="en-US" dirty="0">
                <a:solidFill>
                  <a:srgbClr val="5B6770"/>
                </a:solidFill>
              </a:rPr>
              <a:t>PDCWG | July 20,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6/3/2022 19:33:41(Non-FME)</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pic>
        <p:nvPicPr>
          <p:cNvPr id="5" name="Picture 4">
            <a:extLst>
              <a:ext uri="{FF2B5EF4-FFF2-40B4-BE49-F238E27FC236}">
                <a16:creationId xmlns:a16="http://schemas.microsoft.com/office/drawing/2014/main" id="{C67A302A-C470-49C2-A1EF-5C55C7DED07A}"/>
              </a:ext>
            </a:extLst>
          </p:cNvPr>
          <p:cNvPicPr>
            <a:picLocks noChangeAspect="1"/>
          </p:cNvPicPr>
          <p:nvPr/>
        </p:nvPicPr>
        <p:blipFill>
          <a:blip r:embed="rId3"/>
          <a:stretch>
            <a:fillRect/>
          </a:stretch>
        </p:blipFill>
        <p:spPr>
          <a:xfrm>
            <a:off x="228600" y="1143000"/>
            <a:ext cx="8686800" cy="4191000"/>
          </a:xfrm>
          <a:prstGeom prst="rect">
            <a:avLst/>
          </a:prstGeom>
        </p:spPr>
      </p:pic>
    </p:spTree>
    <p:extLst>
      <p:ext uri="{BB962C8B-B14F-4D97-AF65-F5344CB8AC3E}">
        <p14:creationId xmlns:p14="http://schemas.microsoft.com/office/powerpoint/2010/main" val="2411751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6/4/2022 12:25:26(Non-FME)</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3" name="Picture 2">
            <a:extLst>
              <a:ext uri="{FF2B5EF4-FFF2-40B4-BE49-F238E27FC236}">
                <a16:creationId xmlns:a16="http://schemas.microsoft.com/office/drawing/2014/main" id="{D9685DF3-DF86-4453-B19F-BA661CFDA6A9}"/>
              </a:ext>
            </a:extLst>
          </p:cNvPr>
          <p:cNvPicPr>
            <a:picLocks noChangeAspect="1"/>
          </p:cNvPicPr>
          <p:nvPr/>
        </p:nvPicPr>
        <p:blipFill>
          <a:blip r:embed="rId3"/>
          <a:stretch>
            <a:fillRect/>
          </a:stretch>
        </p:blipFill>
        <p:spPr>
          <a:xfrm>
            <a:off x="304060" y="1143000"/>
            <a:ext cx="8535140" cy="4419600"/>
          </a:xfrm>
          <a:prstGeom prst="rect">
            <a:avLst/>
          </a:prstGeom>
        </p:spPr>
      </p:pic>
    </p:spTree>
    <p:extLst>
      <p:ext uri="{BB962C8B-B14F-4D97-AF65-F5344CB8AC3E}">
        <p14:creationId xmlns:p14="http://schemas.microsoft.com/office/powerpoint/2010/main" val="800804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6/28/22 16:18:37(Non-FME)</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6" name="Picture 5">
            <a:extLst>
              <a:ext uri="{FF2B5EF4-FFF2-40B4-BE49-F238E27FC236}">
                <a16:creationId xmlns:a16="http://schemas.microsoft.com/office/drawing/2014/main" id="{56986A04-84E7-401E-8017-7EFD761D3DC2}"/>
              </a:ext>
            </a:extLst>
          </p:cNvPr>
          <p:cNvPicPr>
            <a:picLocks noChangeAspect="1"/>
          </p:cNvPicPr>
          <p:nvPr/>
        </p:nvPicPr>
        <p:blipFill>
          <a:blip r:embed="rId3"/>
          <a:stretch>
            <a:fillRect/>
          </a:stretch>
        </p:blipFill>
        <p:spPr>
          <a:xfrm>
            <a:off x="190500" y="1295400"/>
            <a:ext cx="8763000" cy="4038600"/>
          </a:xfrm>
          <a:prstGeom prst="rect">
            <a:avLst/>
          </a:prstGeom>
        </p:spPr>
      </p:pic>
    </p:spTree>
    <p:extLst>
      <p:ext uri="{BB962C8B-B14F-4D97-AF65-F5344CB8AC3E}">
        <p14:creationId xmlns:p14="http://schemas.microsoft.com/office/powerpoint/2010/main" val="1789637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Questions?</a:t>
            </a:r>
          </a:p>
        </p:txBody>
      </p:sp>
      <p:sp>
        <p:nvSpPr>
          <p:cNvPr id="3" name="Subtitle 2"/>
          <p:cNvSpPr>
            <a:spLocks noGrp="1"/>
          </p:cNvSpPr>
          <p:nvPr>
            <p:ph type="subTitle" idx="1"/>
          </p:nvPr>
        </p:nvSpPr>
        <p:spPr/>
        <p:txBody>
          <a:bodyPr anchor="ctr"/>
          <a:lstStyle/>
          <a:p>
            <a:r>
              <a:rPr lang="en-US" dirty="0"/>
              <a:t>Thank you!</a:t>
            </a:r>
          </a:p>
        </p:txBody>
      </p:sp>
    </p:spTree>
    <p:extLst>
      <p:ext uri="{BB962C8B-B14F-4D97-AF65-F5344CB8AC3E}">
        <p14:creationId xmlns:p14="http://schemas.microsoft.com/office/powerpoint/2010/main" val="277766965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40548</TotalTime>
  <Words>384</Words>
  <Application>Microsoft Office PowerPoint</Application>
  <PresentationFormat>On-screen Show (4:3)</PresentationFormat>
  <Paragraphs>66</Paragraphs>
  <Slides>5</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5</vt:i4>
      </vt:variant>
    </vt:vector>
  </HeadingPairs>
  <TitlesOfParts>
    <vt:vector size="11" baseType="lpstr">
      <vt:lpstr>Arial</vt:lpstr>
      <vt:lpstr>Calibri</vt:lpstr>
      <vt:lpstr>Trade Gothic Pro Light</vt:lpstr>
      <vt:lpstr>1_Custom Design</vt:lpstr>
      <vt:lpstr>Office Theme</vt:lpstr>
      <vt:lpstr>Custom Design</vt:lpstr>
      <vt:lpstr>PowerPoint Presentation</vt:lpstr>
      <vt:lpstr>6/3/2022 19:33:41(Non-FME) </vt:lpstr>
      <vt:lpstr>6/4/2022 12:25:26(Non-FME) </vt:lpstr>
      <vt:lpstr>6/28/22 16:18:37(Non-FME) </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Masanna Gari, Abhi</cp:lastModifiedBy>
  <cp:revision>730</cp:revision>
  <cp:lastPrinted>2016-01-21T20:53:15Z</cp:lastPrinted>
  <dcterms:created xsi:type="dcterms:W3CDTF">2016-01-21T15:20:31Z</dcterms:created>
  <dcterms:modified xsi:type="dcterms:W3CDTF">2022-07-19T15:18:50Z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