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6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A1EE7-0905-4420-BBEB-FE2B071F1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C2A5E-8840-4D16-AA4B-9AA722621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924AC-9DC9-45F7-8BFA-A30928797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6971B-6D89-4C63-9DAB-6CC4D8F47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73D8-D625-4295-839E-8E5C9294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3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0147C-C495-47D6-8385-A3165B55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0307D1-64AF-4EFB-AD40-7E3AB56B4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BD763-9D24-4495-A2E2-61F0AD69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BB26B-65E3-4DDB-8125-ADAE113E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19D6E-10E3-40DC-B080-3447D7093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9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41094-F3AD-49D4-A2AD-E62834BCA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581F4-1BB0-4611-81EE-B372F7631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BFC29-F380-481E-8F40-87525FF2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978B8-1158-48B0-9170-02BFE586C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5DB7-43FD-4CA9-84AA-A85CB0184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1EED-4E7A-4C67-966F-2D114FD8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C0081-9CA0-4E25-9334-CAB8B1E98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A8DF7-6CBA-43FC-8927-4781B8563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8ADB5-C5F8-4A98-A705-01D5A6DF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E3987-F8EA-4F30-BD31-9235F2760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9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0106F-D46E-45E1-BE12-7766D4975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C398A-EAF1-404A-911B-6B67C9A27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6C2CC-395E-4AF5-AC47-562707202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B6809-5D63-4E3A-A8E2-DD8424DDC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7EB9D-BDFC-4ED0-860D-A5F75930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5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B3D3-8FFF-4ABE-BE2E-C2DB26FA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184B1-0EFD-4930-8765-B635D87FB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43B186-DA77-49BE-AD80-372A8F3C3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7332A-AF53-45FA-BCC7-06134979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7A9A9-EB0D-4A8B-9C22-B54242E19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D5245D-02F2-484D-AF11-1602DB996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9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3A8E0-92CC-4652-9D77-3772384CB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CBE34-5F14-420A-B6E0-1321F82A7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179983-A68A-4D1B-952E-609548E5B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EC7F6A-B500-4ABA-803A-171128D980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1BBD34-1B41-494D-9B7C-7DFB286F0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785D8D-4C5F-47E5-87D1-AC78CA5F1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1682BE-B8E3-4735-9899-6049565D8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B70DAC-B3A4-48EC-A8BA-B77E3A208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3724B-4016-4147-8306-1004AD41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E47C80-DD9A-41A0-8E0B-2E785A5E5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7E181-A016-4E59-A9C9-F75D2EF67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CC97F7-2652-4F8E-8E5C-4D7B5B4CD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4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2F4387-3EA2-4522-A21B-EE5E5296B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CC1286-7903-4129-8BA8-A587B724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010EC-0EAC-40C3-B7B1-4863E163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7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FE440-401B-4878-BD4A-A18DC605A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5F50D-7D1F-49C5-833D-BB2F1CC7D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3AE894-C8CF-4654-9816-6930FF596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63DCC-CED6-4610-8BF8-81BE11C60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70BBE-E42C-414B-8E6A-8D324CA82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BAE74-71CA-4D6C-ABA5-5C0F9A51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7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15D01-5590-4CFB-AB85-0D5D02657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03F6C5-1A13-4775-BDA3-D64FB7BD6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2323C-594E-4CD7-A890-34518ED06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519C8-2F00-4186-855B-24680DEBA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411D6-9849-4DB2-9C2A-8CE4FF05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C089F-4424-4822-BDB6-FC5F3108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6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5F3AD8-F2B3-4864-A341-3073C99AE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77ED5-5AF0-4E5F-B952-494312A3E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109AA-53E9-45C5-80A6-ED00B2B1C1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A4733-1111-4AA0-8FFE-3BE503819892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A4B92-CE91-475E-B227-D89F7A52E6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43F54-463F-4FC8-9E7A-9BAAA9F991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0101C-DB62-49DF-A5A3-442DBFA23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5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CBFFDD-810F-46CD-80D6-83A6F5A4E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Creation of New Load Zones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F49814-4FD2-4510-AE77-AD35BE33E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CMWG 7/18/22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8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6" name="Freeform: Shape 1045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6E28D0-8D3C-44B7-B679-39DDDEE55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Existing Load Zones </a:t>
            </a:r>
          </a:p>
        </p:txBody>
      </p:sp>
      <p:pic>
        <p:nvPicPr>
          <p:cNvPr id="1026" name="Picture 2" descr="ERCOT Load Zone Map Map">
            <a:extLst>
              <a:ext uri="{FF2B5EF4-FFF2-40B4-BE49-F238E27FC236}">
                <a16:creationId xmlns:a16="http://schemas.microsoft.com/office/drawing/2014/main" id="{F74C7914-39B3-41CD-8B0B-C8B3A7CA0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2428" y="638055"/>
            <a:ext cx="7225748" cy="558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23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697F6A-DB6A-4D83-B192-0F9336DD0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Establish Criteria to Subdivide Existing Zones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6997F-719B-45FA-99DB-68C594993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GOALS : To create zones such that:</a:t>
            </a:r>
          </a:p>
          <a:p>
            <a:pPr lvl="1"/>
            <a:r>
              <a:rPr lang="en-US" sz="2000"/>
              <a:t>Aggregations can meaningfully exist (larger the better)</a:t>
            </a:r>
          </a:p>
          <a:p>
            <a:pPr lvl="1"/>
            <a:r>
              <a:rPr lang="en-US" sz="2000"/>
              <a:t>SCED can clear the aggregation correctly in regard to constraint impacts (smaller the better)</a:t>
            </a:r>
          </a:p>
          <a:p>
            <a:pPr lvl="1"/>
            <a:endParaRPr lang="en-US" sz="2000"/>
          </a:p>
          <a:p>
            <a:r>
              <a:rPr lang="en-US" sz="2000"/>
              <a:t>Considerations</a:t>
            </a:r>
          </a:p>
          <a:p>
            <a:pPr lvl="1"/>
            <a:r>
              <a:rPr lang="en-US" sz="2000"/>
              <a:t>New zones must be subdivisions of existing load zones</a:t>
            </a:r>
          </a:p>
          <a:p>
            <a:pPr lvl="2"/>
            <a:r>
              <a:rPr lang="en-US" dirty="0"/>
              <a:t>Will allow existing LZ settlement values to be calculated</a:t>
            </a:r>
          </a:p>
          <a:p>
            <a:pPr lvl="1"/>
            <a:r>
              <a:rPr lang="en-US" sz="2000"/>
              <a:t>All load will be settled against the new load zone values</a:t>
            </a:r>
          </a:p>
          <a:p>
            <a:pPr lvl="1"/>
            <a:r>
              <a:rPr lang="en-US" sz="2000"/>
              <a:t>Should NOIE LZs be included?</a:t>
            </a:r>
          </a:p>
        </p:txBody>
      </p:sp>
    </p:spTree>
    <p:extLst>
      <p:ext uri="{BB962C8B-B14F-4D97-AF65-F5344CB8AC3E}">
        <p14:creationId xmlns:p14="http://schemas.microsoft.com/office/powerpoint/2010/main" val="410439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C58EB-E003-46C2-9A4C-DB8AE28DE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401D8-D054-4B48-88E7-DDBE53B25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Subdivide all existing zones into the same number of new zones?</a:t>
            </a:r>
          </a:p>
          <a:p>
            <a:pPr lvl="1"/>
            <a:r>
              <a:rPr lang="en-US" sz="2000"/>
              <a:t>If not, how do we choose an effective number?</a:t>
            </a:r>
          </a:p>
          <a:p>
            <a:r>
              <a:rPr lang="en-US" sz="2000"/>
              <a:t>Is there a minimum load level needed in any new zone?</a:t>
            </a:r>
          </a:p>
          <a:p>
            <a:r>
              <a:rPr lang="en-US" sz="2000"/>
              <a:t>Cluster around shift factor relationship to historic constraints?</a:t>
            </a:r>
          </a:p>
          <a:p>
            <a:r>
              <a:rPr lang="en-US" sz="2000"/>
              <a:t>Cluster around historic pricing to approximate shift factor correlations to potential constraints?</a:t>
            </a:r>
          </a:p>
          <a:p>
            <a:pPr lvl="1"/>
            <a:r>
              <a:rPr lang="en-US" sz="2000"/>
              <a:t>Using price will organically include time and price weight components</a:t>
            </a:r>
          </a:p>
          <a:p>
            <a:pPr lvl="1"/>
            <a:r>
              <a:rPr lang="en-US" sz="2000"/>
              <a:t>Using price can incorrectly correlate nodes when multiple constraints are present</a:t>
            </a:r>
          </a:p>
          <a:p>
            <a:r>
              <a:rPr lang="en-US" sz="2000"/>
              <a:t>Cluster around shift factor relationship to anticipated future constraints?</a:t>
            </a:r>
          </a:p>
          <a:p>
            <a:r>
              <a:rPr lang="en-US" sz="2000"/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258015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2A92C3-C533-4396-9CBB-EE3F9FCC3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AF504-5F81-406C-B97C-FD3230C52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Create a study</a:t>
            </a:r>
          </a:p>
          <a:p>
            <a:pPr lvl="1"/>
            <a:r>
              <a:rPr lang="en-US" sz="2000"/>
              <a:t>Subdivide the existing zones into 3, 4, and 5 new zones</a:t>
            </a:r>
          </a:p>
          <a:p>
            <a:pPr lvl="1"/>
            <a:r>
              <a:rPr lang="en-US" sz="2000"/>
              <a:t>Cluster the new zones based on price </a:t>
            </a:r>
          </a:p>
          <a:p>
            <a:pPr lvl="1"/>
            <a:r>
              <a:rPr lang="en-US" sz="2000"/>
              <a:t>Present the results of each existing zone showing:</a:t>
            </a:r>
          </a:p>
          <a:p>
            <a:pPr lvl="2"/>
            <a:r>
              <a:rPr lang="en-US" dirty="0"/>
              <a:t>Color graphic of the new load zone options (3, 4 or 5) </a:t>
            </a:r>
          </a:p>
          <a:p>
            <a:pPr lvl="2"/>
            <a:r>
              <a:rPr lang="en-US" dirty="0"/>
              <a:t>Resulting load in each new zone</a:t>
            </a:r>
          </a:p>
          <a:p>
            <a:pPr lvl="2"/>
            <a:r>
              <a:rPr lang="en-US" dirty="0"/>
              <a:t>Statistical correlation of the pricing for the new zones</a:t>
            </a:r>
          </a:p>
          <a:p>
            <a:r>
              <a:rPr lang="en-US" sz="2000"/>
              <a:t>Make a recommendation for WMS/TAC/Board approval</a:t>
            </a:r>
          </a:p>
          <a:p>
            <a:pPr lvl="1"/>
            <a:r>
              <a:rPr lang="en-US" sz="2000"/>
              <a:t>Once approved draft NPRR to affect change</a:t>
            </a:r>
          </a:p>
        </p:txBody>
      </p:sp>
    </p:spTree>
    <p:extLst>
      <p:ext uri="{BB962C8B-B14F-4D97-AF65-F5344CB8AC3E}">
        <p14:creationId xmlns:p14="http://schemas.microsoft.com/office/powerpoint/2010/main" val="778189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A390F7-E9B4-437D-AC56-9EE96C223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Questions</a:t>
            </a:r>
          </a:p>
        </p:txBody>
      </p:sp>
      <p:pic>
        <p:nvPicPr>
          <p:cNvPr id="2050" name="Picture 2" descr="Question Marks - The Origins... - Creativelix.com ⦿ Expressing Concerns">
            <a:extLst>
              <a:ext uri="{FF2B5EF4-FFF2-40B4-BE49-F238E27FC236}">
                <a16:creationId xmlns:a16="http://schemas.microsoft.com/office/drawing/2014/main" id="{58D483C3-7C31-42D8-A6CE-62E78A0996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269" y="1846263"/>
            <a:ext cx="4762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66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258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Creation of New Load Zones</vt:lpstr>
      <vt:lpstr>Existing Load Zones </vt:lpstr>
      <vt:lpstr>Establish Criteria to Subdivide Existing Zones </vt:lpstr>
      <vt:lpstr>Choices</vt:lpstr>
      <vt:lpstr>Proposal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Creation of New Load Zones</dc:title>
  <dc:creator>Greer, Clayton (FID)</dc:creator>
  <cp:lastModifiedBy>Greer, Clayton (FID)</cp:lastModifiedBy>
  <cp:revision>5</cp:revision>
  <dcterms:created xsi:type="dcterms:W3CDTF">2022-07-17T02:51:49Z</dcterms:created>
  <dcterms:modified xsi:type="dcterms:W3CDTF">2022-07-17T03:44:35Z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7f119e6-c6cd-44b0-a5ee-ac1aff68c56e_Enabled">
    <vt:lpwstr>true</vt:lpwstr>
  </property>
  <property fmtid="{D5CDD505-2E9C-101B-9397-08002B2CF9AE}" pid="3" name="MSIP_Label_07f119e6-c6cd-44b0-a5ee-ac1aff68c56e_SetDate">
    <vt:lpwstr>2022-07-17T02:51:49Z</vt:lpwstr>
  </property>
  <property fmtid="{D5CDD505-2E9C-101B-9397-08002B2CF9AE}" pid="4" name="MSIP_Label_07f119e6-c6cd-44b0-a5ee-ac1aff68c56e_Method">
    <vt:lpwstr>Standard</vt:lpwstr>
  </property>
  <property fmtid="{D5CDD505-2E9C-101B-9397-08002B2CF9AE}" pid="5" name="MSIP_Label_07f119e6-c6cd-44b0-a5ee-ac1aff68c56e_Name">
    <vt:lpwstr>Confidential v1</vt:lpwstr>
  </property>
  <property fmtid="{D5CDD505-2E9C-101B-9397-08002B2CF9AE}" pid="6" name="MSIP_Label_07f119e6-c6cd-44b0-a5ee-ac1aff68c56e_SiteId">
    <vt:lpwstr>e29b8111-49f8-418d-ac2a-935335a52614</vt:lpwstr>
  </property>
  <property fmtid="{D5CDD505-2E9C-101B-9397-08002B2CF9AE}" pid="7" name="MSIP_Label_07f119e6-c6cd-44b0-a5ee-ac1aff68c56e_ActionId">
    <vt:lpwstr>1a12065d-c399-42d0-a3d7-03887ec43d5f</vt:lpwstr>
  </property>
  <property fmtid="{D5CDD505-2E9C-101B-9397-08002B2CF9AE}" pid="8" name="MSIP_Label_07f119e6-c6cd-44b0-a5ee-ac1aff68c56e_ContentBits">
    <vt:lpwstr>0</vt:lpwstr>
  </property>
</Properties>
</file>