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20"/>
  </p:notesMasterIdLst>
  <p:handoutMasterIdLst>
    <p:handoutMasterId r:id="rId21"/>
  </p:handoutMasterIdLst>
  <p:sldIdLst>
    <p:sldId id="355" r:id="rId6"/>
    <p:sldId id="851" r:id="rId7"/>
    <p:sldId id="856" r:id="rId8"/>
    <p:sldId id="855" r:id="rId9"/>
    <p:sldId id="860" r:id="rId10"/>
    <p:sldId id="859" r:id="rId11"/>
    <p:sldId id="862" r:id="rId12"/>
    <p:sldId id="861" r:id="rId13"/>
    <p:sldId id="864" r:id="rId14"/>
    <p:sldId id="863" r:id="rId15"/>
    <p:sldId id="866" r:id="rId16"/>
    <p:sldId id="865" r:id="rId17"/>
    <p:sldId id="857" r:id="rId18"/>
    <p:sldId id="867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FDFF8-364B-4BF4-BEE7-BAF3BC04549A}" v="3" dt="2022-07-13T20:52:35.030"/>
    <p1510:client id="{770BBBE6-0D42-4EF6-B400-EE3ED973C5A2}" v="111" dt="2022-07-13T21:12:24.887"/>
    <p1510:client id="{870F83A6-4F61-4283-803A-B1F78B0A9CD7}" v="4" dt="2022-07-13T21:15:25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131" d="100"/>
          <a:sy n="131" d="100"/>
        </p:scale>
        <p:origin x="138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6/07/RDPA_Flawed_but_Fixable.pp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System-wide vs Local RDPA Comparison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Thomas Urquhart	</a:t>
            </a: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Congestion Management Working Group (CMWG)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18, 2022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A9AB6C-ADDE-4E98-AEBC-30A1A4925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790854"/>
            <a:ext cx="8534399" cy="52762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7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5/13/2022 14:45, RDPA = $0.00/MWh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1B8D9-8C02-4D41-8C44-2242EDC2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4800" y="1257300"/>
            <a:ext cx="4343400" cy="434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E55E09-3D3A-48B1-ABE3-0E5F1080C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257300"/>
            <a:ext cx="4343400" cy="4343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208472-BAAF-4ACB-9D5C-30682B5676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24"/>
          <a:stretch/>
        </p:blipFill>
        <p:spPr>
          <a:xfrm>
            <a:off x="8496300" y="981075"/>
            <a:ext cx="952500" cy="51149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9ED372-C759-4325-AF62-C9BA54D0EC88}"/>
              </a:ext>
            </a:extLst>
          </p:cNvPr>
          <p:cNvSpPr txBox="1"/>
          <p:nvPr/>
        </p:nvSpPr>
        <p:spPr>
          <a:xfrm>
            <a:off x="1600200" y="5819323"/>
            <a:ext cx="6019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Red, positive values represent pricing run value &gt; dispatch run value</a:t>
            </a:r>
          </a:p>
        </p:txBody>
      </p:sp>
    </p:spTree>
    <p:extLst>
      <p:ext uri="{BB962C8B-B14F-4D97-AF65-F5344CB8AC3E}">
        <p14:creationId xmlns:p14="http://schemas.microsoft.com/office/powerpoint/2010/main" val="1399219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A9AB6C-ADDE-4E98-AEBC-30A1A4925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790854"/>
            <a:ext cx="8534399" cy="52762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8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Calculated Indifference Payments by Fuel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8ECFD1F-B004-45B5-9661-1F4C47EFC1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5000"/>
            <a:ext cx="4572000" cy="32551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966955-5ACC-45BF-99C9-5641E1467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05001"/>
            <a:ext cx="4572000" cy="325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43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32E4-DF73-487B-8701-8301E7D54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37748-DF1A-42A2-9771-9EA5BCABC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200" dirty="0"/>
              <a:t>There are two major factors that cause large differences in the pricing run relative to the dispatch run: the removal of </a:t>
            </a:r>
            <a:r>
              <a:rPr lang="en-US" sz="2200" dirty="0" err="1"/>
              <a:t>RUCed</a:t>
            </a:r>
            <a:r>
              <a:rPr lang="en-US" sz="2200" dirty="0"/>
              <a:t> resources which moves LMPs up and the ramp rate relaxation to 60 minutes which moves LMPs down.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200" dirty="0"/>
              <a:t>The calculated indifference payments are generally lower than the current RTRDASIAMT. However, there are days with a negative RTRDASIAMT which cannot happen for the indifference payment.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200" dirty="0"/>
              <a:t>There isn’t one fuel type that dominates indifference payments. This calculation is driven by marginal resources which are typically thermal plants.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7F7F2-7A6A-4AC9-A59B-F16526883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8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dirty="0"/>
              <a:t>This analysis provides supplemental info for the discussion of RDPA on 6/13/2022.</a:t>
            </a:r>
          </a:p>
          <a:p>
            <a:r>
              <a:rPr lang="en-US" sz="1800" dirty="0"/>
              <a:t>Five Operating Days with RUCs were analyzed: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9/21/2021 – high wind, high curtailment that quickly turned into moderate wind, low curtailment around settlement interval 75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2/24/2022 – stressed grid conditions; low wind, very low curtailment, high RDPA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3/29/2022 – high wind, high curtailment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4/22/2022 – discussed on 6/13/2022; high wind, high curtailment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5/13/2022 – low wind, low curtailment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For each OD, we compare: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BP and LMP deltas between the pricing and dispatch runs during the SCED interval with the highest total calculated indifference payment*</a:t>
            </a:r>
            <a:endParaRPr lang="en-US" sz="1400" dirty="0">
              <a:cs typeface="Arial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RTRDASIAMT (reliability component of AS imbalance payment) to calculated indifference payments</a:t>
            </a:r>
            <a:endParaRPr lang="en-US" sz="1400" dirty="0">
              <a:cs typeface="Arial" panose="020B0604020202020204"/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Indifference payments by fuel type</a:t>
            </a:r>
          </a:p>
          <a:p>
            <a:r>
              <a:rPr lang="en-US" sz="1800" dirty="0"/>
              <a:t>*Calculation as proposed by Shams Siddiqi </a:t>
            </a:r>
            <a:r>
              <a:rPr lang="en-US" sz="1800" dirty="0">
                <a:hlinkClick r:id="rId2"/>
              </a:rPr>
              <a:t>here</a:t>
            </a:r>
            <a:endParaRPr lang="en-US" sz="1400" dirty="0">
              <a:cs typeface="Arial" panose="020B0604020202020204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Indifference payment = </a:t>
            </a:r>
            <a:r>
              <a:rPr lang="el-GR" altLang="en-US" sz="1400" dirty="0"/>
              <a:t>Δ</a:t>
            </a:r>
            <a:r>
              <a:rPr lang="en-US" altLang="en-US" sz="1400" dirty="0"/>
              <a:t>LMP * </a:t>
            </a:r>
            <a:r>
              <a:rPr lang="el-GR" altLang="en-US" sz="1400" dirty="0"/>
              <a:t>Δ</a:t>
            </a:r>
            <a:r>
              <a:rPr lang="en-US" altLang="en-US" sz="1400" dirty="0"/>
              <a:t>BP; only consider positive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do not consider the change to energy payments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9/21/2021 15:15, RDPA = $0.00/MWh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1B8D9-8C02-4D41-8C44-2242EDC2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257300"/>
            <a:ext cx="4343400" cy="434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E55E09-3D3A-48B1-ABE3-0E5F1080C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7300"/>
            <a:ext cx="4343400" cy="4343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208472-BAAF-4ACB-9D5C-30682B5676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24"/>
          <a:stretch/>
        </p:blipFill>
        <p:spPr>
          <a:xfrm>
            <a:off x="8496300" y="981075"/>
            <a:ext cx="952500" cy="51149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9ED372-C759-4325-AF62-C9BA54D0EC88}"/>
              </a:ext>
            </a:extLst>
          </p:cNvPr>
          <p:cNvSpPr txBox="1"/>
          <p:nvPr/>
        </p:nvSpPr>
        <p:spPr>
          <a:xfrm>
            <a:off x="1600200" y="5819323"/>
            <a:ext cx="6019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Red, positive values represent pricing run value &gt; dispatch run value</a:t>
            </a:r>
          </a:p>
        </p:txBody>
      </p:sp>
    </p:spTree>
    <p:extLst>
      <p:ext uri="{BB962C8B-B14F-4D97-AF65-F5344CB8AC3E}">
        <p14:creationId xmlns:p14="http://schemas.microsoft.com/office/powerpoint/2010/main" val="303337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A9AB6C-ADDE-4E98-AEBC-30A1A4925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790854"/>
            <a:ext cx="8534399" cy="527629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8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2/24/2022 08:10, RDPA = $1,391.63/MWh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1B8D9-8C02-4D41-8C44-2242EDC2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4800" y="1257300"/>
            <a:ext cx="4343400" cy="434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E55E09-3D3A-48B1-ABE3-0E5F1080C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257300"/>
            <a:ext cx="4343400" cy="4343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208472-BAAF-4ACB-9D5C-30682B5676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24"/>
          <a:stretch/>
        </p:blipFill>
        <p:spPr>
          <a:xfrm>
            <a:off x="8496300" y="981075"/>
            <a:ext cx="952500" cy="51149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9ED372-C759-4325-AF62-C9BA54D0EC88}"/>
              </a:ext>
            </a:extLst>
          </p:cNvPr>
          <p:cNvSpPr txBox="1"/>
          <p:nvPr/>
        </p:nvSpPr>
        <p:spPr>
          <a:xfrm>
            <a:off x="1600200" y="5819323"/>
            <a:ext cx="6019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Red, positive values represent pricing run value &gt; dispatch run value</a:t>
            </a:r>
          </a:p>
        </p:txBody>
      </p:sp>
    </p:spTree>
    <p:extLst>
      <p:ext uri="{BB962C8B-B14F-4D97-AF65-F5344CB8AC3E}">
        <p14:creationId xmlns:p14="http://schemas.microsoft.com/office/powerpoint/2010/main" val="87886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A9AB6C-ADDE-4E98-AEBC-30A1A4925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790854"/>
            <a:ext cx="8534399" cy="52762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3/29/2022 14:45, RDPA = $16.58/MWh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1B8D9-8C02-4D41-8C44-2242EDC2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4800" y="1257300"/>
            <a:ext cx="4343400" cy="434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E55E09-3D3A-48B1-ABE3-0E5F1080C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257300"/>
            <a:ext cx="4343400" cy="4343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208472-BAAF-4ACB-9D5C-30682B5676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24"/>
          <a:stretch/>
        </p:blipFill>
        <p:spPr>
          <a:xfrm>
            <a:off x="8496300" y="981075"/>
            <a:ext cx="952500" cy="51149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9ED372-C759-4325-AF62-C9BA54D0EC88}"/>
              </a:ext>
            </a:extLst>
          </p:cNvPr>
          <p:cNvSpPr txBox="1"/>
          <p:nvPr/>
        </p:nvSpPr>
        <p:spPr>
          <a:xfrm>
            <a:off x="1600200" y="5819323"/>
            <a:ext cx="6019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Red, positive values represent pricing run value &gt; dispatch run value</a:t>
            </a:r>
          </a:p>
        </p:txBody>
      </p:sp>
    </p:spTree>
    <p:extLst>
      <p:ext uri="{BB962C8B-B14F-4D97-AF65-F5344CB8AC3E}">
        <p14:creationId xmlns:p14="http://schemas.microsoft.com/office/powerpoint/2010/main" val="75659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DA9AB6C-ADDE-4E98-AEBC-30A1A4925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790854"/>
            <a:ext cx="8534399" cy="52762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7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4/22/2022 15:50, RDPA = $374.94/MWh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11B8D9-8C02-4D41-8C44-2242EDC2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4800" y="1257300"/>
            <a:ext cx="4343400" cy="434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E55E09-3D3A-48B1-ABE3-0E5F1080C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257300"/>
            <a:ext cx="4343400" cy="4343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208472-BAAF-4ACB-9D5C-30682B5676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24"/>
          <a:stretch/>
        </p:blipFill>
        <p:spPr>
          <a:xfrm>
            <a:off x="8496300" y="981075"/>
            <a:ext cx="952500" cy="51149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9ED372-C759-4325-AF62-C9BA54D0EC88}"/>
              </a:ext>
            </a:extLst>
          </p:cNvPr>
          <p:cNvSpPr txBox="1"/>
          <p:nvPr/>
        </p:nvSpPr>
        <p:spPr>
          <a:xfrm>
            <a:off x="1600200" y="5819323"/>
            <a:ext cx="6019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Red, positive values represent pricing run value &gt; dispatch run value</a:t>
            </a:r>
          </a:p>
        </p:txBody>
      </p:sp>
    </p:spTree>
    <p:extLst>
      <p:ext uri="{BB962C8B-B14F-4D97-AF65-F5344CB8AC3E}">
        <p14:creationId xmlns:p14="http://schemas.microsoft.com/office/powerpoint/2010/main" val="349127514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09553A-EE71-412B-83BC-37B4E783D1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404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9/21/2021 15:15, RDPA = $0.00/MWh</vt:lpstr>
      <vt:lpstr>PowerPoint Presentation</vt:lpstr>
      <vt:lpstr>2/24/2022 08:10, RDPA = $1,391.63/MWh</vt:lpstr>
      <vt:lpstr>PowerPoint Presentation</vt:lpstr>
      <vt:lpstr>3/29/2022 14:45, RDPA = $16.58/MWh</vt:lpstr>
      <vt:lpstr>PowerPoint Presentation</vt:lpstr>
      <vt:lpstr>4/22/2022 15:50, RDPA = $374.94/MWh</vt:lpstr>
      <vt:lpstr>PowerPoint Presentation</vt:lpstr>
      <vt:lpstr>5/13/2022 14:45, RDPA = $0.00/MWh</vt:lpstr>
      <vt:lpstr>PowerPoint Presentation</vt:lpstr>
      <vt:lpstr>Calculated Indifference Payments by Fuel Type</vt:lpstr>
      <vt:lpstr>Observations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2017-02-27T16:27:57Z</dcterms:created>
  <dcterms:modified xsi:type="dcterms:W3CDTF">2022-07-14T20:18:34Z</dcterms:modified>
</cp:coreProperties>
</file>