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82" r:id="rId8"/>
    <p:sldId id="283" r:id="rId9"/>
    <p:sldId id="333" r:id="rId10"/>
    <p:sldId id="342" r:id="rId11"/>
    <p:sldId id="330" r:id="rId12"/>
    <p:sldId id="337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6" autoAdjust="0"/>
    <p:restoredTop sz="95417" autoAdjust="0"/>
  </p:normalViewPr>
  <p:slideViewPr>
    <p:cSldViewPr showGuides="1">
      <p:cViewPr varScale="1">
        <p:scale>
          <a:sx n="109" d="100"/>
          <a:sy n="109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7\RENA_MAR_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7\RENA_MAR_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7\RENA_MAR_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7\042022_crrba_plo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7\042022_crrba_plo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Monthly RENA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Monthly!$Q$2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9A3-4163-AE00-0FB98FA434D1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9A3-4163-AE00-0FB98FA434D1}"/>
              </c:ext>
            </c:extLst>
          </c:dPt>
          <c:cat>
            <c:strRef>
              <c:f>Monthly!$P$3:$P$27</c:f>
              <c:strCache>
                <c:ptCount val="25"/>
                <c:pt idx="0">
                  <c:v>2020_4</c:v>
                </c:pt>
                <c:pt idx="1">
                  <c:v>2020_5</c:v>
                </c:pt>
                <c:pt idx="2">
                  <c:v>2020_6</c:v>
                </c:pt>
                <c:pt idx="3">
                  <c:v>2020_7</c:v>
                </c:pt>
                <c:pt idx="4">
                  <c:v>2020_8</c:v>
                </c:pt>
                <c:pt idx="5">
                  <c:v>2020_9</c:v>
                </c:pt>
                <c:pt idx="6">
                  <c:v>2020_10</c:v>
                </c:pt>
                <c:pt idx="7">
                  <c:v>2020_11</c:v>
                </c:pt>
                <c:pt idx="8">
                  <c:v>2020_12</c:v>
                </c:pt>
                <c:pt idx="9">
                  <c:v>2021_1</c:v>
                </c:pt>
                <c:pt idx="10">
                  <c:v>2021_2</c:v>
                </c:pt>
                <c:pt idx="11">
                  <c:v>2021_3</c:v>
                </c:pt>
                <c:pt idx="12">
                  <c:v>2021_4</c:v>
                </c:pt>
                <c:pt idx="13">
                  <c:v>2021_5</c:v>
                </c:pt>
                <c:pt idx="14">
                  <c:v>2021_6</c:v>
                </c:pt>
                <c:pt idx="15">
                  <c:v>2021_7</c:v>
                </c:pt>
                <c:pt idx="16">
                  <c:v>2021_8</c:v>
                </c:pt>
                <c:pt idx="17">
                  <c:v>2021_9</c:v>
                </c:pt>
                <c:pt idx="18">
                  <c:v>2021_10</c:v>
                </c:pt>
                <c:pt idx="19">
                  <c:v>2021_11</c:v>
                </c:pt>
                <c:pt idx="20">
                  <c:v>2021_12</c:v>
                </c:pt>
                <c:pt idx="21">
                  <c:v>2022_1</c:v>
                </c:pt>
                <c:pt idx="22">
                  <c:v>2022_2</c:v>
                </c:pt>
                <c:pt idx="23">
                  <c:v>2022_3</c:v>
                </c:pt>
                <c:pt idx="24">
                  <c:v>2022_4</c:v>
                </c:pt>
              </c:strCache>
            </c:strRef>
          </c:cat>
          <c:val>
            <c:numRef>
              <c:f>Monthly!$Q$3:$Q$27</c:f>
              <c:numCache>
                <c:formatCode>General</c:formatCode>
                <c:ptCount val="25"/>
                <c:pt idx="0">
                  <c:v>2782950.2200000007</c:v>
                </c:pt>
                <c:pt idx="1">
                  <c:v>14204605.040000008</c:v>
                </c:pt>
                <c:pt idx="2">
                  <c:v>-295501.83</c:v>
                </c:pt>
                <c:pt idx="3">
                  <c:v>1374127.76</c:v>
                </c:pt>
                <c:pt idx="4">
                  <c:v>-13329665.039999999</c:v>
                </c:pt>
                <c:pt idx="5">
                  <c:v>5265833.459999999</c:v>
                </c:pt>
                <c:pt idx="6">
                  <c:v>-2876364.1299999994</c:v>
                </c:pt>
                <c:pt idx="7">
                  <c:v>22308654.66</c:v>
                </c:pt>
                <c:pt idx="8">
                  <c:v>5117961.3900000006</c:v>
                </c:pt>
                <c:pt idx="9">
                  <c:v>5414406.5199999986</c:v>
                </c:pt>
                <c:pt idx="10">
                  <c:v>-57004649.330000006</c:v>
                </c:pt>
                <c:pt idx="11">
                  <c:v>15662765.750000004</c:v>
                </c:pt>
                <c:pt idx="12">
                  <c:v>9977037.0099999998</c:v>
                </c:pt>
                <c:pt idx="13">
                  <c:v>1113330.9400000002</c:v>
                </c:pt>
                <c:pt idx="14">
                  <c:v>-2344357.1199999992</c:v>
                </c:pt>
                <c:pt idx="15">
                  <c:v>1729081.9</c:v>
                </c:pt>
                <c:pt idx="16">
                  <c:v>2069008.2799999996</c:v>
                </c:pt>
                <c:pt idx="17">
                  <c:v>3082125.6600000006</c:v>
                </c:pt>
                <c:pt idx="18">
                  <c:v>2992724.4100000006</c:v>
                </c:pt>
                <c:pt idx="19">
                  <c:v>8791548.1199999973</c:v>
                </c:pt>
                <c:pt idx="20">
                  <c:v>9807959.7899999954</c:v>
                </c:pt>
                <c:pt idx="21">
                  <c:v>2925370.0199999996</c:v>
                </c:pt>
                <c:pt idx="22">
                  <c:v>4447274.9499999993</c:v>
                </c:pt>
                <c:pt idx="23">
                  <c:v>12840577.620000001</c:v>
                </c:pt>
                <c:pt idx="24">
                  <c:v>-3227763.3200000012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9A3-4163-AE00-0FB98FA434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208"/>
        <c:axId val="467677344"/>
      </c:barChart>
      <c:catAx>
        <c:axId val="46767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7344"/>
        <c:crosses val="autoZero"/>
        <c:auto val="1"/>
        <c:lblAlgn val="ctr"/>
        <c:lblOffset val="100"/>
        <c:tickLblSkip val="3"/>
        <c:noMultiLvlLbl val="0"/>
      </c:catAx>
      <c:valAx>
        <c:axId val="467677344"/>
        <c:scaling>
          <c:orientation val="minMax"/>
          <c:max val="30000000"/>
          <c:min val="-6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2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Daily RENA vs RT Congestion Rent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Apr_RENA!$I$1</c:f>
              <c:strCache>
                <c:ptCount val="1"/>
                <c:pt idx="0">
                  <c:v>Sum of RT Congestion Rent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Apr_RENA!$H$2:$H$31</c:f>
              <c:numCache>
                <c:formatCode>m/d/yyyy</c:formatCode>
                <c:ptCount val="30"/>
                <c:pt idx="0">
                  <c:v>44652</c:v>
                </c:pt>
                <c:pt idx="1">
                  <c:v>44653</c:v>
                </c:pt>
                <c:pt idx="2">
                  <c:v>44654</c:v>
                </c:pt>
                <c:pt idx="3">
                  <c:v>44655</c:v>
                </c:pt>
                <c:pt idx="4">
                  <c:v>44656</c:v>
                </c:pt>
                <c:pt idx="5">
                  <c:v>44657</c:v>
                </c:pt>
                <c:pt idx="6">
                  <c:v>44658</c:v>
                </c:pt>
                <c:pt idx="7">
                  <c:v>44659</c:v>
                </c:pt>
                <c:pt idx="8">
                  <c:v>44660</c:v>
                </c:pt>
                <c:pt idx="9">
                  <c:v>44661</c:v>
                </c:pt>
                <c:pt idx="10">
                  <c:v>44662</c:v>
                </c:pt>
                <c:pt idx="11">
                  <c:v>44663</c:v>
                </c:pt>
                <c:pt idx="12">
                  <c:v>44664</c:v>
                </c:pt>
                <c:pt idx="13">
                  <c:v>44665</c:v>
                </c:pt>
                <c:pt idx="14">
                  <c:v>44666</c:v>
                </c:pt>
                <c:pt idx="15">
                  <c:v>44667</c:v>
                </c:pt>
                <c:pt idx="16">
                  <c:v>44668</c:v>
                </c:pt>
                <c:pt idx="17">
                  <c:v>44669</c:v>
                </c:pt>
                <c:pt idx="18">
                  <c:v>44670</c:v>
                </c:pt>
                <c:pt idx="19">
                  <c:v>44671</c:v>
                </c:pt>
                <c:pt idx="20">
                  <c:v>44672</c:v>
                </c:pt>
                <c:pt idx="21">
                  <c:v>44673</c:v>
                </c:pt>
                <c:pt idx="22">
                  <c:v>44674</c:v>
                </c:pt>
                <c:pt idx="23">
                  <c:v>44675</c:v>
                </c:pt>
                <c:pt idx="24">
                  <c:v>44676</c:v>
                </c:pt>
                <c:pt idx="25">
                  <c:v>44677</c:v>
                </c:pt>
                <c:pt idx="26">
                  <c:v>44678</c:v>
                </c:pt>
                <c:pt idx="27">
                  <c:v>44679</c:v>
                </c:pt>
                <c:pt idx="28">
                  <c:v>44680</c:v>
                </c:pt>
                <c:pt idx="29">
                  <c:v>44681</c:v>
                </c:pt>
              </c:numCache>
            </c:numRef>
          </c:cat>
          <c:val>
            <c:numRef>
              <c:f>Apr_RENA!$I$2:$I$31</c:f>
              <c:numCache>
                <c:formatCode>#,##0.0</c:formatCode>
                <c:ptCount val="30"/>
                <c:pt idx="0">
                  <c:v>7196146.6599999974</c:v>
                </c:pt>
                <c:pt idx="1">
                  <c:v>1716580.01</c:v>
                </c:pt>
                <c:pt idx="2">
                  <c:v>7334852.8399999999</c:v>
                </c:pt>
                <c:pt idx="3">
                  <c:v>5948640.2399999984</c:v>
                </c:pt>
                <c:pt idx="4">
                  <c:v>48044776.989999987</c:v>
                </c:pt>
                <c:pt idx="5">
                  <c:v>8182829.7300000004</c:v>
                </c:pt>
                <c:pt idx="6">
                  <c:v>10787518.349999998</c:v>
                </c:pt>
                <c:pt idx="7">
                  <c:v>1235780.5599999998</c:v>
                </c:pt>
                <c:pt idx="8">
                  <c:v>14654789.319999997</c:v>
                </c:pt>
                <c:pt idx="9">
                  <c:v>9656051.6099999975</c:v>
                </c:pt>
                <c:pt idx="10">
                  <c:v>10077552.390000001</c:v>
                </c:pt>
                <c:pt idx="11">
                  <c:v>17519346.230000004</c:v>
                </c:pt>
                <c:pt idx="12">
                  <c:v>16562943.560000001</c:v>
                </c:pt>
                <c:pt idx="13">
                  <c:v>5983719.7400000002</c:v>
                </c:pt>
                <c:pt idx="14">
                  <c:v>11658812.879999999</c:v>
                </c:pt>
                <c:pt idx="15">
                  <c:v>3692990.8200000003</c:v>
                </c:pt>
                <c:pt idx="16">
                  <c:v>3531159.1000000006</c:v>
                </c:pt>
                <c:pt idx="17">
                  <c:v>7024428.290000001</c:v>
                </c:pt>
                <c:pt idx="18">
                  <c:v>15644518.84</c:v>
                </c:pt>
                <c:pt idx="19">
                  <c:v>18392764.459999997</c:v>
                </c:pt>
                <c:pt idx="20">
                  <c:v>16020054.859999999</c:v>
                </c:pt>
                <c:pt idx="21">
                  <c:v>28264786.710000005</c:v>
                </c:pt>
                <c:pt idx="22">
                  <c:v>13041294.449999999</c:v>
                </c:pt>
                <c:pt idx="23">
                  <c:v>7893213.0299999993</c:v>
                </c:pt>
                <c:pt idx="24">
                  <c:v>8425570.4570977502</c:v>
                </c:pt>
                <c:pt idx="25">
                  <c:v>10564633.109999999</c:v>
                </c:pt>
                <c:pt idx="26">
                  <c:v>20220587.739999998</c:v>
                </c:pt>
                <c:pt idx="27">
                  <c:v>27132041.479999989</c:v>
                </c:pt>
                <c:pt idx="28">
                  <c:v>17832956.120000005</c:v>
                </c:pt>
                <c:pt idx="29">
                  <c:v>8170436.8100000015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10-4043-8889-824B6A2242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8200368"/>
        <c:axId val="846835072"/>
      </c:areaChart>
      <c:barChart>
        <c:barDir val="col"/>
        <c:grouping val="clustered"/>
        <c:varyColors val="0"/>
        <c:ser>
          <c:idx val="1"/>
          <c:order val="1"/>
          <c:tx>
            <c:strRef>
              <c:f>Apr_RENA!$E$1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  <a:effectLst/>
          </c:spPr>
          <c:invertIfNegative val="0"/>
          <c:cat>
            <c:numRef>
              <c:f>Apr_RENA!$H$2:$H$31</c:f>
              <c:numCache>
                <c:formatCode>m/d/yyyy</c:formatCode>
                <c:ptCount val="30"/>
                <c:pt idx="0">
                  <c:v>44652</c:v>
                </c:pt>
                <c:pt idx="1">
                  <c:v>44653</c:v>
                </c:pt>
                <c:pt idx="2">
                  <c:v>44654</c:v>
                </c:pt>
                <c:pt idx="3">
                  <c:v>44655</c:v>
                </c:pt>
                <c:pt idx="4">
                  <c:v>44656</c:v>
                </c:pt>
                <c:pt idx="5">
                  <c:v>44657</c:v>
                </c:pt>
                <c:pt idx="6">
                  <c:v>44658</c:v>
                </c:pt>
                <c:pt idx="7">
                  <c:v>44659</c:v>
                </c:pt>
                <c:pt idx="8">
                  <c:v>44660</c:v>
                </c:pt>
                <c:pt idx="9">
                  <c:v>44661</c:v>
                </c:pt>
                <c:pt idx="10">
                  <c:v>44662</c:v>
                </c:pt>
                <c:pt idx="11">
                  <c:v>44663</c:v>
                </c:pt>
                <c:pt idx="12">
                  <c:v>44664</c:v>
                </c:pt>
                <c:pt idx="13">
                  <c:v>44665</c:v>
                </c:pt>
                <c:pt idx="14">
                  <c:v>44666</c:v>
                </c:pt>
                <c:pt idx="15">
                  <c:v>44667</c:v>
                </c:pt>
                <c:pt idx="16">
                  <c:v>44668</c:v>
                </c:pt>
                <c:pt idx="17">
                  <c:v>44669</c:v>
                </c:pt>
                <c:pt idx="18">
                  <c:v>44670</c:v>
                </c:pt>
                <c:pt idx="19">
                  <c:v>44671</c:v>
                </c:pt>
                <c:pt idx="20">
                  <c:v>44672</c:v>
                </c:pt>
                <c:pt idx="21">
                  <c:v>44673</c:v>
                </c:pt>
                <c:pt idx="22">
                  <c:v>44674</c:v>
                </c:pt>
                <c:pt idx="23">
                  <c:v>44675</c:v>
                </c:pt>
                <c:pt idx="24">
                  <c:v>44676</c:v>
                </c:pt>
                <c:pt idx="25">
                  <c:v>44677</c:v>
                </c:pt>
                <c:pt idx="26">
                  <c:v>44678</c:v>
                </c:pt>
                <c:pt idx="27">
                  <c:v>44679</c:v>
                </c:pt>
                <c:pt idx="28">
                  <c:v>44680</c:v>
                </c:pt>
                <c:pt idx="29">
                  <c:v>44681</c:v>
                </c:pt>
              </c:numCache>
            </c:numRef>
          </c:cat>
          <c:val>
            <c:numRef>
              <c:f>Apr_RENA!$E$2:$E$31</c:f>
              <c:numCache>
                <c:formatCode>#,##0.0</c:formatCode>
                <c:ptCount val="30"/>
                <c:pt idx="0">
                  <c:v>150651.66</c:v>
                </c:pt>
                <c:pt idx="1">
                  <c:v>-589.94000000000005</c:v>
                </c:pt>
                <c:pt idx="2">
                  <c:v>183624.69</c:v>
                </c:pt>
                <c:pt idx="3">
                  <c:v>-623149.99</c:v>
                </c:pt>
                <c:pt idx="4">
                  <c:v>-4692979.12</c:v>
                </c:pt>
                <c:pt idx="5">
                  <c:v>126630.68</c:v>
                </c:pt>
                <c:pt idx="6">
                  <c:v>31677.279999999999</c:v>
                </c:pt>
                <c:pt idx="7">
                  <c:v>199116.45</c:v>
                </c:pt>
                <c:pt idx="8">
                  <c:v>343427.71</c:v>
                </c:pt>
                <c:pt idx="9">
                  <c:v>529916.31000000006</c:v>
                </c:pt>
                <c:pt idx="10">
                  <c:v>-216848.83</c:v>
                </c:pt>
                <c:pt idx="11">
                  <c:v>8360.09</c:v>
                </c:pt>
                <c:pt idx="12">
                  <c:v>-428861.34</c:v>
                </c:pt>
                <c:pt idx="13">
                  <c:v>-472738.15</c:v>
                </c:pt>
                <c:pt idx="14">
                  <c:v>514374.51</c:v>
                </c:pt>
                <c:pt idx="15">
                  <c:v>28168.41</c:v>
                </c:pt>
                <c:pt idx="16">
                  <c:v>9986.01</c:v>
                </c:pt>
                <c:pt idx="17">
                  <c:v>474260.38</c:v>
                </c:pt>
                <c:pt idx="18">
                  <c:v>140613.67000000001</c:v>
                </c:pt>
                <c:pt idx="19">
                  <c:v>612081.38</c:v>
                </c:pt>
                <c:pt idx="20">
                  <c:v>567005.12</c:v>
                </c:pt>
                <c:pt idx="21">
                  <c:v>1602143.33</c:v>
                </c:pt>
                <c:pt idx="22">
                  <c:v>1383753.73</c:v>
                </c:pt>
                <c:pt idx="23">
                  <c:v>109274.03</c:v>
                </c:pt>
                <c:pt idx="24">
                  <c:v>208449.21</c:v>
                </c:pt>
                <c:pt idx="25">
                  <c:v>373876.56</c:v>
                </c:pt>
                <c:pt idx="26">
                  <c:v>-1872261.5</c:v>
                </c:pt>
                <c:pt idx="27">
                  <c:v>-2931944.75</c:v>
                </c:pt>
                <c:pt idx="28">
                  <c:v>338852.02</c:v>
                </c:pt>
                <c:pt idx="29">
                  <c:v>75367.070000000007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10-4043-8889-824B6A2242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193864"/>
        <c:axId val="467679304"/>
      </c:barChart>
      <c:catAx>
        <c:axId val="19219386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9304"/>
        <c:crosses val="autoZero"/>
        <c:auto val="0"/>
        <c:lblAlgn val="ctr"/>
        <c:lblOffset val="100"/>
        <c:tickLblSkip val="5"/>
        <c:tickMarkSkip val="5"/>
        <c:noMultiLvlLbl val="0"/>
      </c:catAx>
      <c:valAx>
        <c:axId val="467679304"/>
        <c:scaling>
          <c:orientation val="minMax"/>
          <c:max val="3000000"/>
          <c:min val="-3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193864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846835072"/>
        <c:scaling>
          <c:orientation val="minMax"/>
          <c:max val="50000000"/>
          <c:min val="-50000000"/>
        </c:scaling>
        <c:delete val="0"/>
        <c:axPos val="r"/>
        <c:numFmt formatCode="#,##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8200368"/>
        <c:crosses val="max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dateAx>
        <c:axId val="788200368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846835072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Estimated DAM oversold vs RENA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Apr_RENA!$J$1</c:f>
              <c:strCache>
                <c:ptCount val="1"/>
                <c:pt idx="0">
                  <c:v>Sum of oversold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Apr_RENA!$H$2:$H$31</c:f>
              <c:numCache>
                <c:formatCode>m/d/yyyy</c:formatCode>
                <c:ptCount val="30"/>
                <c:pt idx="0">
                  <c:v>44652</c:v>
                </c:pt>
                <c:pt idx="1">
                  <c:v>44653</c:v>
                </c:pt>
                <c:pt idx="2">
                  <c:v>44654</c:v>
                </c:pt>
                <c:pt idx="3">
                  <c:v>44655</c:v>
                </c:pt>
                <c:pt idx="4">
                  <c:v>44656</c:v>
                </c:pt>
                <c:pt idx="5">
                  <c:v>44657</c:v>
                </c:pt>
                <c:pt idx="6">
                  <c:v>44658</c:v>
                </c:pt>
                <c:pt idx="7">
                  <c:v>44659</c:v>
                </c:pt>
                <c:pt idx="8">
                  <c:v>44660</c:v>
                </c:pt>
                <c:pt idx="9">
                  <c:v>44661</c:v>
                </c:pt>
                <c:pt idx="10">
                  <c:v>44662</c:v>
                </c:pt>
                <c:pt idx="11">
                  <c:v>44663</c:v>
                </c:pt>
                <c:pt idx="12">
                  <c:v>44664</c:v>
                </c:pt>
                <c:pt idx="13">
                  <c:v>44665</c:v>
                </c:pt>
                <c:pt idx="14">
                  <c:v>44666</c:v>
                </c:pt>
                <c:pt idx="15">
                  <c:v>44667</c:v>
                </c:pt>
                <c:pt idx="16">
                  <c:v>44668</c:v>
                </c:pt>
                <c:pt idx="17">
                  <c:v>44669</c:v>
                </c:pt>
                <c:pt idx="18">
                  <c:v>44670</c:v>
                </c:pt>
                <c:pt idx="19">
                  <c:v>44671</c:v>
                </c:pt>
                <c:pt idx="20">
                  <c:v>44672</c:v>
                </c:pt>
                <c:pt idx="21">
                  <c:v>44673</c:v>
                </c:pt>
                <c:pt idx="22">
                  <c:v>44674</c:v>
                </c:pt>
                <c:pt idx="23">
                  <c:v>44675</c:v>
                </c:pt>
                <c:pt idx="24">
                  <c:v>44676</c:v>
                </c:pt>
                <c:pt idx="25">
                  <c:v>44677</c:v>
                </c:pt>
                <c:pt idx="26">
                  <c:v>44678</c:v>
                </c:pt>
                <c:pt idx="27">
                  <c:v>44679</c:v>
                </c:pt>
                <c:pt idx="28">
                  <c:v>44680</c:v>
                </c:pt>
                <c:pt idx="29">
                  <c:v>44681</c:v>
                </c:pt>
              </c:numCache>
            </c:numRef>
          </c:cat>
          <c:val>
            <c:numRef>
              <c:f>Apr_RENA!$J$2:$J$31</c:f>
              <c:numCache>
                <c:formatCode>#,##0.0</c:formatCode>
                <c:ptCount val="30"/>
                <c:pt idx="0">
                  <c:v>-261702.66</c:v>
                </c:pt>
                <c:pt idx="1">
                  <c:v>-132739.45000000001</c:v>
                </c:pt>
                <c:pt idx="2">
                  <c:v>-1304.2099999999682</c:v>
                </c:pt>
                <c:pt idx="3">
                  <c:v>-636320.31999999995</c:v>
                </c:pt>
                <c:pt idx="4">
                  <c:v>-4133399.8699999992</c:v>
                </c:pt>
                <c:pt idx="5">
                  <c:v>2943.7699999999131</c:v>
                </c:pt>
                <c:pt idx="6">
                  <c:v>-205716.47999999998</c:v>
                </c:pt>
                <c:pt idx="7">
                  <c:v>146329.59000000003</c:v>
                </c:pt>
                <c:pt idx="8">
                  <c:v>592265.56999999995</c:v>
                </c:pt>
                <c:pt idx="9">
                  <c:v>579202.25999999989</c:v>
                </c:pt>
                <c:pt idx="10">
                  <c:v>-60653.190000000017</c:v>
                </c:pt>
                <c:pt idx="11">
                  <c:v>606304.35000000009</c:v>
                </c:pt>
                <c:pt idx="12">
                  <c:v>-383215.00999999983</c:v>
                </c:pt>
                <c:pt idx="13">
                  <c:v>-343047.51999999996</c:v>
                </c:pt>
                <c:pt idx="14">
                  <c:v>62519.659999999916</c:v>
                </c:pt>
                <c:pt idx="15">
                  <c:v>135866.28</c:v>
                </c:pt>
                <c:pt idx="16">
                  <c:v>76631.95</c:v>
                </c:pt>
                <c:pt idx="17">
                  <c:v>339279.05</c:v>
                </c:pt>
                <c:pt idx="18">
                  <c:v>-9091.0799999999508</c:v>
                </c:pt>
                <c:pt idx="19">
                  <c:v>619113.49</c:v>
                </c:pt>
                <c:pt idx="20">
                  <c:v>602847.12000000011</c:v>
                </c:pt>
                <c:pt idx="21">
                  <c:v>1956645.7700000003</c:v>
                </c:pt>
                <c:pt idx="22">
                  <c:v>1688596.58</c:v>
                </c:pt>
                <c:pt idx="23">
                  <c:v>248000.62999999995</c:v>
                </c:pt>
                <c:pt idx="24">
                  <c:v>336068.42523444589</c:v>
                </c:pt>
                <c:pt idx="25">
                  <c:v>902423.24</c:v>
                </c:pt>
                <c:pt idx="26">
                  <c:v>-1383592.92</c:v>
                </c:pt>
                <c:pt idx="27">
                  <c:v>-2384091.5699999998</c:v>
                </c:pt>
                <c:pt idx="28">
                  <c:v>-173150.57000000007</c:v>
                </c:pt>
                <c:pt idx="29">
                  <c:v>28090.579999999998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14-4978-BC4F-5B0E7776997A}"/>
            </c:ext>
          </c:extLst>
        </c:ser>
        <c:ser>
          <c:idx val="1"/>
          <c:order val="1"/>
          <c:tx>
            <c:strRef>
              <c:f>Apr_RENA!$E$1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Apr_RENA!$H$2:$H$31</c:f>
              <c:numCache>
                <c:formatCode>m/d/yyyy</c:formatCode>
                <c:ptCount val="30"/>
                <c:pt idx="0">
                  <c:v>44652</c:v>
                </c:pt>
                <c:pt idx="1">
                  <c:v>44653</c:v>
                </c:pt>
                <c:pt idx="2">
                  <c:v>44654</c:v>
                </c:pt>
                <c:pt idx="3">
                  <c:v>44655</c:v>
                </c:pt>
                <c:pt idx="4">
                  <c:v>44656</c:v>
                </c:pt>
                <c:pt idx="5">
                  <c:v>44657</c:v>
                </c:pt>
                <c:pt idx="6">
                  <c:v>44658</c:v>
                </c:pt>
                <c:pt idx="7">
                  <c:v>44659</c:v>
                </c:pt>
                <c:pt idx="8">
                  <c:v>44660</c:v>
                </c:pt>
                <c:pt idx="9">
                  <c:v>44661</c:v>
                </c:pt>
                <c:pt idx="10">
                  <c:v>44662</c:v>
                </c:pt>
                <c:pt idx="11">
                  <c:v>44663</c:v>
                </c:pt>
                <c:pt idx="12">
                  <c:v>44664</c:v>
                </c:pt>
                <c:pt idx="13">
                  <c:v>44665</c:v>
                </c:pt>
                <c:pt idx="14">
                  <c:v>44666</c:v>
                </c:pt>
                <c:pt idx="15">
                  <c:v>44667</c:v>
                </c:pt>
                <c:pt idx="16">
                  <c:v>44668</c:v>
                </c:pt>
                <c:pt idx="17">
                  <c:v>44669</c:v>
                </c:pt>
                <c:pt idx="18">
                  <c:v>44670</c:v>
                </c:pt>
                <c:pt idx="19">
                  <c:v>44671</c:v>
                </c:pt>
                <c:pt idx="20">
                  <c:v>44672</c:v>
                </c:pt>
                <c:pt idx="21">
                  <c:v>44673</c:v>
                </c:pt>
                <c:pt idx="22">
                  <c:v>44674</c:v>
                </c:pt>
                <c:pt idx="23">
                  <c:v>44675</c:v>
                </c:pt>
                <c:pt idx="24">
                  <c:v>44676</c:v>
                </c:pt>
                <c:pt idx="25">
                  <c:v>44677</c:v>
                </c:pt>
                <c:pt idx="26">
                  <c:v>44678</c:v>
                </c:pt>
                <c:pt idx="27">
                  <c:v>44679</c:v>
                </c:pt>
                <c:pt idx="28">
                  <c:v>44680</c:v>
                </c:pt>
                <c:pt idx="29">
                  <c:v>44681</c:v>
                </c:pt>
              </c:numCache>
            </c:numRef>
          </c:cat>
          <c:val>
            <c:numRef>
              <c:f>Apr_RENA!$E$2:$E$31</c:f>
              <c:numCache>
                <c:formatCode>#,##0.0</c:formatCode>
                <c:ptCount val="30"/>
                <c:pt idx="0">
                  <c:v>150651.66</c:v>
                </c:pt>
                <c:pt idx="1">
                  <c:v>-589.94000000000005</c:v>
                </c:pt>
                <c:pt idx="2">
                  <c:v>183624.69</c:v>
                </c:pt>
                <c:pt idx="3">
                  <c:v>-623149.99</c:v>
                </c:pt>
                <c:pt idx="4">
                  <c:v>-4692979.12</c:v>
                </c:pt>
                <c:pt idx="5">
                  <c:v>126630.68</c:v>
                </c:pt>
                <c:pt idx="6">
                  <c:v>31677.279999999999</c:v>
                </c:pt>
                <c:pt idx="7">
                  <c:v>199116.45</c:v>
                </c:pt>
                <c:pt idx="8">
                  <c:v>343427.71</c:v>
                </c:pt>
                <c:pt idx="9">
                  <c:v>529916.31000000006</c:v>
                </c:pt>
                <c:pt idx="10">
                  <c:v>-216848.83</c:v>
                </c:pt>
                <c:pt idx="11">
                  <c:v>8360.09</c:v>
                </c:pt>
                <c:pt idx="12">
                  <c:v>-428861.34</c:v>
                </c:pt>
                <c:pt idx="13">
                  <c:v>-472738.15</c:v>
                </c:pt>
                <c:pt idx="14">
                  <c:v>514374.51</c:v>
                </c:pt>
                <c:pt idx="15">
                  <c:v>28168.41</c:v>
                </c:pt>
                <c:pt idx="16">
                  <c:v>9986.01</c:v>
                </c:pt>
                <c:pt idx="17">
                  <c:v>474260.38</c:v>
                </c:pt>
                <c:pt idx="18">
                  <c:v>140613.67000000001</c:v>
                </c:pt>
                <c:pt idx="19">
                  <c:v>612081.38</c:v>
                </c:pt>
                <c:pt idx="20">
                  <c:v>567005.12</c:v>
                </c:pt>
                <c:pt idx="21">
                  <c:v>1602143.33</c:v>
                </c:pt>
                <c:pt idx="22">
                  <c:v>1383753.73</c:v>
                </c:pt>
                <c:pt idx="23">
                  <c:v>109274.03</c:v>
                </c:pt>
                <c:pt idx="24">
                  <c:v>208449.21</c:v>
                </c:pt>
                <c:pt idx="25">
                  <c:v>373876.56</c:v>
                </c:pt>
                <c:pt idx="26">
                  <c:v>-1872261.5</c:v>
                </c:pt>
                <c:pt idx="27">
                  <c:v>-2931944.75</c:v>
                </c:pt>
                <c:pt idx="28">
                  <c:v>338852.02</c:v>
                </c:pt>
                <c:pt idx="29">
                  <c:v>75367.070000000007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14-4978-BC4F-5B0E777699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600"/>
        <c:axId val="467675776"/>
      </c:barChart>
      <c:catAx>
        <c:axId val="46767460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5776"/>
        <c:crosses val="autoZero"/>
        <c:auto val="0"/>
        <c:lblAlgn val="ctr"/>
        <c:lblOffset val="100"/>
        <c:tickLblSkip val="5"/>
        <c:noMultiLvlLbl val="0"/>
      </c:catAx>
      <c:valAx>
        <c:axId val="467675776"/>
        <c:scaling>
          <c:orientation val="minMax"/>
          <c:min val="-5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60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Daily CRR value</a:t>
            </a:r>
            <a:r>
              <a:rPr lang="en-US" b="1" baseline="0"/>
              <a:t> vs DAM congestion Rent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Payment/Charge to CRRAH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Sheet1!$A$2:$A$31</c:f>
              <c:numCache>
                <c:formatCode>m/d/yyyy</c:formatCode>
                <c:ptCount val="30"/>
                <c:pt idx="0">
                  <c:v>44652</c:v>
                </c:pt>
                <c:pt idx="1">
                  <c:v>44653</c:v>
                </c:pt>
                <c:pt idx="2">
                  <c:v>44654</c:v>
                </c:pt>
                <c:pt idx="3">
                  <c:v>44655</c:v>
                </c:pt>
                <c:pt idx="4">
                  <c:v>44656</c:v>
                </c:pt>
                <c:pt idx="5">
                  <c:v>44657</c:v>
                </c:pt>
                <c:pt idx="6">
                  <c:v>44658</c:v>
                </c:pt>
                <c:pt idx="7">
                  <c:v>44659</c:v>
                </c:pt>
                <c:pt idx="8">
                  <c:v>44660</c:v>
                </c:pt>
                <c:pt idx="9">
                  <c:v>44661</c:v>
                </c:pt>
                <c:pt idx="10">
                  <c:v>44662</c:v>
                </c:pt>
                <c:pt idx="11">
                  <c:v>44663</c:v>
                </c:pt>
                <c:pt idx="12">
                  <c:v>44664</c:v>
                </c:pt>
                <c:pt idx="13">
                  <c:v>44665</c:v>
                </c:pt>
                <c:pt idx="14">
                  <c:v>44666</c:v>
                </c:pt>
                <c:pt idx="15">
                  <c:v>44667</c:v>
                </c:pt>
                <c:pt idx="16">
                  <c:v>44668</c:v>
                </c:pt>
                <c:pt idx="17">
                  <c:v>44669</c:v>
                </c:pt>
                <c:pt idx="18">
                  <c:v>44670</c:v>
                </c:pt>
                <c:pt idx="19">
                  <c:v>44671</c:v>
                </c:pt>
                <c:pt idx="20">
                  <c:v>44672</c:v>
                </c:pt>
                <c:pt idx="21">
                  <c:v>44673</c:v>
                </c:pt>
                <c:pt idx="22">
                  <c:v>44674</c:v>
                </c:pt>
                <c:pt idx="23">
                  <c:v>44675</c:v>
                </c:pt>
                <c:pt idx="24">
                  <c:v>44676</c:v>
                </c:pt>
                <c:pt idx="25">
                  <c:v>44677</c:v>
                </c:pt>
                <c:pt idx="26">
                  <c:v>44678</c:v>
                </c:pt>
                <c:pt idx="27">
                  <c:v>44679</c:v>
                </c:pt>
                <c:pt idx="28">
                  <c:v>44680</c:v>
                </c:pt>
                <c:pt idx="29">
                  <c:v>44681</c:v>
                </c:pt>
              </c:numCache>
            </c:numRef>
          </c:cat>
          <c:val>
            <c:numRef>
              <c:f>Sheet1!$B$2:$B$31</c:f>
              <c:numCache>
                <c:formatCode>#,##0.0</c:formatCode>
                <c:ptCount val="30"/>
                <c:pt idx="0">
                  <c:v>6475652.5699999994</c:v>
                </c:pt>
                <c:pt idx="1">
                  <c:v>1496321.2600000002</c:v>
                </c:pt>
                <c:pt idx="2">
                  <c:v>5647774.5899999999</c:v>
                </c:pt>
                <c:pt idx="3">
                  <c:v>3487253.91</c:v>
                </c:pt>
                <c:pt idx="4">
                  <c:v>8989391.8800000008</c:v>
                </c:pt>
                <c:pt idx="5">
                  <c:v>8036402.7400000002</c:v>
                </c:pt>
                <c:pt idx="6">
                  <c:v>4473228.99</c:v>
                </c:pt>
                <c:pt idx="7">
                  <c:v>2418912.62</c:v>
                </c:pt>
                <c:pt idx="8">
                  <c:v>10005487.310000001</c:v>
                </c:pt>
                <c:pt idx="9">
                  <c:v>9813345.8500000015</c:v>
                </c:pt>
                <c:pt idx="10">
                  <c:v>12071495.09</c:v>
                </c:pt>
                <c:pt idx="11">
                  <c:v>16399021.499999998</c:v>
                </c:pt>
                <c:pt idx="12">
                  <c:v>14765003.32</c:v>
                </c:pt>
                <c:pt idx="13">
                  <c:v>7012949.8900000006</c:v>
                </c:pt>
                <c:pt idx="14">
                  <c:v>9201458.9699999988</c:v>
                </c:pt>
                <c:pt idx="15">
                  <c:v>5629026.1600000001</c:v>
                </c:pt>
                <c:pt idx="16">
                  <c:v>4628555.26</c:v>
                </c:pt>
                <c:pt idx="17">
                  <c:v>6277594.6000000006</c:v>
                </c:pt>
                <c:pt idx="18">
                  <c:v>15582992.679999998</c:v>
                </c:pt>
                <c:pt idx="19">
                  <c:v>14103081.560000001</c:v>
                </c:pt>
                <c:pt idx="20">
                  <c:v>18362727.82</c:v>
                </c:pt>
                <c:pt idx="21">
                  <c:v>21233471.199999999</c:v>
                </c:pt>
                <c:pt idx="22">
                  <c:v>15224340.639999999</c:v>
                </c:pt>
                <c:pt idx="23">
                  <c:v>8350127.3900000006</c:v>
                </c:pt>
                <c:pt idx="24">
                  <c:v>9569130.2800000012</c:v>
                </c:pt>
                <c:pt idx="25">
                  <c:v>4569445.34</c:v>
                </c:pt>
                <c:pt idx="26">
                  <c:v>10933836.49</c:v>
                </c:pt>
                <c:pt idx="27">
                  <c:v>17478610.280000001</c:v>
                </c:pt>
                <c:pt idx="28">
                  <c:v>19797890.800000001</c:v>
                </c:pt>
                <c:pt idx="29">
                  <c:v>8288049.4900000002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BA-42D5-8189-0C0D23500BE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DACONGRENT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Sheet1!$A$2:$A$31</c:f>
              <c:numCache>
                <c:formatCode>m/d/yyyy</c:formatCode>
                <c:ptCount val="30"/>
                <c:pt idx="0">
                  <c:v>44652</c:v>
                </c:pt>
                <c:pt idx="1">
                  <c:v>44653</c:v>
                </c:pt>
                <c:pt idx="2">
                  <c:v>44654</c:v>
                </c:pt>
                <c:pt idx="3">
                  <c:v>44655</c:v>
                </c:pt>
                <c:pt idx="4">
                  <c:v>44656</c:v>
                </c:pt>
                <c:pt idx="5">
                  <c:v>44657</c:v>
                </c:pt>
                <c:pt idx="6">
                  <c:v>44658</c:v>
                </c:pt>
                <c:pt idx="7">
                  <c:v>44659</c:v>
                </c:pt>
                <c:pt idx="8">
                  <c:v>44660</c:v>
                </c:pt>
                <c:pt idx="9">
                  <c:v>44661</c:v>
                </c:pt>
                <c:pt idx="10">
                  <c:v>44662</c:v>
                </c:pt>
                <c:pt idx="11">
                  <c:v>44663</c:v>
                </c:pt>
                <c:pt idx="12">
                  <c:v>44664</c:v>
                </c:pt>
                <c:pt idx="13">
                  <c:v>44665</c:v>
                </c:pt>
                <c:pt idx="14">
                  <c:v>44666</c:v>
                </c:pt>
                <c:pt idx="15">
                  <c:v>44667</c:v>
                </c:pt>
                <c:pt idx="16">
                  <c:v>44668</c:v>
                </c:pt>
                <c:pt idx="17">
                  <c:v>44669</c:v>
                </c:pt>
                <c:pt idx="18">
                  <c:v>44670</c:v>
                </c:pt>
                <c:pt idx="19">
                  <c:v>44671</c:v>
                </c:pt>
                <c:pt idx="20">
                  <c:v>44672</c:v>
                </c:pt>
                <c:pt idx="21">
                  <c:v>44673</c:v>
                </c:pt>
                <c:pt idx="22">
                  <c:v>44674</c:v>
                </c:pt>
                <c:pt idx="23">
                  <c:v>44675</c:v>
                </c:pt>
                <c:pt idx="24">
                  <c:v>44676</c:v>
                </c:pt>
                <c:pt idx="25">
                  <c:v>44677</c:v>
                </c:pt>
                <c:pt idx="26">
                  <c:v>44678</c:v>
                </c:pt>
                <c:pt idx="27">
                  <c:v>44679</c:v>
                </c:pt>
                <c:pt idx="28">
                  <c:v>44680</c:v>
                </c:pt>
                <c:pt idx="29">
                  <c:v>44681</c:v>
                </c:pt>
              </c:numCache>
            </c:numRef>
          </c:cat>
          <c:val>
            <c:numRef>
              <c:f>Sheet1!$C$2:$C$31</c:f>
              <c:numCache>
                <c:formatCode>#,##0.0</c:formatCode>
                <c:ptCount val="30"/>
                <c:pt idx="0">
                  <c:v>7480661.2300000004</c:v>
                </c:pt>
                <c:pt idx="1">
                  <c:v>1798404.02</c:v>
                </c:pt>
                <c:pt idx="2">
                  <c:v>7356256.4800000004</c:v>
                </c:pt>
                <c:pt idx="3">
                  <c:v>3650712.18</c:v>
                </c:pt>
                <c:pt idx="4">
                  <c:v>11029792.470000001</c:v>
                </c:pt>
                <c:pt idx="5">
                  <c:v>9727330.0299999993</c:v>
                </c:pt>
                <c:pt idx="6">
                  <c:v>4952791.16</c:v>
                </c:pt>
                <c:pt idx="7">
                  <c:v>2759408.73</c:v>
                </c:pt>
                <c:pt idx="8">
                  <c:v>11690757.24</c:v>
                </c:pt>
                <c:pt idx="9">
                  <c:v>10980276.77</c:v>
                </c:pt>
                <c:pt idx="10">
                  <c:v>12415070.17</c:v>
                </c:pt>
                <c:pt idx="11">
                  <c:v>17253403.73</c:v>
                </c:pt>
                <c:pt idx="12">
                  <c:v>16358965.73</c:v>
                </c:pt>
                <c:pt idx="13">
                  <c:v>7453539.8499999996</c:v>
                </c:pt>
                <c:pt idx="14">
                  <c:v>9901195.8699999992</c:v>
                </c:pt>
                <c:pt idx="15">
                  <c:v>6346425.1600000001</c:v>
                </c:pt>
                <c:pt idx="16">
                  <c:v>5130128.18</c:v>
                </c:pt>
                <c:pt idx="17">
                  <c:v>6739970.6299999999</c:v>
                </c:pt>
                <c:pt idx="18">
                  <c:v>16190761.82</c:v>
                </c:pt>
                <c:pt idx="19">
                  <c:v>14347965.82</c:v>
                </c:pt>
                <c:pt idx="20">
                  <c:v>19406069.039999999</c:v>
                </c:pt>
                <c:pt idx="21">
                  <c:v>22413667.280000001</c:v>
                </c:pt>
                <c:pt idx="22">
                  <c:v>17088805.039999999</c:v>
                </c:pt>
                <c:pt idx="23">
                  <c:v>9193523.9100000001</c:v>
                </c:pt>
                <c:pt idx="24">
                  <c:v>10023992.98</c:v>
                </c:pt>
                <c:pt idx="25">
                  <c:v>4445241.4800000004</c:v>
                </c:pt>
                <c:pt idx="26">
                  <c:v>12087013.199999999</c:v>
                </c:pt>
                <c:pt idx="27">
                  <c:v>19088901.77</c:v>
                </c:pt>
                <c:pt idx="28">
                  <c:v>21218412.309999999</c:v>
                </c:pt>
                <c:pt idx="29">
                  <c:v>8428784.8800000008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BA-42D5-8189-0C0D23500B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3646160"/>
        <c:axId val="693647336"/>
      </c:barChart>
      <c:catAx>
        <c:axId val="6936461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647336"/>
        <c:crosses val="autoZero"/>
        <c:auto val="0"/>
        <c:lblAlgn val="ctr"/>
        <c:lblOffset val="100"/>
        <c:tickLblSkip val="5"/>
        <c:noMultiLvlLbl val="0"/>
      </c:catAx>
      <c:valAx>
        <c:axId val="693647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64616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Daily Credit/Charge to CRR Balancing Account 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4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DAILY_CREDIT_OR_SHORT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Sheet1!$A$2:$A$31</c:f>
              <c:numCache>
                <c:formatCode>m/d/yyyy</c:formatCode>
                <c:ptCount val="30"/>
                <c:pt idx="0">
                  <c:v>44652</c:v>
                </c:pt>
                <c:pt idx="1">
                  <c:v>44653</c:v>
                </c:pt>
                <c:pt idx="2">
                  <c:v>44654</c:v>
                </c:pt>
                <c:pt idx="3">
                  <c:v>44655</c:v>
                </c:pt>
                <c:pt idx="4">
                  <c:v>44656</c:v>
                </c:pt>
                <c:pt idx="5">
                  <c:v>44657</c:v>
                </c:pt>
                <c:pt idx="6">
                  <c:v>44658</c:v>
                </c:pt>
                <c:pt idx="7">
                  <c:v>44659</c:v>
                </c:pt>
                <c:pt idx="8">
                  <c:v>44660</c:v>
                </c:pt>
                <c:pt idx="9">
                  <c:v>44661</c:v>
                </c:pt>
                <c:pt idx="10">
                  <c:v>44662</c:v>
                </c:pt>
                <c:pt idx="11">
                  <c:v>44663</c:v>
                </c:pt>
                <c:pt idx="12">
                  <c:v>44664</c:v>
                </c:pt>
                <c:pt idx="13">
                  <c:v>44665</c:v>
                </c:pt>
                <c:pt idx="14">
                  <c:v>44666</c:v>
                </c:pt>
                <c:pt idx="15">
                  <c:v>44667</c:v>
                </c:pt>
                <c:pt idx="16">
                  <c:v>44668</c:v>
                </c:pt>
                <c:pt idx="17">
                  <c:v>44669</c:v>
                </c:pt>
                <c:pt idx="18">
                  <c:v>44670</c:v>
                </c:pt>
                <c:pt idx="19">
                  <c:v>44671</c:v>
                </c:pt>
                <c:pt idx="20">
                  <c:v>44672</c:v>
                </c:pt>
                <c:pt idx="21">
                  <c:v>44673</c:v>
                </c:pt>
                <c:pt idx="22">
                  <c:v>44674</c:v>
                </c:pt>
                <c:pt idx="23">
                  <c:v>44675</c:v>
                </c:pt>
                <c:pt idx="24">
                  <c:v>44676</c:v>
                </c:pt>
                <c:pt idx="25">
                  <c:v>44677</c:v>
                </c:pt>
                <c:pt idx="26">
                  <c:v>44678</c:v>
                </c:pt>
                <c:pt idx="27">
                  <c:v>44679</c:v>
                </c:pt>
                <c:pt idx="28">
                  <c:v>44680</c:v>
                </c:pt>
                <c:pt idx="29">
                  <c:v>44681</c:v>
                </c:pt>
              </c:numCache>
            </c:numRef>
          </c:cat>
          <c:val>
            <c:numRef>
              <c:f>Sheet1!$D$2:$D$31</c:f>
              <c:numCache>
                <c:formatCode>#,##0.0</c:formatCode>
                <c:ptCount val="30"/>
                <c:pt idx="0">
                  <c:v>1005008.66</c:v>
                </c:pt>
                <c:pt idx="1">
                  <c:v>302082.76</c:v>
                </c:pt>
                <c:pt idx="2">
                  <c:v>1708481.89</c:v>
                </c:pt>
                <c:pt idx="3">
                  <c:v>163458.26999999999</c:v>
                </c:pt>
                <c:pt idx="4">
                  <c:v>2040400.59</c:v>
                </c:pt>
                <c:pt idx="5">
                  <c:v>1690927.29</c:v>
                </c:pt>
                <c:pt idx="6">
                  <c:v>479562.17</c:v>
                </c:pt>
                <c:pt idx="7">
                  <c:v>340496.11</c:v>
                </c:pt>
                <c:pt idx="8">
                  <c:v>1685269.93</c:v>
                </c:pt>
                <c:pt idx="9">
                  <c:v>1166930.92</c:v>
                </c:pt>
                <c:pt idx="10">
                  <c:v>343575.08</c:v>
                </c:pt>
                <c:pt idx="11">
                  <c:v>854382.23</c:v>
                </c:pt>
                <c:pt idx="12">
                  <c:v>1593962.41</c:v>
                </c:pt>
                <c:pt idx="13">
                  <c:v>440589.96</c:v>
                </c:pt>
                <c:pt idx="14">
                  <c:v>699736.9</c:v>
                </c:pt>
                <c:pt idx="15">
                  <c:v>717399</c:v>
                </c:pt>
                <c:pt idx="16">
                  <c:v>501572.92</c:v>
                </c:pt>
                <c:pt idx="17">
                  <c:v>462376.03</c:v>
                </c:pt>
                <c:pt idx="18">
                  <c:v>607769.14</c:v>
                </c:pt>
                <c:pt idx="19">
                  <c:v>244884.26</c:v>
                </c:pt>
                <c:pt idx="20">
                  <c:v>1043341.22</c:v>
                </c:pt>
                <c:pt idx="21">
                  <c:v>1180196.08</c:v>
                </c:pt>
                <c:pt idx="22">
                  <c:v>1864464.4</c:v>
                </c:pt>
                <c:pt idx="23">
                  <c:v>843396.52</c:v>
                </c:pt>
                <c:pt idx="24">
                  <c:v>454862.7</c:v>
                </c:pt>
                <c:pt idx="25">
                  <c:v>-124203.86</c:v>
                </c:pt>
                <c:pt idx="26">
                  <c:v>1153176.71</c:v>
                </c:pt>
                <c:pt idx="27">
                  <c:v>1610291.49</c:v>
                </c:pt>
                <c:pt idx="28">
                  <c:v>1420521.51</c:v>
                </c:pt>
                <c:pt idx="29">
                  <c:v>140735.39000000001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7D-4C7B-A8F5-5B2BA08ACE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6490160"/>
        <c:axId val="716486632"/>
      </c:barChart>
      <c:catAx>
        <c:axId val="7164901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486632"/>
        <c:crosses val="autoZero"/>
        <c:auto val="0"/>
        <c:lblAlgn val="ctr"/>
        <c:lblOffset val="100"/>
        <c:tickLblSkip val="5"/>
        <c:noMultiLvlLbl val="0"/>
      </c:catAx>
      <c:valAx>
        <c:axId val="716486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49016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6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23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48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86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69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5235" y="6540542"/>
            <a:ext cx="707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0FCC7E3-021B-47DF-A1B2-17EE18AFD701}" type="slidenum">
              <a:rPr lang="en-US" sz="1200" b="0" smtClean="0">
                <a:solidFill>
                  <a:schemeClr val="tx2"/>
                </a:solidFill>
              </a:rPr>
              <a:pPr algn="r"/>
              <a:t>‹#›</a:t>
            </a:fld>
            <a:endParaRPr lang="en-US" sz="12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Review of April RENA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Market Analysis and Validation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CMWG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July 18th, 2022</a:t>
            </a:r>
          </a:p>
          <a:p>
            <a:endParaRPr lang="en-US" sz="28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Monthly Sum of RENA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710840"/>
              </p:ext>
            </p:extLst>
          </p:nvPr>
        </p:nvGraphicFramePr>
        <p:xfrm>
          <a:off x="762000" y="1600200"/>
          <a:ext cx="77724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37956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RENA with RT Congestion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86682"/>
            <a:ext cx="8534400" cy="4319832"/>
          </a:xfrm>
        </p:spPr>
        <p:txBody>
          <a:bodyPr/>
          <a:lstStyle/>
          <a:p>
            <a:r>
              <a:rPr lang="en-US" sz="2000" dirty="0"/>
              <a:t>The total RENA in April was -$3.2M, while the total SCED congestion rent was around $382.4M. 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9260121"/>
              </p:ext>
            </p:extLst>
          </p:nvPr>
        </p:nvGraphicFramePr>
        <p:xfrm>
          <a:off x="838200" y="2509167"/>
          <a:ext cx="7829550" cy="3115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1439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RENA and estimated DAM oversold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3165"/>
            <a:ext cx="8534400" cy="4319832"/>
          </a:xfrm>
        </p:spPr>
        <p:txBody>
          <a:bodyPr/>
          <a:lstStyle/>
          <a:p>
            <a:r>
              <a:rPr lang="en-US" sz="2000" dirty="0"/>
              <a:t>The total estimated DAM oversold amount in April was around </a:t>
            </a:r>
          </a:p>
          <a:p>
            <a:pPr marL="0" indent="0">
              <a:buNone/>
            </a:pPr>
            <a:r>
              <a:rPr lang="en-US" sz="2000" dirty="0"/>
              <a:t>     -$1.2M.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7564960"/>
              </p:ext>
            </p:extLst>
          </p:nvPr>
        </p:nvGraphicFramePr>
        <p:xfrm>
          <a:off x="838200" y="2438400"/>
          <a:ext cx="7667626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2886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7D362-1EA2-4A6C-A1E5-1EEABCB5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 4/22/2022 and 4/23/2022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B44FD-E84E-46F2-B472-79B811D50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091742"/>
            <a:ext cx="8534400" cy="4674516"/>
          </a:xfrm>
        </p:spPr>
        <p:txBody>
          <a:bodyPr/>
          <a:lstStyle/>
          <a:p>
            <a:r>
              <a:rPr lang="en-US" sz="1800" dirty="0"/>
              <a:t>About $1.6M and $1.4M RENA was observed on OD 4/22 and 4/23. Most of the RENA was related to the DAM oversold on the RT constraints. </a:t>
            </a:r>
          </a:p>
          <a:p>
            <a:endParaRPr lang="en-US" sz="1800" dirty="0"/>
          </a:p>
          <a:p>
            <a:r>
              <a:rPr lang="en-US" sz="1800" dirty="0"/>
              <a:t>DAM oversold on the RT constraints: There was about $0.6M and $1.0M DAM oversold on the RT constraint BASE CASE: WESTEX on OD 4/22 and 4/23, respectively. The oversold was related to the Generic Transmission Constraint(GTC) WESTEX was binding at lower interface limit than the one used in DAM.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46425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15182"/>
            <a:ext cx="8610600" cy="5204618"/>
          </a:xfrm>
        </p:spPr>
        <p:txBody>
          <a:bodyPr/>
          <a:lstStyle/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The RENA observed in April 2022 was relatively low.</a:t>
            </a:r>
          </a:p>
          <a:p>
            <a:endParaRPr lang="en-US" sz="2000" dirty="0"/>
          </a:p>
          <a:p>
            <a:r>
              <a:rPr lang="en-US" sz="2000" dirty="0"/>
              <a:t>The highest RENA happened on OD 4/22 with $1.6M, which was mostly related to DAM “oversold” on RT constraints. </a:t>
            </a:r>
          </a:p>
          <a:p>
            <a:endParaRPr lang="en-US" sz="2000" dirty="0"/>
          </a:p>
          <a:p>
            <a:pPr algn="just"/>
            <a:r>
              <a:rPr lang="en-US" sz="2000" dirty="0"/>
              <a:t>PTP w/links to options also contributed part of RENA in April, with a total of $4.3M. The highest amount of its impact happened on OD 4/5 with $565k. </a:t>
            </a:r>
          </a:p>
          <a:p>
            <a:endParaRPr lang="en-US" sz="2000" dirty="0"/>
          </a:p>
          <a:p>
            <a:endParaRPr lang="en-US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08304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April CRR Balance Account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4338464"/>
              </p:ext>
            </p:extLst>
          </p:nvPr>
        </p:nvGraphicFramePr>
        <p:xfrm>
          <a:off x="381000" y="914400"/>
          <a:ext cx="8458199" cy="2469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989621"/>
              </p:ext>
            </p:extLst>
          </p:nvPr>
        </p:nvGraphicFramePr>
        <p:xfrm>
          <a:off x="380999" y="3474243"/>
          <a:ext cx="8458199" cy="2926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2055377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38521</TotalTime>
  <Words>263</Words>
  <Application>Microsoft Office PowerPoint</Application>
  <PresentationFormat>On-screen Show (4:3)</PresentationFormat>
  <Paragraphs>42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Sum of RENA </vt:lpstr>
      <vt:lpstr>Daily RENA with RT Congestion </vt:lpstr>
      <vt:lpstr>Daily RENA and estimated DAM oversold</vt:lpstr>
      <vt:lpstr>OD 4/22/2022 and 4/23/2022</vt:lpstr>
      <vt:lpstr>Summary</vt:lpstr>
      <vt:lpstr>April CRR Balance Account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Chen, Jian</cp:lastModifiedBy>
  <cp:revision>581</cp:revision>
  <cp:lastPrinted>2021-07-16T14:42:57Z</cp:lastPrinted>
  <dcterms:created xsi:type="dcterms:W3CDTF">2016-01-21T15:20:31Z</dcterms:created>
  <dcterms:modified xsi:type="dcterms:W3CDTF">2022-07-15T16:41:58Z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