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86" r:id="rId7"/>
    <p:sldId id="288" r:id="rId8"/>
    <p:sldId id="290" r:id="rId9"/>
    <p:sldId id="291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 Blevins" initials="BDB" lastIdx="1" clrIdx="0">
    <p:extLst>
      <p:ext uri="{19B8F6BF-5375-455C-9EA6-DF929625EA0E}">
        <p15:presenceInfo xmlns:p15="http://schemas.microsoft.com/office/powerpoint/2012/main" userId="Bill Blevins" providerId="None"/>
      </p:ext>
    </p:extLst>
  </p:cmAuthor>
  <p:cmAuthor id="2" name="Pamela Shaw" initials="PS" lastIdx="3" clrIdx="1">
    <p:extLst>
      <p:ext uri="{19B8F6BF-5375-455C-9EA6-DF929625EA0E}">
        <p15:presenceInfo xmlns:p15="http://schemas.microsoft.com/office/powerpoint/2012/main" userId="Pamela Sha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80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2/06/07/RDPA_Flawed_but_Fixable.ppt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2/06/07/RDPA_Flawed_but_Fixable.ppt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2/06/07/RDPA_Flawed_but_Fixable.ppt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2/06/07/RDPA_Flawed_but_Fixable.ppt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81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Illustration of Potential Revenue Neutrality Allocation Due to a Local RDPA Approach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Dave Maggio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July 18,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74D30-E679-4716-BD54-10DABE7B2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6E26A-A8E4-453A-8047-A1B78AD7F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This short presentation is to follow up on questions that were raised during the meeting on June 13, 2022, regarding potential impacts of a local Reliability Deployment Price Adder (RDPA) approach on Revenue Neutrality Allocation.</a:t>
            </a:r>
          </a:p>
          <a:p>
            <a:endParaRPr lang="en-US" sz="2000" dirty="0"/>
          </a:p>
          <a:p>
            <a:r>
              <a:rPr lang="en-US" sz="2000" dirty="0"/>
              <a:t>The following illustration uses the previous example shared by Shams Siddiqi with a change to one of the Generator offer prices.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hlinkClick r:id="rId2"/>
              </a:rPr>
              <a:t>https://www.ercot.com/files/docs/2022/06/07/RDPA_Flawed_but_Fixable.ppt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2000" dirty="0"/>
              <a:t>The specific circumstance that leads to Revenue Neutrality Allocation is the case in which a transmission constraint is not binding in the dispatch run, </a:t>
            </a:r>
            <a:r>
              <a:rPr lang="en-US" sz="2000"/>
              <a:t>but becomes </a:t>
            </a:r>
            <a:r>
              <a:rPr lang="en-US" sz="2000" dirty="0"/>
              <a:t>binding in the pricing run, and there are Point-to-Point (PTP) Obligations that must be paid out do the local RDPA differences.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51149-5201-4A32-8FC9-1C13F8CC2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58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74D30-E679-4716-BD54-10DABE7B2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using last month’s example setup – Dispatch run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6E26A-A8E4-453A-8047-A1B78AD7F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200400"/>
            <a:ext cx="8534400" cy="2842694"/>
          </a:xfrm>
        </p:spPr>
        <p:txBody>
          <a:bodyPr/>
          <a:lstStyle/>
          <a:p>
            <a:r>
              <a:rPr lang="en-US" sz="1800" dirty="0"/>
              <a:t>Generator dispatch in dispatch run: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A1: 11000 MW (Slightly more expensive than B1)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B1: 27000 MW (Cheapest Resource, so dispatched to its High Ancillary Service Limit (HASL))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B2: 2000 MW (</a:t>
            </a:r>
            <a:r>
              <a:rPr lang="en-US" sz="1800" dirty="0" err="1"/>
              <a:t>RUCed</a:t>
            </a:r>
            <a:r>
              <a:rPr lang="en-US" sz="1800" dirty="0"/>
              <a:t> Resource dispatched to its Load Sustained Limit (LSL))</a:t>
            </a:r>
          </a:p>
          <a:p>
            <a:r>
              <a:rPr lang="en-US" sz="1800" dirty="0"/>
              <a:t>With a line flow of 1000 MW between A and B, there is not a binding constraint and the price at both A and B is $60/MWh.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51149-5201-4A32-8FC9-1C13F8CC2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C5CA03-732F-4252-8C76-EAB39CFC9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649283"/>
            <a:ext cx="7709635" cy="262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583033-A912-4670-A7A6-61462B3DC812}"/>
              </a:ext>
            </a:extLst>
          </p:cNvPr>
          <p:cNvSpPr txBox="1"/>
          <p:nvPr/>
        </p:nvSpPr>
        <p:spPr>
          <a:xfrm>
            <a:off x="419100" y="1943755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Instead, assume a $60/MWh offer.  No other changes.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6C01AFC-2637-42CF-B9AF-5E523F1FF179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1295400" y="1753255"/>
            <a:ext cx="76200" cy="190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382600E-555F-4404-AEF1-A6E8228DC9EF}"/>
              </a:ext>
            </a:extLst>
          </p:cNvPr>
          <p:cNvSpPr txBox="1"/>
          <p:nvPr/>
        </p:nvSpPr>
        <p:spPr>
          <a:xfrm>
            <a:off x="1524000" y="6457890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2"/>
                </a:solidFill>
              </a:rPr>
              <a:t>Basic setup taken from the presentation by Shams Siddiqi on June 13, 2022 </a:t>
            </a:r>
            <a:r>
              <a:rPr lang="en-US" sz="1000" dirty="0"/>
              <a:t>(</a:t>
            </a:r>
            <a:r>
              <a:rPr lang="en-US" sz="1000" dirty="0">
                <a:hlinkClick r:id="rId3"/>
              </a:rPr>
              <a:t>https://www.ercot.com/files/docs/2022/06/07/RDPA_Flawed_but_Fixable.ppt</a:t>
            </a:r>
            <a:r>
              <a:rPr lang="en-US" sz="10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247857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74D30-E679-4716-BD54-10DABE7B2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using last month’s example setup – Pricing run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6E26A-A8E4-453A-8047-A1B78AD7F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276600"/>
            <a:ext cx="8534400" cy="2842694"/>
          </a:xfrm>
        </p:spPr>
        <p:txBody>
          <a:bodyPr/>
          <a:lstStyle/>
          <a:p>
            <a:r>
              <a:rPr lang="en-US" sz="1800" dirty="0"/>
              <a:t>Generator dispatch in pricing run: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A1: 12000 MW (Dispatch increased but limited by transmission limit.  Setting price at A)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B1: 27000 MW (Cheapest Resource, still at HASL)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B2: 1000 MW (LSL relaxed and dispatch decreased. Setting price at B)</a:t>
            </a:r>
          </a:p>
          <a:p>
            <a:r>
              <a:rPr lang="en-US" sz="1800" dirty="0"/>
              <a:t>Constraint is now binding and with price at A of $60/MWh and price at B of $250/MWh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51149-5201-4A32-8FC9-1C13F8CC2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C5CA03-732F-4252-8C76-EAB39CFC9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649283"/>
            <a:ext cx="7709635" cy="262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583033-A912-4670-A7A6-61462B3DC812}"/>
              </a:ext>
            </a:extLst>
          </p:cNvPr>
          <p:cNvSpPr txBox="1"/>
          <p:nvPr/>
        </p:nvSpPr>
        <p:spPr>
          <a:xfrm>
            <a:off x="419100" y="1943755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Instead, assume a $60/MWh offer.  No other changes.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6C01AFC-2637-42CF-B9AF-5E523F1FF179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1295400" y="1753255"/>
            <a:ext cx="76200" cy="190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9BFB0EA-9101-4A05-8B9D-2A82C6574472}"/>
              </a:ext>
            </a:extLst>
          </p:cNvPr>
          <p:cNvSpPr txBox="1"/>
          <p:nvPr/>
        </p:nvSpPr>
        <p:spPr>
          <a:xfrm>
            <a:off x="1524000" y="6457890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2"/>
                </a:solidFill>
              </a:rPr>
              <a:t>Basic setup taken from the presentation by Shams Siddiqi on June 13, 2022 </a:t>
            </a:r>
            <a:r>
              <a:rPr lang="en-US" sz="1000" dirty="0"/>
              <a:t>(</a:t>
            </a:r>
            <a:r>
              <a:rPr lang="en-US" sz="1000" dirty="0">
                <a:hlinkClick r:id="rId3"/>
              </a:rPr>
              <a:t>https://www.ercot.com/files/docs/2022/06/07/RDPA_Flawed_but_Fixable.ppt</a:t>
            </a:r>
            <a:r>
              <a:rPr lang="en-US" sz="10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029442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74D30-E679-4716-BD54-10DABE7B2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using last month’s example setup – Settlement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6E26A-A8E4-453A-8047-A1B78AD7F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895600"/>
            <a:ext cx="8915400" cy="3486090"/>
          </a:xfrm>
        </p:spPr>
        <p:txBody>
          <a:bodyPr/>
          <a:lstStyle/>
          <a:p>
            <a:r>
              <a:rPr lang="en-US" sz="1800" dirty="0"/>
              <a:t>Generator settlement: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(-11000 MW*$60/MWh)+(-27000 MW*$250/MWh)+(-2000 MW*$250/MWh) = -</a:t>
            </a:r>
            <a:r>
              <a:rPr lang="en-US" sz="1800" u="sng" dirty="0"/>
              <a:t>$7.91M</a:t>
            </a:r>
          </a:p>
          <a:p>
            <a:r>
              <a:rPr lang="en-US" sz="1800" dirty="0"/>
              <a:t>Load settlement: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(10000 MW*$60/MWh)+(30000 MW*$250/MWh) = </a:t>
            </a:r>
            <a:r>
              <a:rPr lang="en-US" sz="1800" u="sng" dirty="0"/>
              <a:t>$8.1M</a:t>
            </a:r>
          </a:p>
          <a:p>
            <a:r>
              <a:rPr lang="en-US" sz="1800" dirty="0"/>
              <a:t>Congestion rent collected: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$8.1M – $7.91M = </a:t>
            </a:r>
            <a:r>
              <a:rPr lang="en-US" sz="1800" u="sng" dirty="0"/>
              <a:t>$190k</a:t>
            </a:r>
          </a:p>
          <a:p>
            <a:r>
              <a:rPr lang="en-US" sz="1800" dirty="0"/>
              <a:t>Assuming the same PTP Obligation from the original example: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-2000 MW*($250/MWh-$60/MWh) = </a:t>
            </a:r>
            <a:r>
              <a:rPr lang="en-US" sz="1800" u="sng" dirty="0"/>
              <a:t>-$380k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Funding insufficient with </a:t>
            </a:r>
            <a:r>
              <a:rPr lang="en-US" sz="1800" u="sng" dirty="0"/>
              <a:t>$190k</a:t>
            </a:r>
            <a:r>
              <a:rPr lang="en-US" sz="1800" dirty="0"/>
              <a:t> collected through Revenue Neutrality Allocation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51149-5201-4A32-8FC9-1C13F8CC2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C5CA03-732F-4252-8C76-EAB39CFC9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649283"/>
            <a:ext cx="7709635" cy="262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7C30B61-041C-4CE9-8907-1C80B5382ABD}"/>
              </a:ext>
            </a:extLst>
          </p:cNvPr>
          <p:cNvSpPr txBox="1"/>
          <p:nvPr/>
        </p:nvSpPr>
        <p:spPr>
          <a:xfrm>
            <a:off x="1524000" y="6457890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2"/>
                </a:solidFill>
              </a:rPr>
              <a:t>Basic setup taken from the presentation by Shams Siddiqi on June 13, 2022 </a:t>
            </a:r>
            <a:r>
              <a:rPr lang="en-US" sz="1000" dirty="0"/>
              <a:t>(</a:t>
            </a:r>
            <a:r>
              <a:rPr lang="en-US" sz="1000" dirty="0">
                <a:hlinkClick r:id="rId3"/>
              </a:rPr>
              <a:t>https://www.ercot.com/files/docs/2022/06/07/RDPA_Flawed_but_Fixable.ppt</a:t>
            </a:r>
            <a:r>
              <a:rPr lang="en-US" sz="1000" dirty="0"/>
              <a:t>)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583033-A912-4670-A7A6-61462B3DC812}"/>
              </a:ext>
            </a:extLst>
          </p:cNvPr>
          <p:cNvSpPr txBox="1"/>
          <p:nvPr/>
        </p:nvSpPr>
        <p:spPr>
          <a:xfrm>
            <a:off x="419100" y="1943755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Instead, assume a $60/MWh offer.  No other changes.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6C01AFC-2637-42CF-B9AF-5E523F1FF179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1295400" y="1753255"/>
            <a:ext cx="76200" cy="190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04339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c34af464-7aa1-4edd-9be4-83dffc1cb926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2265</TotalTime>
  <Words>601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1_Custom Design</vt:lpstr>
      <vt:lpstr>Office Theme</vt:lpstr>
      <vt:lpstr>PowerPoint Presentation</vt:lpstr>
      <vt:lpstr>Introduction</vt:lpstr>
      <vt:lpstr>Illustration using last month’s example setup – Dispatch run </vt:lpstr>
      <vt:lpstr>Illustration using last month’s example setup – Pricing run</vt:lpstr>
      <vt:lpstr>Illustration using last month’s example setup – Settlement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djm</cp:lastModifiedBy>
  <cp:revision>83</cp:revision>
  <cp:lastPrinted>2022-07-05T13:14:19Z</cp:lastPrinted>
  <dcterms:created xsi:type="dcterms:W3CDTF">2016-01-21T15:20:31Z</dcterms:created>
  <dcterms:modified xsi:type="dcterms:W3CDTF">2022-07-12T20:17:50Z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