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8"/>
  </p:notesMasterIdLst>
  <p:handoutMasterIdLst>
    <p:handoutMasterId r:id="rId29"/>
  </p:handoutMasterIdLst>
  <p:sldIdLst>
    <p:sldId id="260" r:id="rId7"/>
    <p:sldId id="356" r:id="rId8"/>
    <p:sldId id="357" r:id="rId9"/>
    <p:sldId id="358" r:id="rId10"/>
    <p:sldId id="371" r:id="rId11"/>
    <p:sldId id="360"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286" r:id="rId25"/>
    <p:sldId id="384" r:id="rId26"/>
    <p:sldId id="386"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Alex" initials="LA" lastIdx="20" clrIdx="0">
    <p:extLst>
      <p:ext uri="{19B8F6BF-5375-455C-9EA6-DF929625EA0E}">
        <p15:presenceInfo xmlns:p15="http://schemas.microsoft.com/office/powerpoint/2012/main" userId="S::Alex.Lee@ercot.com::e5e9e365-afbe-44ad-87a8-74a5a714bd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00FF"/>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3135" autoAdjust="0"/>
  </p:normalViewPr>
  <p:slideViewPr>
    <p:cSldViewPr showGuides="1">
      <p:cViewPr varScale="1">
        <p:scale>
          <a:sx n="104" d="100"/>
          <a:sy n="104" d="100"/>
        </p:scale>
        <p:origin x="84" y="2394"/>
      </p:cViewPr>
      <p:guideLst>
        <p:guide orient="horz" pos="2160"/>
        <p:guide pos="2880"/>
      </p:guideLst>
    </p:cSldViewPr>
  </p:slideViewPr>
  <p:notesTextViewPr>
    <p:cViewPr>
      <p:scale>
        <a:sx n="100" d="100"/>
        <a:sy n="100"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7/13/2022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001797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514784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835256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177572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626628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4000471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384048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1660953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a:p>
        </p:txBody>
      </p:sp>
    </p:spTree>
    <p:extLst>
      <p:ext uri="{BB962C8B-B14F-4D97-AF65-F5344CB8AC3E}">
        <p14:creationId xmlns:p14="http://schemas.microsoft.com/office/powerpoint/2010/main" val="2247268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1279EF-AB2C-420A-AB92-215E354A3639}" type="slidenum">
              <a:rPr lang="en-US" smtClean="0"/>
              <a:t>19</a:t>
            </a:fld>
            <a:endParaRPr lang="en-US" dirty="0"/>
          </a:p>
        </p:txBody>
      </p:sp>
    </p:spTree>
    <p:extLst>
      <p:ext uri="{BB962C8B-B14F-4D97-AF65-F5344CB8AC3E}">
        <p14:creationId xmlns:p14="http://schemas.microsoft.com/office/powerpoint/2010/main" val="2671695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a:p>
        </p:txBody>
      </p:sp>
    </p:spTree>
    <p:extLst>
      <p:ext uri="{BB962C8B-B14F-4D97-AF65-F5344CB8AC3E}">
        <p14:creationId xmlns:p14="http://schemas.microsoft.com/office/powerpoint/2010/main" val="3938651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707474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491473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533450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73252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733416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401720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753309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072117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86800" y="6645275"/>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438400"/>
            <a:ext cx="5646034" cy="1200329"/>
          </a:xfrm>
          <a:prstGeom prst="rect">
            <a:avLst/>
          </a:prstGeom>
          <a:noFill/>
        </p:spPr>
        <p:txBody>
          <a:bodyPr wrap="square" rtlCol="0">
            <a:spAutoFit/>
          </a:bodyPr>
          <a:lstStyle/>
          <a:p>
            <a:r>
              <a:rPr lang="en-US" sz="2400" b="1" dirty="0">
                <a:solidFill>
                  <a:schemeClr val="tx2"/>
                </a:solidFill>
              </a:rPr>
              <a:t>Gas Electric Working Group Meeting</a:t>
            </a:r>
            <a:endParaRPr lang="en-US" sz="2400" dirty="0">
              <a:solidFill>
                <a:schemeClr val="tx2"/>
              </a:solidFill>
            </a:endParaRPr>
          </a:p>
          <a:p>
            <a:r>
              <a:rPr lang="en-US" sz="2400" dirty="0">
                <a:solidFill>
                  <a:schemeClr val="tx2"/>
                </a:solidFill>
              </a:rPr>
              <a:t>July 15, 2022</a:t>
            </a:r>
          </a:p>
          <a:p>
            <a:endParaRPr lang="en-US" sz="2400"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10</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94BF0420-5EDA-16E3-1637-C2F892B86C1A}"/>
              </a:ext>
            </a:extLst>
          </p:cNvPr>
          <p:cNvSpPr txBox="1"/>
          <p:nvPr/>
        </p:nvSpPr>
        <p:spPr>
          <a:xfrm>
            <a:off x="-958412" y="1278951"/>
            <a:ext cx="9810750" cy="5346848"/>
          </a:xfrm>
          <a:prstGeom prst="rect">
            <a:avLst/>
          </a:prstGeom>
          <a:noFill/>
        </p:spPr>
        <p:txBody>
          <a:bodyPr wrap="square" rtlCol="0">
            <a:spAutoFit/>
          </a:bodyPr>
          <a:lstStyle/>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These weather emergency preparation measures shall include:</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self-assessment, inspections and tests critical components and other equipment;</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providing training on weather emergency preparations and operations to relevant operating personnel;</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emergency operations planning using a risk-based approach to identify, test and protect critical facility components ; and</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weatherization methods applicable to the facility based on its type, critical components, location and weather data for the facilities county or counties. Such methods may include, but not be limited to;</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onsite fuel, spare parts, chemicals and other materials;</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securing operating personnel and contractors;</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installing adequate wind breaks or temporary enclosures, thermal insulation and/or heat tracing for equipment, facilities, sensors, and instrumentation;</a:t>
            </a:r>
          </a:p>
          <a:p>
            <a:pPr marL="2514600" marR="0" lvl="5" indent="-228600">
              <a:lnSpc>
                <a:spcPct val="107000"/>
              </a:lnSpc>
              <a:spcBef>
                <a:spcPts val="0"/>
              </a:spcBef>
              <a:spcAft>
                <a:spcPts val="0"/>
              </a:spcAft>
              <a:buFont typeface="Symbol" panose="05050102010706020507" pitchFamily="18" charset="2"/>
              <a:buChar char=""/>
              <a:tabLst>
                <a:tab pos="2743200" algn="l"/>
              </a:tabLs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5880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11</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6273F5EC-4A7C-EC19-E6FB-CFF084294464}"/>
              </a:ext>
            </a:extLst>
          </p:cNvPr>
          <p:cNvSpPr txBox="1"/>
          <p:nvPr/>
        </p:nvSpPr>
        <p:spPr>
          <a:xfrm>
            <a:off x="-914400" y="1676400"/>
            <a:ext cx="8229600" cy="2712281"/>
          </a:xfrm>
          <a:prstGeom prst="rect">
            <a:avLst/>
          </a:prstGeom>
          <a:noFill/>
        </p:spPr>
        <p:txBody>
          <a:bodyPr wrap="square" rtlCol="0">
            <a:spAutoFit/>
          </a:bodyPr>
          <a:lstStyle/>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establishing a schedule of testing for such freeze protection components prior to December and through March of each year;</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creating accessible operating procedures to be taken during extreme weather conditions;</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coordinating with local authorities for allowing ingress and egress to critical facilities during weather emergencies.</a:t>
            </a:r>
          </a:p>
        </p:txBody>
      </p:sp>
      <p:sp>
        <p:nvSpPr>
          <p:cNvPr id="3" name="TextBox 2">
            <a:extLst>
              <a:ext uri="{FF2B5EF4-FFF2-40B4-BE49-F238E27FC236}">
                <a16:creationId xmlns:a16="http://schemas.microsoft.com/office/drawing/2014/main" id="{3B864F91-9327-B1BD-D1C9-29CCB108358B}"/>
              </a:ext>
            </a:extLst>
          </p:cNvPr>
          <p:cNvSpPr txBox="1"/>
          <p:nvPr/>
        </p:nvSpPr>
        <p:spPr>
          <a:xfrm>
            <a:off x="489972" y="1367896"/>
            <a:ext cx="1418530" cy="400110"/>
          </a:xfrm>
          <a:prstGeom prst="rect">
            <a:avLst/>
          </a:prstGeom>
          <a:noFill/>
        </p:spPr>
        <p:txBody>
          <a:bodyPr wrap="none" rtlCol="0">
            <a:spAutoFit/>
          </a:bodyPr>
          <a:lstStyle/>
          <a:p>
            <a:r>
              <a:rPr lang="en-US" sz="2000" b="1" i="1" dirty="0">
                <a:latin typeface="Calibri" panose="020F0502020204030204" pitchFamily="34" charset="0"/>
                <a:cs typeface="Calibri" panose="020F0502020204030204" pitchFamily="34" charset="0"/>
              </a:rPr>
              <a:t>(continued)</a:t>
            </a:r>
          </a:p>
        </p:txBody>
      </p:sp>
    </p:spTree>
    <p:extLst>
      <p:ext uri="{BB962C8B-B14F-4D97-AF65-F5344CB8AC3E}">
        <p14:creationId xmlns:p14="http://schemas.microsoft.com/office/powerpoint/2010/main" val="66087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12</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F9F2BADE-6B45-E449-708D-18326E34E7AD}"/>
              </a:ext>
            </a:extLst>
          </p:cNvPr>
          <p:cNvSpPr txBox="1"/>
          <p:nvPr/>
        </p:nvSpPr>
        <p:spPr>
          <a:xfrm>
            <a:off x="-953814" y="1319048"/>
            <a:ext cx="9716814" cy="4029565"/>
          </a:xfrm>
          <a:prstGeom prst="rect">
            <a:avLst/>
          </a:prstGeom>
          <a:noFill/>
        </p:spPr>
        <p:txBody>
          <a:bodyPr wrap="square" rtlCol="0">
            <a:spAutoFit/>
          </a:bodyPr>
          <a:lstStyle/>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Submittal or a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Weather Emergency Readiness Attestation</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Sworn to by an authorized officer of the operator entity, that:</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operator has implemented the required weather preparation measures;</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information and statements made in the attestation are true, correct and complete;</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authorized officer is responsible for regulatory compliance; </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officer is authorized to sign the attestation on behalf of the operator entity; and </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Weather Emergency Readiness Attestation was prepared by the authorized officer or under the authorized officer’s supervision and direction; and </a:t>
            </a:r>
          </a:p>
        </p:txBody>
      </p:sp>
    </p:spTree>
    <p:extLst>
      <p:ext uri="{BB962C8B-B14F-4D97-AF65-F5344CB8AC3E}">
        <p14:creationId xmlns:p14="http://schemas.microsoft.com/office/powerpoint/2010/main" val="231874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13</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0467D2EE-7FC1-2C9C-33FE-465A3AD5F1C5}"/>
              </a:ext>
            </a:extLst>
          </p:cNvPr>
          <p:cNvSpPr txBox="1"/>
          <p:nvPr/>
        </p:nvSpPr>
        <p:spPr>
          <a:xfrm>
            <a:off x="-501869" y="1300655"/>
            <a:ext cx="9448800" cy="4688206"/>
          </a:xfrm>
          <a:prstGeom prst="rect">
            <a:avLst/>
          </a:prstGeom>
          <a:noFill/>
        </p:spPr>
        <p:txBody>
          <a:bodyPr wrap="square" rtlCol="0">
            <a:spAutoFit/>
          </a:bodyPr>
          <a:lstStyle/>
          <a:p>
            <a:pPr marL="1143000" lvl="2" indent="-228600">
              <a:lnSpc>
                <a:spcPct val="107000"/>
              </a:lnSpc>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Submittal or a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Weather Emergency Readiness Attestation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(continued)</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Includes an attachment describing all activities engaged in by the operator to implement the requirements for the following categories applicable to the facility, including process piping and vessels; process fluids; fuel gas systems; tankage, terminals and distribution; instrument air, electrical and water management systems; utility connections; pumps, compressors and turbines; air intake systems; chemical tanks and porta feeds; flare systems, safety systems ; maintenance preparation and readiness, closed loop glycol heater and tracing systems; and additional critical components not listed.</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And for the December 1, 2022 filing, also describes the corrective actions taken to mitigate known weather-related forced stoppages that prevented the sustained operations of a facility because of previous cold weather conditions.</a:t>
            </a:r>
          </a:p>
        </p:txBody>
      </p:sp>
    </p:spTree>
    <p:extLst>
      <p:ext uri="{BB962C8B-B14F-4D97-AF65-F5344CB8AC3E}">
        <p14:creationId xmlns:p14="http://schemas.microsoft.com/office/powerpoint/2010/main" val="1012873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14</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240A21BE-8939-74A7-8325-2BCC1F279192}"/>
              </a:ext>
            </a:extLst>
          </p:cNvPr>
          <p:cNvSpPr txBox="1"/>
          <p:nvPr/>
        </p:nvSpPr>
        <p:spPr>
          <a:xfrm>
            <a:off x="-964324" y="1311166"/>
            <a:ext cx="10108324" cy="4029565"/>
          </a:xfrm>
          <a:prstGeom prst="rect">
            <a:avLst/>
          </a:prstGeom>
          <a:noFill/>
        </p:spPr>
        <p:txBody>
          <a:bodyPr wrap="square" rtlCol="0">
            <a:spAutoFit/>
          </a:bodyPr>
          <a:lstStyle/>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Inspection of gas supply chain facilities and gas pipeline facilities are subject to RRC inspections to ensure compliance.</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Weather-related forced stoppages by a gas pipeline facility or gas supply chain facility requires notice to the RRC.</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Operators of a gas supply chain facility or a gas pipeline facility that experiences a weather-related forced stoppage in sustained operations shall notify the RRC if not resolved within 24 hours of discovery. And if such weather-related forced stoppage results in a </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loss of production exceeding 5,000 Mcf of natural gas per day, or </a:t>
            </a:r>
          </a:p>
          <a:p>
            <a:pPr marL="2514600" marR="0" lvl="5" indent="-228600">
              <a:lnSpc>
                <a:spcPct val="107000"/>
              </a:lnSpc>
              <a:spcBef>
                <a:spcPts val="0"/>
              </a:spcBef>
              <a:spcAft>
                <a:spcPts val="0"/>
              </a:spcAft>
              <a:buFont typeface="Symbol" panose="05050102010706020507" pitchFamily="18" charset="2"/>
              <a:buChar char=""/>
              <a:tabLst>
                <a:tab pos="27432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 stoppage of gas processing, storage withdrawal, or transportation of 200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MMcf</a:t>
            </a:r>
            <a:r>
              <a:rPr lang="en-US" sz="2000" dirty="0">
                <a:effectLst/>
                <a:latin typeface="Calibri" panose="020F0502020204030204" pitchFamily="34" charset="0"/>
                <a:ea typeface="Calibri" panose="020F0502020204030204" pitchFamily="34" charset="0"/>
                <a:cs typeface="Times New Roman" panose="02020603050405020304" pitchFamily="18" charset="0"/>
              </a:rPr>
              <a:t> per day, the operator shall immediately contact the RRC’s Critical Infrastructure Division.</a:t>
            </a:r>
          </a:p>
        </p:txBody>
      </p:sp>
    </p:spTree>
    <p:extLst>
      <p:ext uri="{BB962C8B-B14F-4D97-AF65-F5344CB8AC3E}">
        <p14:creationId xmlns:p14="http://schemas.microsoft.com/office/powerpoint/2010/main" val="103376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15</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0953FB31-83A5-0972-B200-626420EA4FC5}"/>
              </a:ext>
            </a:extLst>
          </p:cNvPr>
          <p:cNvSpPr txBox="1"/>
          <p:nvPr/>
        </p:nvSpPr>
        <p:spPr>
          <a:xfrm>
            <a:off x="357350" y="1332186"/>
            <a:ext cx="8558050" cy="3678699"/>
          </a:xfrm>
          <a:prstGeom prst="rect">
            <a:avLst/>
          </a:prstGeom>
          <a:noFill/>
        </p:spPr>
        <p:txBody>
          <a:bodyPr wrap="square" rtlCol="0">
            <a:spAutoFit/>
          </a:bodyPr>
          <a:lstStyle/>
          <a:p>
            <a:pPr marL="342900" indent="-342900">
              <a:spcBef>
                <a:spcPts val="0"/>
              </a:spcBef>
              <a:spcAft>
                <a:spcPts val="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Weather-related forced stoppages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(continued)</a:t>
            </a:r>
            <a:endParaRPr lang="en-US" sz="2000" i="1" dirty="0">
              <a:effectLst/>
            </a:endParaRP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Operators of a gas supply chain facility or a gas pipeline facility that experiences </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repeated</a:t>
            </a:r>
            <a:r>
              <a:rPr lang="en-US" sz="2000" dirty="0">
                <a:effectLst/>
                <a:latin typeface="Calibri" panose="020F0502020204030204" pitchFamily="34" charset="0"/>
                <a:ea typeface="Calibri" panose="020F0502020204030204" pitchFamily="34" charset="0"/>
                <a:cs typeface="Times New Roman" panose="02020603050405020304" pitchFamily="18" charset="0"/>
              </a:rPr>
              <a:t> weather-related forced stoppages in sustained operation… shall, upon notice from the RRC, contract with a qualified engineer (not an employee of the facility or its affiliate) to assess its weather emergency preparation measures, plans procedures and operations, submitting such response to the RRC along with a corrective action plan.</a:t>
            </a:r>
          </a:p>
          <a:p>
            <a:pPr marL="342900" indent="-342900">
              <a:lnSpc>
                <a:spcPct val="107000"/>
              </a:lnSpc>
              <a:buFont typeface="Arial" panose="020B0604020202020204" pitchFamily="34" charset="0"/>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Enforcement mechanisms for violations of a gas supply chain facility operator or gas pipeline operator may trigger substantive penalties up to $1,000,000.</a:t>
            </a:r>
          </a:p>
        </p:txBody>
      </p:sp>
    </p:spTree>
    <p:extLst>
      <p:ext uri="{BB962C8B-B14F-4D97-AF65-F5344CB8AC3E}">
        <p14:creationId xmlns:p14="http://schemas.microsoft.com/office/powerpoint/2010/main" val="328529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16</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effectLst/>
                <a:latin typeface="Calibri" panose="020F0502020204030204" pitchFamily="34" charset="0"/>
                <a:ea typeface="Calibri" panose="020F0502020204030204" pitchFamily="34" charset="0"/>
                <a:cs typeface="Times New Roman" panose="02020603050405020304" pitchFamily="18" charset="0"/>
              </a:rPr>
              <a:t>Texas RRC Establishes </a:t>
            </a:r>
            <a:r>
              <a:rPr lang="en-US" sz="2600" i="1" dirty="0">
                <a:effectLst/>
                <a:latin typeface="Calibri" panose="020F0502020204030204" pitchFamily="34" charset="0"/>
                <a:ea typeface="Calibri" panose="020F0502020204030204" pitchFamily="34" charset="0"/>
                <a:cs typeface="Times New Roman" panose="02020603050405020304" pitchFamily="18" charset="0"/>
              </a:rPr>
              <a:t>Critical Infrastructure Division</a:t>
            </a:r>
            <a:r>
              <a:rPr lang="en-US" sz="2600" dirty="0">
                <a:effectLst/>
                <a:latin typeface="Calibri" panose="020F0502020204030204" pitchFamily="34" charset="0"/>
                <a:ea typeface="Calibri" panose="020F0502020204030204" pitchFamily="34" charset="0"/>
                <a:cs typeface="Times New Roman" panose="02020603050405020304" pitchFamily="18" charset="0"/>
              </a:rPr>
              <a:t> (CID)</a:t>
            </a:r>
            <a:endParaRPr lang="en-US" sz="2600" dirty="0">
              <a:solidFill>
                <a:schemeClr val="tx1"/>
              </a:solidFill>
            </a:endParaRPr>
          </a:p>
        </p:txBody>
      </p:sp>
      <p:sp>
        <p:nvSpPr>
          <p:cNvPr id="2" name="TextBox 1">
            <a:extLst>
              <a:ext uri="{FF2B5EF4-FFF2-40B4-BE49-F238E27FC236}">
                <a16:creationId xmlns:a16="http://schemas.microsoft.com/office/drawing/2014/main" id="{CCADA624-98DB-3592-5A23-685265A12DB3}"/>
              </a:ext>
            </a:extLst>
          </p:cNvPr>
          <p:cNvSpPr txBox="1"/>
          <p:nvPr/>
        </p:nvSpPr>
        <p:spPr>
          <a:xfrm>
            <a:off x="-486104" y="1319623"/>
            <a:ext cx="9401504" cy="4421723"/>
          </a:xfrm>
          <a:prstGeom prst="rect">
            <a:avLst/>
          </a:prstGeom>
          <a:noFill/>
        </p:spPr>
        <p:txBody>
          <a:bodyPr wrap="square" rtlCol="0">
            <a:spAutoFit/>
          </a:bodyPr>
          <a:lstStyle/>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CID will strictly enforce and manage adherence to weatherization rules, adopted by the RRC, including ensuring companies within the natural gas supply chain register their assets as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critical </a:t>
            </a:r>
            <a:r>
              <a:rPr lang="en-US" sz="2400" i="1" dirty="0">
                <a:latin typeface="Calibri" panose="020F0502020204030204" pitchFamily="34" charset="0"/>
                <a:ea typeface="Calibri" panose="020F0502020204030204" pitchFamily="34" charset="0"/>
                <a:cs typeface="Times New Roman" panose="02020603050405020304" pitchFamily="18" charset="0"/>
              </a:rPr>
              <a:t>i</a:t>
            </a:r>
            <a:r>
              <a:rPr lang="en-US" sz="2400" i="1" dirty="0">
                <a:effectLst/>
                <a:latin typeface="Calibri" panose="020F0502020204030204" pitchFamily="34" charset="0"/>
                <a:ea typeface="Calibri" panose="020F0502020204030204" pitchFamily="34" charset="0"/>
                <a:cs typeface="Times New Roman" panose="02020603050405020304" pitchFamily="18" charset="0"/>
              </a:rPr>
              <a:t>nfrastructure</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Inspectors and staff will manage the CID process as well as perform field inspections of natural gas producing, treating, pipeline and underground storage locations throughout the State.</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CID has recently issued formal requests for emergency operating plans to gas supply chain and gas pipeline operators in anticipation of rulemaking. </a:t>
            </a:r>
          </a:p>
        </p:txBody>
      </p:sp>
    </p:spTree>
    <p:extLst>
      <p:ext uri="{BB962C8B-B14F-4D97-AF65-F5344CB8AC3E}">
        <p14:creationId xmlns:p14="http://schemas.microsoft.com/office/powerpoint/2010/main" val="304412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17</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marR="0" lvl="0">
              <a:lnSpc>
                <a:spcPct val="107000"/>
              </a:lnSpc>
              <a:spcBef>
                <a:spcPts val="0"/>
              </a:spcBef>
              <a:spcAft>
                <a:spcPts val="0"/>
              </a:spcAft>
              <a:tabLst>
                <a:tab pos="4572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Gas-Electric Coordination Process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effectLst/>
                <a:latin typeface="Calibri" panose="020F0502020204030204" pitchFamily="34" charset="0"/>
                <a:ea typeface="Calibri" panose="020F0502020204030204" pitchFamily="34" charset="0"/>
                <a:cs typeface="Calibri" panose="020F0502020204030204" pitchFamily="34" charset="0"/>
              </a:rPr>
              <a:t>Importance of Communication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639FE71B-B4D7-92E2-2DB3-D6FA11BE5C38}"/>
              </a:ext>
            </a:extLst>
          </p:cNvPr>
          <p:cNvSpPr txBox="1"/>
          <p:nvPr/>
        </p:nvSpPr>
        <p:spPr>
          <a:xfrm>
            <a:off x="-533400" y="1143000"/>
            <a:ext cx="9667775" cy="2292935"/>
          </a:xfrm>
          <a:prstGeom prst="rect">
            <a:avLst/>
          </a:prstGeom>
          <a:noFill/>
        </p:spPr>
        <p:txBody>
          <a:bodyPr wrap="none" rtlCol="0">
            <a:spAutoFit/>
          </a:bodyPr>
          <a:lstStyle/>
          <a:p>
            <a:pPr marR="0" lvl="1">
              <a:lnSpc>
                <a:spcPct val="107000"/>
              </a:lnSpc>
              <a:spcBef>
                <a:spcPts val="0"/>
              </a:spcBef>
              <a:spcAft>
                <a:spcPts val="0"/>
              </a:spcAft>
              <a:tabLst>
                <a:tab pos="914400" algn="l"/>
              </a:tabLst>
            </a:pP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R="0" lvl="2">
              <a:lnSpc>
                <a:spcPct val="107000"/>
              </a:lnSpc>
              <a:spcBef>
                <a:spcPts val="0"/>
              </a:spcBef>
              <a:spcAft>
                <a:spcPts val="0"/>
              </a:spcAft>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GEWG encourages two-way communication between </a:t>
            </a:r>
            <a:r>
              <a:rPr lang="en-US" sz="2000" i="1" dirty="0">
                <a:effectLst/>
                <a:latin typeface="Calibri" panose="020F0502020204030204" pitchFamily="34" charset="0"/>
                <a:ea typeface="Calibri" panose="020F0502020204030204" pitchFamily="34" charset="0"/>
                <a:cs typeface="Calibri" panose="020F0502020204030204" pitchFamily="34" charset="0"/>
              </a:rPr>
              <a:t>Resources</a:t>
            </a:r>
            <a:r>
              <a:rPr lang="en-US" sz="2000" dirty="0">
                <a:effectLst/>
                <a:latin typeface="Calibri" panose="020F0502020204030204" pitchFamily="34" charset="0"/>
                <a:ea typeface="Calibri" panose="020F0502020204030204" pitchFamily="34" charset="0"/>
                <a:cs typeface="Calibri" panose="020F0502020204030204" pitchFamily="34" charset="0"/>
              </a:rPr>
              <a:t> and </a:t>
            </a:r>
            <a:r>
              <a:rPr lang="en-US" sz="2000" i="1" dirty="0">
                <a:effectLst/>
                <a:latin typeface="Calibri" panose="020F0502020204030204" pitchFamily="34" charset="0"/>
                <a:ea typeface="Calibri" panose="020F0502020204030204" pitchFamily="34" charset="0"/>
                <a:cs typeface="Calibri" panose="020F0502020204030204" pitchFamily="34" charset="0"/>
              </a:rPr>
              <a:t>Fuel Suppliers</a:t>
            </a:r>
          </a:p>
          <a:p>
            <a:pPr marL="1257300" marR="0" lvl="2" indent="-3429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Leveraging maintenance </a:t>
            </a:r>
            <a:r>
              <a:rPr lang="en-US" sz="2000" dirty="0">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utage </a:t>
            </a:r>
            <a:r>
              <a:rPr lang="en-US" sz="2000" dirty="0">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nformation,</a:t>
            </a:r>
          </a:p>
          <a:p>
            <a:pPr marL="1257300" marR="0" lvl="2" indent="-3429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Coordinating outages where possible,</a:t>
            </a:r>
          </a:p>
          <a:p>
            <a:pPr marL="1257300" marR="0" lvl="2" indent="-3429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Leveraging opportunities to work together for the benefit of </a:t>
            </a:r>
            <a:r>
              <a:rPr lang="en-US" sz="2000" dirty="0">
                <a:latin typeface="Calibri" panose="020F0502020204030204" pitchFamily="34" charset="0"/>
                <a:ea typeface="Calibri" panose="020F0502020204030204" pitchFamily="34" charset="0"/>
                <a:cs typeface="Calibri" panose="020F0502020204030204" pitchFamily="34" charset="0"/>
              </a:rPr>
              <a:t>all Texans.</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8557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18</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GEWG Scope and </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dirty="0">
                <a:effectLst/>
                <a:latin typeface="Calibri" panose="020F0502020204030204" pitchFamily="34" charset="0"/>
                <a:ea typeface="Calibri" panose="020F0502020204030204" pitchFamily="34" charset="0"/>
                <a:cs typeface="Times New Roman" panose="02020603050405020304" pitchFamily="18" charset="0"/>
              </a:rPr>
              <a:t>Black Start Gas Coordination Group (BSGCG) </a:t>
            </a:r>
            <a:endParaRPr lang="en-US" dirty="0">
              <a:solidFill>
                <a:schemeClr val="tx1"/>
              </a:solidFill>
            </a:endParaRPr>
          </a:p>
        </p:txBody>
      </p:sp>
      <p:sp>
        <p:nvSpPr>
          <p:cNvPr id="2" name="TextBox 1">
            <a:extLst>
              <a:ext uri="{FF2B5EF4-FFF2-40B4-BE49-F238E27FC236}">
                <a16:creationId xmlns:a16="http://schemas.microsoft.com/office/drawing/2014/main" id="{C903A7D3-8E31-25D1-7107-4DC8D1F7E28D}"/>
              </a:ext>
            </a:extLst>
          </p:cNvPr>
          <p:cNvSpPr txBox="1"/>
          <p:nvPr/>
        </p:nvSpPr>
        <p:spPr>
          <a:xfrm>
            <a:off x="0" y="1386682"/>
            <a:ext cx="7910499" cy="1037207"/>
          </a:xfrm>
          <a:prstGeom prst="rect">
            <a:avLst/>
          </a:prstGeom>
          <a:noFill/>
        </p:spPr>
        <p:txBody>
          <a:bodyPr wrap="none" rtlCol="0">
            <a:spAutoFit/>
          </a:bodyPr>
          <a:lstStyle/>
          <a:p>
            <a:pPr>
              <a:spcBef>
                <a:spcPts val="0"/>
              </a:spcBef>
              <a:spcAft>
                <a:spcPts val="0"/>
              </a:spcAft>
            </a:pPr>
            <a:endParaRPr lang="en-US" sz="2000" dirty="0">
              <a:effectLst/>
              <a:latin typeface="Calibri" panose="020F0502020204030204" pitchFamily="34" charset="0"/>
              <a:cs typeface="Calibri" panose="020F0502020204030204" pitchFamily="34" charset="0"/>
            </a:endParaRPr>
          </a:p>
          <a:p>
            <a:pPr marL="742950" marR="0" lvl="1" indent="-285750">
              <a:lnSpc>
                <a:spcPct val="107000"/>
              </a:lnSpc>
              <a:spcBef>
                <a:spcPts val="0"/>
              </a:spcBef>
              <a:spcAft>
                <a:spcPts val="0"/>
              </a:spcAft>
              <a:buFont typeface="Courier New" panose="02070309020205020404" pitchFamily="49" charset="0"/>
              <a:buChar char="o"/>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Proposal to extend membership to certain natural gas trade groups.</a:t>
            </a: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288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399"/>
            <a:ext cx="8534400" cy="5280025"/>
          </a:xfrm>
        </p:spPr>
        <p:txBody>
          <a:bodyPr>
            <a:normAutofit/>
          </a:bodyPr>
          <a:lstStyle/>
          <a:p>
            <a:pPr marL="681038" lvl="1" indent="-342900">
              <a:buFont typeface="Wingdings" panose="05000000000000000000" pitchFamily="2" charset="2"/>
              <a:buChar char="§"/>
            </a:pPr>
            <a:r>
              <a:rPr lang="en-US" sz="2000" dirty="0"/>
              <a:t>BSGCG – The Black Start Gas Coordination Group is comprised of ERCOT Transmission Service Providers, QSE &amp; RE’s representing Black Start Resources, Gas Transmission Operators, Gas Suppliers and ERCOT</a:t>
            </a:r>
          </a:p>
          <a:p>
            <a:pPr marL="681038" lvl="1" indent="-342900">
              <a:buFont typeface="Wingdings" panose="05000000000000000000" pitchFamily="2" charset="2"/>
              <a:buChar char="§"/>
            </a:pPr>
            <a:endParaRPr lang="en-US" sz="900" dirty="0"/>
          </a:p>
          <a:p>
            <a:pPr marL="681038" lvl="1" indent="-342900">
              <a:buFont typeface="Wingdings" panose="05000000000000000000" pitchFamily="2" charset="2"/>
              <a:buChar char="§"/>
            </a:pPr>
            <a:r>
              <a:rPr lang="en-US" sz="2000" dirty="0"/>
              <a:t>Signed Memorandum of Understanding(MOU) and Non-Disclosure Agreement required to attend meetings</a:t>
            </a:r>
          </a:p>
          <a:p>
            <a:pPr marL="681038" lvl="1" indent="-342900">
              <a:buFont typeface="Wingdings" panose="05000000000000000000" pitchFamily="2" charset="2"/>
              <a:buChar char="§"/>
            </a:pPr>
            <a:endParaRPr lang="en-US" sz="900" dirty="0"/>
          </a:p>
          <a:p>
            <a:pPr marL="681038" lvl="1" indent="-342900">
              <a:buFont typeface="Wingdings" panose="05000000000000000000" pitchFamily="2" charset="2"/>
              <a:buChar char="§"/>
            </a:pPr>
            <a:r>
              <a:rPr lang="en-US" sz="2000" dirty="0"/>
              <a:t>Encourage coordination and communication between Transmission Service Providers and Gas Pipeline Operators and Gas Suppliers.</a:t>
            </a:r>
            <a:endParaRPr lang="en-US" sz="900" dirty="0"/>
          </a:p>
          <a:p>
            <a:pPr marL="681038" lvl="1" indent="-342900">
              <a:buFont typeface="Wingdings" panose="05000000000000000000" pitchFamily="2" charset="2"/>
              <a:buChar char="§"/>
            </a:pPr>
            <a:endParaRPr lang="en-US" sz="900" dirty="0"/>
          </a:p>
          <a:p>
            <a:pPr marL="681038" lvl="1" indent="-342900">
              <a:buFont typeface="Wingdings" panose="05000000000000000000" pitchFamily="2" charset="2"/>
              <a:buChar char="§"/>
            </a:pPr>
            <a:r>
              <a:rPr lang="en-US" sz="2000" dirty="0"/>
              <a:t>Transmission Operators incorporate Black Start gas critical loads into their Black Start Plans as priority loads.</a:t>
            </a:r>
          </a:p>
          <a:p>
            <a:pPr marL="681038" lvl="1" indent="-342900">
              <a:buFont typeface="Wingdings" panose="05000000000000000000" pitchFamily="2" charset="2"/>
              <a:buChar char="§"/>
            </a:pPr>
            <a:endParaRPr lang="en-US" sz="800" dirty="0"/>
          </a:p>
          <a:p>
            <a:pPr marL="681038" lvl="1" indent="-342900">
              <a:buFont typeface="Wingdings" panose="05000000000000000000" pitchFamily="2" charset="2"/>
              <a:buChar char="§"/>
            </a:pPr>
            <a:r>
              <a:rPr lang="en-US" sz="2000" dirty="0"/>
              <a:t>BSGCG reviews the list of priority loads that would need off-site power during a black start event to maintain gas flows to Black Start and next start Resources</a:t>
            </a:r>
            <a:r>
              <a:rPr lang="en-US" sz="2400" dirty="0"/>
              <a:t>.</a:t>
            </a:r>
          </a:p>
          <a:p>
            <a:pPr marL="681038" lvl="1" indent="-342900">
              <a:buFont typeface="Wingdings" panose="05000000000000000000" pitchFamily="2" charset="2"/>
              <a:buChar char="§"/>
            </a:pPr>
            <a:endParaRPr lang="en-US" sz="2000" dirty="0"/>
          </a:p>
          <a:p>
            <a:endParaRPr lang="en-US" sz="2800" dirty="0"/>
          </a:p>
          <a:p>
            <a:pPr lvl="1"/>
            <a:endParaRPr lang="en-US" dirty="0"/>
          </a:p>
          <a:p>
            <a:pPr marL="457200" lvl="1" indent="0">
              <a:buNone/>
            </a:pPr>
            <a:endParaRPr lang="en-US" dirty="0"/>
          </a:p>
          <a:p>
            <a:pPr lvl="1"/>
            <a:endParaRPr lang="en-US" dirty="0"/>
          </a:p>
          <a:p>
            <a:pPr lvl="1"/>
            <a:endParaRPr lang="en-US" dirty="0"/>
          </a:p>
        </p:txBody>
      </p:sp>
      <p:sp>
        <p:nvSpPr>
          <p:cNvPr id="3" name="Title 2"/>
          <p:cNvSpPr>
            <a:spLocks noGrp="1"/>
          </p:cNvSpPr>
          <p:nvPr>
            <p:ph type="title"/>
          </p:nvPr>
        </p:nvSpPr>
        <p:spPr>
          <a:xfrm>
            <a:off x="381000" y="243683"/>
            <a:ext cx="9144000" cy="518318"/>
          </a:xfrm>
        </p:spPr>
        <p:txBody>
          <a:bodyPr/>
          <a:lstStyle/>
          <a:p>
            <a:r>
              <a:rPr lang="en-US" sz="2400" dirty="0"/>
              <a:t>Black Start Gas Coordination Group (BSGCG)</a:t>
            </a:r>
          </a:p>
        </p:txBody>
      </p:sp>
    </p:spTree>
    <p:extLst>
      <p:ext uri="{BB962C8B-B14F-4D97-AF65-F5344CB8AC3E}">
        <p14:creationId xmlns:p14="http://schemas.microsoft.com/office/powerpoint/2010/main" val="402726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2</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p:txBody>
          <a:bodyPr/>
          <a:lstStyle/>
          <a:p>
            <a:r>
              <a:rPr lang="en-US" dirty="0"/>
              <a:t>Agenda</a:t>
            </a:r>
          </a:p>
        </p:txBody>
      </p:sp>
      <p:sp>
        <p:nvSpPr>
          <p:cNvPr id="8" name="TextBox 7">
            <a:extLst>
              <a:ext uri="{FF2B5EF4-FFF2-40B4-BE49-F238E27FC236}">
                <a16:creationId xmlns:a16="http://schemas.microsoft.com/office/drawing/2014/main" id="{A9152FBC-816F-301C-DA46-C6950E7AAB5F}"/>
              </a:ext>
            </a:extLst>
          </p:cNvPr>
          <p:cNvSpPr txBox="1"/>
          <p:nvPr/>
        </p:nvSpPr>
        <p:spPr>
          <a:xfrm>
            <a:off x="402021" y="1040536"/>
            <a:ext cx="8458200" cy="5024965"/>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Antitrust Admonition</a:t>
            </a:r>
            <a:endParaRPr lang="en-US"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Gas Industry Changes (Texas Railroad Commission Regulations)  </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Rule 3.65 Critical Designation of Natural Gas Infrastructure</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Supply Chain Mapping – Natural gas infrastructure supporting electric generation shared with Texas RRC for contributions to Supply Chain Map</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Natural Gas Curtailment (adopted Rule 7.455 on April 12, 2022)</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Natural Gas Weatherization Rule (published in Texas Register today – targeted to be effective September 1, 2022) </a:t>
            </a:r>
            <a:endParaRPr lang="en-US"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Gas-Electric Load Coordination Process</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Importance of Communication (between </a:t>
            </a:r>
            <a:r>
              <a:rPr lang="en-US" i="1" dirty="0">
                <a:effectLst/>
                <a:latin typeface="Calibri" panose="020F0502020204030204" pitchFamily="34" charset="0"/>
                <a:ea typeface="Times New Roman" panose="02020603050405020304" pitchFamily="18" charset="0"/>
              </a:rPr>
              <a:t>Resources</a:t>
            </a:r>
            <a:r>
              <a:rPr lang="en-US" dirty="0">
                <a:effectLst/>
                <a:latin typeface="Calibri" panose="020F0502020204030204" pitchFamily="34" charset="0"/>
                <a:ea typeface="Times New Roman" panose="02020603050405020304" pitchFamily="18" charset="0"/>
              </a:rPr>
              <a:t> and </a:t>
            </a:r>
            <a:r>
              <a:rPr lang="en-US" i="1" dirty="0">
                <a:effectLst/>
                <a:latin typeface="Calibri" panose="020F0502020204030204" pitchFamily="34" charset="0"/>
                <a:ea typeface="Times New Roman" panose="02020603050405020304" pitchFamily="18" charset="0"/>
              </a:rPr>
              <a:t>Fuel Suppliers</a:t>
            </a:r>
            <a:r>
              <a:rPr lang="en-US" dirty="0">
                <a:effectLst/>
                <a:latin typeface="Calibri" panose="020F0502020204030204" pitchFamily="34" charset="0"/>
                <a:ea typeface="Times New Roman" panose="02020603050405020304" pitchFamily="18" charset="0"/>
              </a:rPr>
              <a:t>) </a:t>
            </a:r>
            <a:endParaRPr lang="en-US" dirty="0">
              <a:effectLst/>
              <a:latin typeface="Calibri" panose="020F0502020204030204" pitchFamily="34" charset="0"/>
              <a:ea typeface="Calibri" panose="020F0502020204030204" pitchFamily="34" charset="0"/>
            </a:endParaRPr>
          </a:p>
          <a:p>
            <a:pPr marL="1143000" marR="0" lvl="2" indent="-228600">
              <a:lnSpc>
                <a:spcPct val="105000"/>
              </a:lnSpc>
              <a:spcBef>
                <a:spcPts val="0"/>
              </a:spcBef>
              <a:spcAft>
                <a:spcPts val="0"/>
              </a:spcAft>
              <a:buFont typeface="Wingdings" panose="05000000000000000000" pitchFamily="2" charset="2"/>
              <a:buChar char=""/>
            </a:pPr>
            <a:r>
              <a:rPr lang="en-US" dirty="0">
                <a:effectLst/>
                <a:latin typeface="Calibri" panose="020F0502020204030204" pitchFamily="34" charset="0"/>
                <a:ea typeface="Times New Roman" panose="02020603050405020304" pitchFamily="18" charset="0"/>
              </a:rPr>
              <a:t>Leveraging Maintenance Outage Information  </a:t>
            </a:r>
            <a:r>
              <a:rPr lang="en-US" dirty="0">
                <a:solidFill>
                  <a:srgbClr val="FF0000"/>
                </a:solidFill>
                <a:effectLst/>
                <a:latin typeface="Calibri" panose="020F0502020204030204" pitchFamily="34" charset="0"/>
                <a:ea typeface="Times New Roman" panose="02020603050405020304" pitchFamily="18" charset="0"/>
              </a:rPr>
              <a:t> </a:t>
            </a:r>
            <a:endParaRPr lang="en-US"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GEWG Scope / Black Start Gas Coordination Group (BSGCG) </a:t>
            </a:r>
            <a:endParaRPr lang="en-US"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Proposal to extend membership to certain natural gas trade groups</a:t>
            </a:r>
            <a:endParaRPr lang="en-US"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GEWG Leadership – Introduction of James Stevens, new ERCOT Gas Coordination Lead </a:t>
            </a:r>
            <a:endParaRPr lang="en-US"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Adjourn</a:t>
            </a:r>
            <a:endParaRPr lang="en-US" dirty="0">
              <a:effectLst/>
              <a:latin typeface="Calibri" panose="020F0502020204030204" pitchFamily="34" charset="0"/>
              <a:ea typeface="Calibri" panose="020F0502020204030204" pitchFamily="34" charset="0"/>
            </a:endParaRPr>
          </a:p>
          <a:p>
            <a:pPr marL="0" marR="0">
              <a:lnSpc>
                <a:spcPct val="105000"/>
              </a:lnSpc>
              <a:spcBef>
                <a:spcPts val="0"/>
              </a:spcBef>
              <a:spcAft>
                <a:spcPts val="0"/>
              </a:spcAft>
            </a:pPr>
            <a:r>
              <a:rPr lang="en-US" dirty="0">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1788252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20</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marR="0" lvl="0">
              <a:lnSpc>
                <a:spcPct val="107000"/>
              </a:lnSpc>
              <a:spcBef>
                <a:spcPts val="0"/>
              </a:spcBef>
              <a:spcAft>
                <a:spcPts val="0"/>
              </a:spcAft>
              <a:tabLst>
                <a:tab pos="4572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GEWG Leadership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064C57-7C1E-E530-1A7B-0645BA4A71D3}"/>
              </a:ext>
            </a:extLst>
          </p:cNvPr>
          <p:cNvSpPr txBox="1"/>
          <p:nvPr/>
        </p:nvSpPr>
        <p:spPr>
          <a:xfrm>
            <a:off x="402021" y="1313793"/>
            <a:ext cx="6790962" cy="1908215"/>
          </a:xfrm>
          <a:prstGeom prst="rect">
            <a:avLst/>
          </a:prstGeom>
          <a:noFill/>
        </p:spPr>
        <p:txBody>
          <a:bodyPr wrap="none" rtlCol="0">
            <a:spAutoFit/>
          </a:bodyPr>
          <a:lstStyle/>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Welcome </a:t>
            </a:r>
            <a:r>
              <a:rPr lang="en-US" sz="2000" dirty="0">
                <a:effectLst/>
                <a:latin typeface="Calibri" panose="020F0502020204030204" pitchFamily="34" charset="0"/>
                <a:ea typeface="Calibri" panose="020F0502020204030204" pitchFamily="34" charset="0"/>
                <a:cs typeface="Calibri" panose="020F0502020204030204" pitchFamily="34" charset="0"/>
              </a:rPr>
              <a:t>James Stevens, new ERCOT Gas Coordination Lead</a:t>
            </a:r>
          </a:p>
          <a:p>
            <a:pPr marL="342900" indent="-342900">
              <a:buFont typeface="Arial" panose="020B0604020202020204" pitchFamily="34" charset="0"/>
              <a:buChar cha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Calibri" panose="020F0502020204030204" pitchFamily="34" charset="0"/>
              </a:rPr>
              <a:t>Next GEWG Meeting – Fall 2022 </a:t>
            </a:r>
          </a:p>
          <a:p>
            <a:endParaRPr lang="en-US" dirty="0"/>
          </a:p>
        </p:txBody>
      </p:sp>
    </p:spTree>
    <p:extLst>
      <p:ext uri="{BB962C8B-B14F-4D97-AF65-F5344CB8AC3E}">
        <p14:creationId xmlns:p14="http://schemas.microsoft.com/office/powerpoint/2010/main" val="2134923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4495800"/>
            <a:ext cx="5646034" cy="1200329"/>
          </a:xfrm>
          <a:prstGeom prst="rect">
            <a:avLst/>
          </a:prstGeom>
          <a:noFill/>
        </p:spPr>
        <p:txBody>
          <a:bodyPr wrap="square" rtlCol="0">
            <a:spAutoFit/>
          </a:bodyPr>
          <a:lstStyle/>
          <a:p>
            <a:r>
              <a:rPr lang="en-US" sz="2400" b="1" dirty="0">
                <a:solidFill>
                  <a:schemeClr val="tx2"/>
                </a:solidFill>
              </a:rPr>
              <a:t>Gas Electric Working Group Meeting</a:t>
            </a:r>
            <a:endParaRPr lang="en-US" sz="2400" dirty="0">
              <a:solidFill>
                <a:schemeClr val="tx2"/>
              </a:solidFill>
            </a:endParaRPr>
          </a:p>
          <a:p>
            <a:r>
              <a:rPr lang="en-US" sz="2400" dirty="0">
                <a:solidFill>
                  <a:schemeClr val="tx2"/>
                </a:solidFill>
              </a:rPr>
              <a:t>July 15, 2022</a:t>
            </a:r>
          </a:p>
          <a:p>
            <a:endParaRPr lang="en-US" sz="2400" dirty="0">
              <a:solidFill>
                <a:schemeClr val="tx2"/>
              </a:solidFill>
            </a:endParaRPr>
          </a:p>
        </p:txBody>
      </p:sp>
      <p:sp>
        <p:nvSpPr>
          <p:cNvPr id="3" name="TextBox 2">
            <a:extLst>
              <a:ext uri="{FF2B5EF4-FFF2-40B4-BE49-F238E27FC236}">
                <a16:creationId xmlns:a16="http://schemas.microsoft.com/office/drawing/2014/main" id="{B3247D13-33CA-3BBD-2A78-370288996507}"/>
              </a:ext>
            </a:extLst>
          </p:cNvPr>
          <p:cNvSpPr txBox="1"/>
          <p:nvPr/>
        </p:nvSpPr>
        <p:spPr>
          <a:xfrm>
            <a:off x="3626069" y="1600200"/>
            <a:ext cx="5646034" cy="830997"/>
          </a:xfrm>
          <a:prstGeom prst="rect">
            <a:avLst/>
          </a:prstGeom>
          <a:noFill/>
        </p:spPr>
        <p:txBody>
          <a:bodyPr wrap="square" rtlCol="0">
            <a:spAutoFit/>
          </a:bodyPr>
          <a:lstStyle/>
          <a:p>
            <a:r>
              <a:rPr lang="en-US" sz="2400" b="1" dirty="0">
                <a:solidFill>
                  <a:schemeClr val="tx2"/>
                </a:solidFill>
              </a:rPr>
              <a:t>Adjourn</a:t>
            </a:r>
            <a:endParaRPr lang="en-US" sz="2400" dirty="0">
              <a:solidFill>
                <a:schemeClr val="tx2"/>
              </a:solidFill>
            </a:endParaRPr>
          </a:p>
          <a:p>
            <a:endParaRPr lang="en-US" sz="2400" dirty="0">
              <a:solidFill>
                <a:schemeClr val="tx2"/>
              </a:solidFill>
            </a:endParaRPr>
          </a:p>
        </p:txBody>
      </p:sp>
    </p:spTree>
    <p:extLst>
      <p:ext uri="{BB962C8B-B14F-4D97-AF65-F5344CB8AC3E}">
        <p14:creationId xmlns:p14="http://schemas.microsoft.com/office/powerpoint/2010/main" val="81037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3</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p:txBody>
          <a:bodyPr/>
          <a:lstStyle/>
          <a:p>
            <a:r>
              <a:rPr lang="en-US" dirty="0"/>
              <a:t>Antitrust Admonition</a:t>
            </a:r>
          </a:p>
        </p:txBody>
      </p:sp>
    </p:spTree>
    <p:extLst>
      <p:ext uri="{BB962C8B-B14F-4D97-AF65-F5344CB8AC3E}">
        <p14:creationId xmlns:p14="http://schemas.microsoft.com/office/powerpoint/2010/main" val="413358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4</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latin typeface="Calibri" panose="020F0502020204030204" pitchFamily="34" charset="0"/>
                <a:ea typeface="Calibri" panose="020F0502020204030204" pitchFamily="34" charset="0"/>
                <a:cs typeface="Times New Roman" panose="02020603050405020304" pitchFamily="18" charset="0"/>
              </a:rPr>
              <a:t>Rule 3.65 Critical Designation of Natural Gas Infrastructure</a:t>
            </a:r>
            <a:br>
              <a:rPr lang="en-US" sz="1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8" name="TextBox 7">
            <a:extLst>
              <a:ext uri="{FF2B5EF4-FFF2-40B4-BE49-F238E27FC236}">
                <a16:creationId xmlns:a16="http://schemas.microsoft.com/office/drawing/2014/main" id="{F39298A2-1E5C-4357-5A3F-91E54807F03E}"/>
              </a:ext>
            </a:extLst>
          </p:cNvPr>
          <p:cNvSpPr txBox="1"/>
          <p:nvPr/>
        </p:nvSpPr>
        <p:spPr>
          <a:xfrm>
            <a:off x="-457200" y="813820"/>
            <a:ext cx="9220200" cy="5884944"/>
          </a:xfrm>
          <a:prstGeom prst="rect">
            <a:avLst/>
          </a:prstGeom>
          <a:noFill/>
        </p:spPr>
        <p:txBody>
          <a:bodyPr wrap="square" rtlCol="0">
            <a:spAutoFit/>
          </a:bodyPr>
          <a:lstStyle/>
          <a:p>
            <a:pPr>
              <a:spcBef>
                <a:spcPts val="0"/>
              </a:spcBef>
              <a:spcAft>
                <a:spcPts val="0"/>
              </a:spcAft>
            </a:pPr>
            <a:endParaRPr lang="en-US" sz="3200" dirty="0">
              <a:effectLst/>
            </a:endParaRP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Critical Designation Criteria Established</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Critical Gas Supplier</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Gas wells producing in excess of 15 Mcf/day;</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Oil lease producing casinghead gas in excess of 50 Mcf/day;</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Gas Processing Plants;</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Natural Gas Pipelines, and pipeline facilities including associated compressor stations and control centers;</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Local gas distribution company pipelines and pipeline facilities including associated compressor stations and control centers;</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Underground natural gas storage facilities;</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Natural gas liquids transportation and storage facilities; and</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Saltwater disposal facilities including saltwater disposal pipelines.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Critical Customer </a:t>
            </a:r>
            <a:r>
              <a:rPr lang="en-US" dirty="0">
                <a:effectLst/>
                <a:latin typeface="Calibri" panose="020F0502020204030204" pitchFamily="34" charset="0"/>
                <a:ea typeface="Calibri" panose="020F0502020204030204" pitchFamily="34" charset="0"/>
                <a:cs typeface="Times New Roman" panose="02020603050405020304" pitchFamily="18" charset="0"/>
              </a:rPr>
              <a:t>– a critical gas supplier for whom the delivery of electricity from an electric entity is essential to the ability of such gas supplier to operate. Requires critical customer to file customer information to the applicable electric entities.</a:t>
            </a:r>
          </a:p>
          <a:p>
            <a:endParaRPr lang="en-US" sz="3200" dirty="0"/>
          </a:p>
        </p:txBody>
      </p:sp>
    </p:spTree>
    <p:extLst>
      <p:ext uri="{BB962C8B-B14F-4D97-AF65-F5344CB8AC3E}">
        <p14:creationId xmlns:p14="http://schemas.microsoft.com/office/powerpoint/2010/main" val="1138588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5</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latin typeface="Calibri" panose="020F0502020204030204" pitchFamily="34" charset="0"/>
                <a:ea typeface="Calibri" panose="020F0502020204030204" pitchFamily="34" charset="0"/>
                <a:cs typeface="Times New Roman" panose="02020603050405020304" pitchFamily="18" charset="0"/>
              </a:rPr>
              <a:t>Rule 3.65 Critical Designation of Natural Gas Infrastructure</a:t>
            </a:r>
            <a:br>
              <a:rPr lang="en-US" sz="1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8" name="TextBox 7">
            <a:extLst>
              <a:ext uri="{FF2B5EF4-FFF2-40B4-BE49-F238E27FC236}">
                <a16:creationId xmlns:a16="http://schemas.microsoft.com/office/drawing/2014/main" id="{F39298A2-1E5C-4357-5A3F-91E54807F03E}"/>
              </a:ext>
            </a:extLst>
          </p:cNvPr>
          <p:cNvSpPr txBox="1"/>
          <p:nvPr/>
        </p:nvSpPr>
        <p:spPr>
          <a:xfrm>
            <a:off x="-457200" y="533400"/>
            <a:ext cx="9220200" cy="5997411"/>
          </a:xfrm>
          <a:prstGeom prst="rect">
            <a:avLst/>
          </a:prstGeom>
          <a:noFill/>
        </p:spPr>
        <p:txBody>
          <a:bodyPr wrap="square" rtlCol="0">
            <a:spAutoFit/>
          </a:bodyPr>
          <a:lstStyle/>
          <a:p>
            <a:pPr>
              <a:spcBef>
                <a:spcPts val="0"/>
              </a:spcBef>
              <a:spcAft>
                <a:spcPts val="0"/>
              </a:spcAft>
            </a:pPr>
            <a:endParaRPr lang="en-US" sz="3200" dirty="0">
              <a:effectLst/>
            </a:endParaRPr>
          </a:p>
          <a:p>
            <a:pPr>
              <a:spcBef>
                <a:spcPts val="0"/>
              </a:spcBef>
              <a:spcAft>
                <a:spcPts val="0"/>
              </a:spcAft>
            </a:pPr>
            <a:endParaRPr lang="en-US" dirty="0">
              <a:effectLst/>
            </a:endParaRP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Facilities not meeting these criteria may apply to the RRC for critical designation.</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Operators required to acknowledge critical status by filing Form CI-D biannually (March 1 and September 1).</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Exception provision available but facilities ineligible for exception includes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Facilities included Supply Chain Security Map;</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Gas well or oil leases producing gas in excess of 250 Mcf/day;</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Gas processing plants;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Natural gas pipelines that directly serve local gas distribution companies or electric generation;</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Local gas distribution company pipelines and pipeline facilities;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Underground natural gas storage facilities;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Saltwater disposal facilities including saltwater disposal pipelines that support the foregoing.</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Provides for administration of financial penalties for violations of Rule 3.65.</a:t>
            </a:r>
          </a:p>
          <a:p>
            <a:endParaRPr lang="en-US" sz="3200" dirty="0"/>
          </a:p>
        </p:txBody>
      </p:sp>
    </p:spTree>
    <p:extLst>
      <p:ext uri="{BB962C8B-B14F-4D97-AF65-F5344CB8AC3E}">
        <p14:creationId xmlns:p14="http://schemas.microsoft.com/office/powerpoint/2010/main" val="1628654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6</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latin typeface="Calibri" panose="020F0502020204030204" pitchFamily="34" charset="0"/>
                <a:ea typeface="Calibri" panose="020F0502020204030204" pitchFamily="34" charset="0"/>
                <a:cs typeface="Times New Roman" panose="02020603050405020304" pitchFamily="18" charset="0"/>
              </a:rPr>
              <a:t>Supply Chain Mapping</a:t>
            </a:r>
            <a:endParaRPr lang="en-US" sz="2600" dirty="0"/>
          </a:p>
        </p:txBody>
      </p:sp>
      <p:sp>
        <p:nvSpPr>
          <p:cNvPr id="8" name="TextBox 7">
            <a:extLst>
              <a:ext uri="{FF2B5EF4-FFF2-40B4-BE49-F238E27FC236}">
                <a16:creationId xmlns:a16="http://schemas.microsoft.com/office/drawing/2014/main" id="{984B52B4-DD51-A8EA-178A-EBE5C88576B8}"/>
              </a:ext>
            </a:extLst>
          </p:cNvPr>
          <p:cNvSpPr txBox="1"/>
          <p:nvPr/>
        </p:nvSpPr>
        <p:spPr>
          <a:xfrm>
            <a:off x="-76200" y="1295400"/>
            <a:ext cx="8991600" cy="4288225"/>
          </a:xfrm>
          <a:prstGeom prst="rect">
            <a:avLst/>
          </a:prstGeom>
          <a:noFill/>
        </p:spPr>
        <p:txBody>
          <a:bodyPr wrap="square" rtlCol="0">
            <a:spAutoFit/>
          </a:bodyPr>
          <a:lstStyle/>
          <a:p>
            <a:pPr marR="0" lvl="1">
              <a:lnSpc>
                <a:spcPct val="107000"/>
              </a:lnSpc>
              <a:spcBef>
                <a:spcPts val="0"/>
              </a:spcBef>
              <a:spcAft>
                <a:spcPts val="0"/>
              </a:spcAft>
              <a:tabLst>
                <a:tab pos="9144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Natural gas infrastructure supporting electric generation shared with Texas RRC for contributions to the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Texas Electricity and Supply Chain Security Mapping Committee</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Gas operators serving electric generation facilities provided extensive information to the Committee including, but not limited to;</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Generation Facility Owner/Operator;</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1-year of historical volumes (July 2020 through June 2021);</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Type of service provided;</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Associated upstream and downstream pipeline providers; </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Contracted service obligation(s);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Location of receipt points; and</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Flow path from those receipts to the generation facility.</a:t>
            </a:r>
          </a:p>
          <a:p>
            <a:endParaRPr lang="en-US" dirty="0"/>
          </a:p>
        </p:txBody>
      </p:sp>
    </p:spTree>
    <p:extLst>
      <p:ext uri="{BB962C8B-B14F-4D97-AF65-F5344CB8AC3E}">
        <p14:creationId xmlns:p14="http://schemas.microsoft.com/office/powerpoint/2010/main" val="2462438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7</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latin typeface="Calibri" panose="020F0502020204030204" pitchFamily="34" charset="0"/>
                <a:ea typeface="Calibri" panose="020F0502020204030204" pitchFamily="34" charset="0"/>
                <a:cs typeface="Times New Roman" panose="02020603050405020304" pitchFamily="18" charset="0"/>
              </a:rPr>
              <a:t>Rule 7.455 Curtailment Standards</a:t>
            </a:r>
            <a:endParaRPr lang="en-US" dirty="0"/>
          </a:p>
        </p:txBody>
      </p:sp>
      <p:sp>
        <p:nvSpPr>
          <p:cNvPr id="8" name="TextBox 7">
            <a:extLst>
              <a:ext uri="{FF2B5EF4-FFF2-40B4-BE49-F238E27FC236}">
                <a16:creationId xmlns:a16="http://schemas.microsoft.com/office/drawing/2014/main" id="{F39298A2-1E5C-4357-5A3F-91E54807F03E}"/>
              </a:ext>
            </a:extLst>
          </p:cNvPr>
          <p:cNvSpPr txBox="1"/>
          <p:nvPr/>
        </p:nvSpPr>
        <p:spPr>
          <a:xfrm>
            <a:off x="-457200" y="533400"/>
            <a:ext cx="9220200" cy="4684359"/>
          </a:xfrm>
          <a:prstGeom prst="rect">
            <a:avLst/>
          </a:prstGeom>
          <a:noFill/>
        </p:spPr>
        <p:txBody>
          <a:bodyPr wrap="square" rtlCol="0">
            <a:spAutoFit/>
          </a:bodyPr>
          <a:lstStyle/>
          <a:p>
            <a:pPr>
              <a:spcBef>
                <a:spcPts val="0"/>
              </a:spcBef>
              <a:spcAft>
                <a:spcPts val="0"/>
              </a:spcAft>
            </a:pPr>
            <a:endParaRPr lang="en-US" sz="3200" dirty="0">
              <a:effectLst/>
            </a:endParaRPr>
          </a:p>
          <a:p>
            <a:pPr>
              <a:spcBef>
                <a:spcPts val="0"/>
              </a:spcBef>
              <a:spcAft>
                <a:spcPts val="0"/>
              </a:spcAft>
            </a:pPr>
            <a:endParaRPr lang="en-US" dirty="0">
              <a:effectLst/>
            </a:endParaRP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Approved on April 12, 2022 to be effective September 1, 2022.</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The Texas RRC also made modifications to the Curtailment Standards, more specifically establishing;</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Definitions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Applicability and </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Priorities – elevating electric generation in the overall prioritization</a:t>
            </a:r>
          </a:p>
          <a:p>
            <a:pPr marL="2057400" marR="0" lvl="4" indent="-228600">
              <a:buFont typeface="Symbol" panose="05050102010706020507" pitchFamily="18" charset="2"/>
              <a:buChar char=""/>
              <a:tabLst>
                <a:tab pos="2286000" algn="l"/>
              </a:tabLst>
            </a:pPr>
            <a:r>
              <a:rPr lang="en-US" sz="2000" dirty="0">
                <a:effectLst/>
                <a:latin typeface="Calibri" panose="020F0502020204030204" pitchFamily="34" charset="0"/>
                <a:ea typeface="Times New Roman" panose="02020603050405020304" pitchFamily="18" charset="0"/>
                <a:cs typeface="Calibri" panose="020F0502020204030204" pitchFamily="34" charset="0"/>
              </a:rPr>
              <a:t>Gas utility shall apply the following priorities in descending order during a curtailment event:</a:t>
            </a:r>
          </a:p>
          <a:p>
            <a:pPr marL="2514600" marR="0" lvl="5" indent="-228600" algn="l">
              <a:buFont typeface="Symbol" panose="05050102010706020507" pitchFamily="18" charset="2"/>
              <a:buChar char=""/>
              <a:tabLst>
                <a:tab pos="2743200" algn="l"/>
              </a:tabLst>
            </a:pPr>
            <a:r>
              <a:rPr lang="en-US" sz="2000" dirty="0">
                <a:effectLst/>
                <a:latin typeface="Calibri" panose="020F0502020204030204" pitchFamily="34" charset="0"/>
                <a:ea typeface="Times New Roman" panose="02020603050405020304" pitchFamily="18" charset="0"/>
                <a:cs typeface="Calibri" panose="020F0502020204030204" pitchFamily="34" charset="0"/>
              </a:rPr>
              <a:t>(A) firm deliveries to human needs customers and firm deliveries of natural gas to local distribution systems which serve human needs customers;</a:t>
            </a:r>
          </a:p>
          <a:p>
            <a:pPr marL="2514600" marR="0" lvl="5" indent="-228600" algn="l">
              <a:buFont typeface="Symbol" panose="05050102010706020507" pitchFamily="18" charset="2"/>
              <a:buChar char=""/>
              <a:tabLst>
                <a:tab pos="2743200" algn="l"/>
              </a:tabLst>
            </a:pPr>
            <a:r>
              <a:rPr lang="en-US" sz="2000" dirty="0">
                <a:effectLst/>
                <a:latin typeface="Calibri" panose="020F0502020204030204" pitchFamily="34" charset="0"/>
                <a:ea typeface="Times New Roman" panose="02020603050405020304" pitchFamily="18" charset="0"/>
                <a:cs typeface="Calibri" panose="020F0502020204030204" pitchFamily="34" charset="0"/>
              </a:rPr>
              <a:t>(B) firm deliveries to electric generation facilities;</a:t>
            </a:r>
            <a:r>
              <a:rPr lang="en-US" sz="2000" dirty="0">
                <a:effectLst/>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62999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8</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4866C89D-F4B9-422F-950C-D2D12DA5692A}"/>
              </a:ext>
            </a:extLst>
          </p:cNvPr>
          <p:cNvSpPr txBox="1"/>
          <p:nvPr/>
        </p:nvSpPr>
        <p:spPr>
          <a:xfrm>
            <a:off x="-533400" y="1386682"/>
            <a:ext cx="9524999" cy="4722383"/>
          </a:xfrm>
          <a:prstGeom prst="rect">
            <a:avLst/>
          </a:prstGeom>
          <a:noFill/>
        </p:spPr>
        <p:txBody>
          <a:bodyPr wrap="square" rtlCol="0">
            <a:spAutoFit/>
          </a:bodyPr>
          <a:lstStyle/>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Scheduled for publication in the Texas Register today (July 15, 2022)</a:t>
            </a: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Applicability – </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Under Texas Natural Resources Code </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86.044, applies to a gas supply chain facility that is </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Included in the electricity supply chain map under Texas Utilities Code </a:t>
            </a:r>
            <a:r>
              <a:rPr lang="en-US" dirty="0">
                <a:effectLst/>
                <a:latin typeface="Calibri" panose="020F0502020204030204" pitchFamily="34" charset="0"/>
                <a:ea typeface="Calibri" panose="020F0502020204030204" pitchFamily="34" charset="0"/>
                <a:cs typeface="Calibri" panose="020F0502020204030204" pitchFamily="34"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38.203 and</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Designated as critical under </a:t>
            </a:r>
            <a:r>
              <a:rPr lang="en-US" i="1" dirty="0">
                <a:effectLst/>
                <a:latin typeface="Calibri" panose="020F0502020204030204" pitchFamily="34" charset="0"/>
                <a:ea typeface="Calibri" panose="020F0502020204030204" pitchFamily="34" charset="0"/>
                <a:cs typeface="Times New Roman" panose="02020603050405020304" pitchFamily="18" charset="0"/>
              </a:rPr>
              <a:t>Rule 3.65 Critical Designation of Natural Gas Infrastructure,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Under Texas Utilities Code </a:t>
            </a:r>
            <a:r>
              <a:rPr lang="en-US" sz="2000" dirty="0">
                <a:effectLst/>
                <a:latin typeface="Calibri" panose="020F0502020204030204" pitchFamily="34" charset="0"/>
                <a:ea typeface="Calibri" panose="020F0502020204030204" pitchFamily="34" charset="0"/>
                <a:cs typeface="Calibri" panose="020F0502020204030204" pitchFamily="34" charset="0"/>
              </a:rPr>
              <a:t>§2121.2015, applies to a gas pipeline facility that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Calibri" panose="020F0502020204030204" pitchFamily="34" charset="0"/>
              </a:rPr>
              <a:t>Directly serves a natural gas electric generation facility operating to provide power to ERCOT or for the ERCOT power region and an adjacent power region; and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Is included in the electricity supply chain map under Texas Utilities Code </a:t>
            </a:r>
            <a:r>
              <a:rPr lang="en-US" dirty="0">
                <a:effectLst/>
                <a:latin typeface="Calibri" panose="020F0502020204030204" pitchFamily="34" charset="0"/>
                <a:ea typeface="Calibri" panose="020F0502020204030204" pitchFamily="34" charset="0"/>
                <a:cs typeface="Calibri" panose="020F0502020204030204" pitchFamily="34"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38.203.</a:t>
            </a:r>
          </a:p>
        </p:txBody>
      </p:sp>
    </p:spTree>
    <p:extLst>
      <p:ext uri="{BB962C8B-B14F-4D97-AF65-F5344CB8AC3E}">
        <p14:creationId xmlns:p14="http://schemas.microsoft.com/office/powerpoint/2010/main" val="104176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57950" y="6356350"/>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9</a:t>
            </a:fld>
            <a:endParaRPr lang="en-US"/>
          </a:p>
        </p:txBody>
      </p:sp>
      <p:sp>
        <p:nvSpPr>
          <p:cNvPr id="4" name="Title 3">
            <a:extLst>
              <a:ext uri="{FF2B5EF4-FFF2-40B4-BE49-F238E27FC236}">
                <a16:creationId xmlns:a16="http://schemas.microsoft.com/office/drawing/2014/main" id="{CA7F5AB3-8E7A-C2B7-CBCA-E6E34C3FC691}"/>
              </a:ext>
            </a:extLst>
          </p:cNvPr>
          <p:cNvSpPr>
            <a:spLocks noGrp="1"/>
          </p:cNvSpPr>
          <p:nvPr>
            <p:ph type="title"/>
          </p:nvPr>
        </p:nvSpPr>
        <p:spPr>
          <a:xfrm>
            <a:off x="381000" y="243682"/>
            <a:ext cx="8763000" cy="1143000"/>
          </a:xfrm>
        </p:spPr>
        <p:txBody>
          <a:bodyPr/>
          <a:lstStyle/>
          <a:p>
            <a:pPr>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Gas Industry Changes - New Texas RRC Regulations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Rule 3.66 Weather Emergency Preparedness Standards</a:t>
            </a:r>
            <a:endParaRPr lang="en-US" sz="2600" dirty="0">
              <a:solidFill>
                <a:schemeClr val="tx1"/>
              </a:solidFill>
            </a:endParaRPr>
          </a:p>
        </p:txBody>
      </p:sp>
      <p:sp>
        <p:nvSpPr>
          <p:cNvPr id="2" name="TextBox 1">
            <a:extLst>
              <a:ext uri="{FF2B5EF4-FFF2-40B4-BE49-F238E27FC236}">
                <a16:creationId xmlns:a16="http://schemas.microsoft.com/office/drawing/2014/main" id="{595EB85C-B679-8E74-0A1C-18ACFC1BF9AB}"/>
              </a:ext>
            </a:extLst>
          </p:cNvPr>
          <p:cNvSpPr txBox="1"/>
          <p:nvPr/>
        </p:nvSpPr>
        <p:spPr>
          <a:xfrm>
            <a:off x="-507124" y="1308538"/>
            <a:ext cx="9270124" cy="4029565"/>
          </a:xfrm>
          <a:prstGeom prst="rect">
            <a:avLst/>
          </a:prstGeom>
          <a:noFill/>
        </p:spPr>
        <p:txBody>
          <a:bodyPr wrap="square" rtlCol="0">
            <a:spAutoFit/>
          </a:bodyPr>
          <a:lstStyle/>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Definitions –</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Includes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critical components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gas pipeline facilities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supply chain facilities (</a:t>
            </a:r>
            <a:r>
              <a:rPr lang="en-US" sz="2000" dirty="0">
                <a:effectLst/>
                <a:latin typeface="Calibri" panose="020F0502020204030204" pitchFamily="34" charset="0"/>
                <a:ea typeface="Calibri" panose="020F0502020204030204" pitchFamily="34" charset="0"/>
                <a:cs typeface="Times New Roman" panose="02020603050405020304" pitchFamily="18" charset="0"/>
              </a:rPr>
              <a:t>producing treating, processing, pressurizing, storing, or transporting natural gas, as well as handling waste produced),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major</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repeated weather-related forced</a:t>
            </a:r>
            <a:r>
              <a:rPr lang="en-US" sz="2000" dirty="0">
                <a:effectLst/>
                <a:latin typeface="Calibri" panose="020F0502020204030204" pitchFamily="34" charset="0"/>
                <a:ea typeface="Calibri" panose="020F0502020204030204" pitchFamily="34" charset="0"/>
                <a:cs typeface="Times New Roman" panose="02020603050405020304" pitchFamily="18" charset="0"/>
              </a:rPr>
              <a:t> s</a:t>
            </a:r>
            <a:r>
              <a:rPr lang="en-US" sz="2000" i="1" dirty="0">
                <a:effectLst/>
                <a:latin typeface="Calibri" panose="020F0502020204030204" pitchFamily="34" charset="0"/>
                <a:ea typeface="Calibri" panose="020F0502020204030204" pitchFamily="34" charset="0"/>
                <a:cs typeface="Times New Roman" panose="02020603050405020304" pitchFamily="18" charset="0"/>
              </a:rPr>
              <a:t>toppages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weather emergency</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weatherization.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tabLst>
                <a:tab pos="13716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Weather Preparedness Standards</a:t>
            </a:r>
          </a:p>
          <a:p>
            <a:pPr marL="1600200" marR="0" lvl="3" indent="-228600">
              <a:lnSpc>
                <a:spcPct val="107000"/>
              </a:lnSpc>
              <a:spcBef>
                <a:spcPts val="0"/>
              </a:spcBef>
              <a:spcAft>
                <a:spcPts val="0"/>
              </a:spcAft>
              <a:buFont typeface="Symbol" panose="05050102010706020507" pitchFamily="18" charset="2"/>
              <a:buChar char=""/>
              <a:tabLst>
                <a:tab pos="18288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Must be implemented by December 1 of each year with intended to:</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 the sustained operation of a gas supply chain facility or a gas pipeline facility; and</a:t>
            </a:r>
          </a:p>
          <a:p>
            <a:pPr marL="2057400" marR="0" lvl="4" indent="-228600">
              <a:lnSpc>
                <a:spcPct val="107000"/>
              </a:lnSpc>
              <a:spcBef>
                <a:spcPts val="0"/>
              </a:spcBef>
              <a:spcAft>
                <a:spcPts val="0"/>
              </a:spcAft>
              <a:buFont typeface="Symbol" panose="05050102010706020507" pitchFamily="18" charset="2"/>
              <a:buChar char=""/>
              <a:tabLst>
                <a:tab pos="2286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Correct known weather-related forced stoppages that prevented sustained operation because of previous cold weather.</a:t>
            </a:r>
          </a:p>
        </p:txBody>
      </p:sp>
    </p:spTree>
    <p:extLst>
      <p:ext uri="{BB962C8B-B14F-4D97-AF65-F5344CB8AC3E}">
        <p14:creationId xmlns:p14="http://schemas.microsoft.com/office/powerpoint/2010/main" val="179649317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17981</TotalTime>
  <Words>1944</Words>
  <Application>Microsoft Office PowerPoint</Application>
  <PresentationFormat>On-screen Show (4:3)</PresentationFormat>
  <Paragraphs>191</Paragraphs>
  <Slides>21</Slides>
  <Notes>19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21</vt:i4>
      </vt:variant>
    </vt:vector>
  </HeadingPairs>
  <TitlesOfParts>
    <vt:vector size="29" baseType="lpstr">
      <vt:lpstr>Arial</vt:lpstr>
      <vt:lpstr>Calibri</vt:lpstr>
      <vt:lpstr>Courier New</vt:lpstr>
      <vt:lpstr>Symbol</vt:lpstr>
      <vt:lpstr>Wingdings</vt:lpstr>
      <vt:lpstr>1_Custom Design</vt:lpstr>
      <vt:lpstr>Office Theme</vt:lpstr>
      <vt:lpstr>Custom Design</vt:lpstr>
      <vt:lpstr>PowerPoint Presentation</vt:lpstr>
      <vt:lpstr>Agenda</vt:lpstr>
      <vt:lpstr>Antitrust Admonition</vt:lpstr>
      <vt:lpstr>Gas Industry Changes - New Texas RRC Regulations Rule 3.65 Critical Designation of Natural Gas Infrastructure </vt:lpstr>
      <vt:lpstr>Gas Industry Changes - New Texas RRC Regulations Rule 3.65 Critical Designation of Natural Gas Infrastructure </vt:lpstr>
      <vt:lpstr>Gas Industry Changes - New Texas RRC Regulations Supply Chain Mapping</vt:lpstr>
      <vt:lpstr>Gas Industry Changes - New Texas RRC Regulations Rule 7.455 Curtailment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 New Texas RRC Regulations Rule 3.66 Weather Emergency Preparedness Standards</vt:lpstr>
      <vt:lpstr>Gas Industry Changes  Texas RRC Establishes Critical Infrastructure Division (CID)</vt:lpstr>
      <vt:lpstr>Gas-Electric Coordination Process Importance of Communication</vt:lpstr>
      <vt:lpstr>GEWG Scope and  Black Start Gas Coordination Group (BSGCG) </vt:lpstr>
      <vt:lpstr>Black Start Gas Coordination Group (BSGCG)</vt:lpstr>
      <vt:lpstr>GEWG Leadership</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cp:lastModifiedBy>
  <cp:revision>465</cp:revision>
  <cp:lastPrinted>2016-01-21T20:53:15Z</cp:lastPrinted>
  <dcterms:created xsi:type="dcterms:W3CDTF">2016-01-21T15:20:31Z</dcterms:created>
  <dcterms:modified xsi:type="dcterms:W3CDTF">2022-07-14T15:48:17Z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