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03" autoAdjust="0"/>
    <p:restoredTop sz="94660"/>
  </p:normalViewPr>
  <p:slideViewPr>
    <p:cSldViewPr snapToGrid="0">
      <p:cViewPr>
        <p:scale>
          <a:sx n="60" d="100"/>
          <a:sy n="60" d="100"/>
        </p:scale>
        <p:origin x="216" y="6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B951D5-AC06-4D12-A3E5-AAF43380228A}"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544141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951D5-AC06-4D12-A3E5-AAF43380228A}"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1889212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951D5-AC06-4D12-A3E5-AAF43380228A}"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2021255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951D5-AC06-4D12-A3E5-AAF43380228A}"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1643854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B951D5-AC06-4D12-A3E5-AAF43380228A}" type="datetimeFigureOut">
              <a:rPr lang="en-US" smtClean="0"/>
              <a:t>7/5/2022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3708122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B951D5-AC06-4D12-A3E5-AAF43380228A}"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316674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B951D5-AC06-4D12-A3E5-AAF43380228A}" type="datetimeFigureOut">
              <a:rPr lang="en-US" smtClean="0"/>
              <a:t>7/5/2022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42205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B951D5-AC06-4D12-A3E5-AAF43380228A}" type="datetimeFigureOut">
              <a:rPr lang="en-US" smtClean="0"/>
              <a:t>7/5/2022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2969585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951D5-AC06-4D12-A3E5-AAF43380228A}" type="datetimeFigureOut">
              <a:rPr lang="en-US" smtClean="0"/>
              <a:t>7/5/2022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2555256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951D5-AC06-4D12-A3E5-AAF43380228A}"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795722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951D5-AC06-4D12-A3E5-AAF43380228A}" type="datetimeFigureOut">
              <a:rPr lang="en-US" smtClean="0"/>
              <a:t>7/5/2022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238BB-88D5-461B-83ED-045D8F73976F}" type="slidenum">
              <a:rPr lang="en-US" smtClean="0"/>
              <a:t>‹#›</a:t>
            </a:fld>
            <a:endParaRPr lang="en-US"/>
          </a:p>
        </p:txBody>
      </p:sp>
    </p:spTree>
    <p:extLst>
      <p:ext uri="{BB962C8B-B14F-4D97-AF65-F5344CB8AC3E}">
        <p14:creationId xmlns:p14="http://schemas.microsoft.com/office/powerpoint/2010/main" val="635844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951D5-AC06-4D12-A3E5-AAF43380228A}" type="datetimeFigureOut">
              <a:rPr lang="en-US" smtClean="0"/>
              <a:t>7/5/2022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238BB-88D5-461B-83ED-045D8F73976F}" type="slidenum">
              <a:rPr lang="en-US" smtClean="0"/>
              <a:t>‹#›</a:t>
            </a:fld>
            <a:endParaRPr lang="en-US"/>
          </a:p>
        </p:txBody>
      </p:sp>
    </p:spTree>
    <p:extLst>
      <p:ext uri="{BB962C8B-B14F-4D97-AF65-F5344CB8AC3E}">
        <p14:creationId xmlns:p14="http://schemas.microsoft.com/office/powerpoint/2010/main" val="1019244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Status of Tabled Items</a:t>
            </a:r>
            <a:endParaRPr lang="en-US" dirty="0"/>
          </a:p>
        </p:txBody>
      </p:sp>
      <p:sp>
        <p:nvSpPr>
          <p:cNvPr id="3" name="Subtitle 2"/>
          <p:cNvSpPr>
            <a:spLocks noGrp="1"/>
          </p:cNvSpPr>
          <p:nvPr>
            <p:ph type="subTitle" idx="1"/>
          </p:nvPr>
        </p:nvSpPr>
        <p:spPr/>
        <p:txBody>
          <a:bodyPr/>
          <a:lstStyle/>
          <a:p>
            <a:r>
              <a:rPr lang="en-US" dirty="0" smtClean="0"/>
              <a:t>July 2022 PRS</a:t>
            </a:r>
            <a:endParaRPr lang="en-US" dirty="0"/>
          </a:p>
        </p:txBody>
      </p:sp>
    </p:spTree>
    <p:extLst>
      <p:ext uri="{BB962C8B-B14F-4D97-AF65-F5344CB8AC3E}">
        <p14:creationId xmlns:p14="http://schemas.microsoft.com/office/powerpoint/2010/main" val="617143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Tabled at PRS Only</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62625033"/>
              </p:ext>
            </p:extLst>
          </p:nvPr>
        </p:nvGraphicFramePr>
        <p:xfrm>
          <a:off x="563480" y="2195541"/>
          <a:ext cx="11065040" cy="3235960"/>
        </p:xfrm>
        <a:graphic>
          <a:graphicData uri="http://schemas.openxmlformats.org/drawingml/2006/table">
            <a:tbl>
              <a:tblPr firstRow="1" bandRow="1">
                <a:tableStyleId>{5C22544A-7EE6-4342-B048-85BDC9FD1C3A}</a:tableStyleId>
              </a:tblPr>
              <a:tblGrid>
                <a:gridCol w="1265320"/>
                <a:gridCol w="2598821"/>
                <a:gridCol w="1572126"/>
                <a:gridCol w="1572127"/>
                <a:gridCol w="4056646"/>
              </a:tblGrid>
              <a:tr h="370840">
                <a:tc>
                  <a:txBody>
                    <a:bodyPr/>
                    <a:lstStyle/>
                    <a:p>
                      <a:r>
                        <a:rPr lang="en-US" sz="1600" dirty="0" smtClean="0"/>
                        <a:t>Item</a:t>
                      </a:r>
                      <a:endParaRPr lang="en-US" sz="1600" dirty="0"/>
                    </a:p>
                  </a:txBody>
                  <a:tcPr/>
                </a:tc>
                <a:tc>
                  <a:txBody>
                    <a:bodyPr/>
                    <a:lstStyle/>
                    <a:p>
                      <a:r>
                        <a:rPr lang="en-US" sz="1600" dirty="0" smtClean="0"/>
                        <a:t>Sponsor</a:t>
                      </a:r>
                      <a:endParaRPr lang="en-US" sz="1600" dirty="0"/>
                    </a:p>
                  </a:txBody>
                  <a:tcPr/>
                </a:tc>
                <a:tc>
                  <a:txBody>
                    <a:bodyPr/>
                    <a:lstStyle/>
                    <a:p>
                      <a:r>
                        <a:rPr lang="en-US" sz="1600" dirty="0" smtClean="0"/>
                        <a:t>Sponsor</a:t>
                      </a:r>
                      <a:endParaRPr lang="en-US" sz="1600" dirty="0"/>
                    </a:p>
                  </a:txBody>
                  <a:tcPr/>
                </a:tc>
                <a:tc>
                  <a:txBody>
                    <a:bodyPr/>
                    <a:lstStyle/>
                    <a:p>
                      <a:r>
                        <a:rPr lang="en-US" sz="1600" dirty="0" smtClean="0"/>
                        <a:t>Organization</a:t>
                      </a:r>
                      <a:endParaRPr lang="en-US" sz="1600" dirty="0"/>
                    </a:p>
                  </a:txBody>
                  <a:tcPr/>
                </a:tc>
                <a:tc>
                  <a:txBody>
                    <a:bodyPr/>
                    <a:lstStyle/>
                    <a:p>
                      <a:r>
                        <a:rPr lang="en-US" sz="1600" dirty="0" smtClean="0"/>
                        <a:t>Reason</a:t>
                      </a:r>
                      <a:r>
                        <a:rPr lang="en-US" sz="1600" baseline="0" dirty="0" smtClean="0"/>
                        <a:t> Tabled</a:t>
                      </a:r>
                      <a:endParaRPr lang="en-US" sz="1600" dirty="0"/>
                    </a:p>
                  </a:txBody>
                  <a:tcPr/>
                </a:tc>
              </a:tr>
              <a:tr h="370840">
                <a:tc>
                  <a:txBody>
                    <a:bodyPr/>
                    <a:lstStyle/>
                    <a:p>
                      <a:r>
                        <a:rPr lang="en-US" sz="1600" dirty="0" smtClean="0"/>
                        <a:t>NPRR956</a:t>
                      </a:r>
                      <a:endParaRPr lang="en-US" sz="1600" dirty="0"/>
                    </a:p>
                  </a:txBody>
                  <a:tcPr/>
                </a:tc>
                <a:tc>
                  <a:txBody>
                    <a:bodyPr/>
                    <a:lstStyle/>
                    <a:p>
                      <a:pPr hangingPunct="0"/>
                      <a:r>
                        <a:rPr lang="en-US" sz="1600" kern="1200" dirty="0" smtClean="0">
                          <a:solidFill>
                            <a:schemeClr val="dk1"/>
                          </a:solidFill>
                          <a:effectLst/>
                          <a:latin typeface="+mn-lt"/>
                          <a:ea typeface="+mn-ea"/>
                          <a:cs typeface="+mn-cs"/>
                        </a:rPr>
                        <a:t>Designation of Providers of Transmission Additions</a:t>
                      </a:r>
                      <a:endParaRPr lang="en-US" sz="1600" kern="1200" dirty="0">
                        <a:solidFill>
                          <a:schemeClr val="dk1"/>
                        </a:solidFill>
                        <a:effectLst/>
                        <a:latin typeface="+mn-lt"/>
                        <a:ea typeface="+mn-ea"/>
                        <a:cs typeface="+mn-cs"/>
                      </a:endParaRPr>
                    </a:p>
                  </a:txBody>
                  <a:tcPr/>
                </a:tc>
                <a:tc>
                  <a:txBody>
                    <a:bodyPr/>
                    <a:lstStyle/>
                    <a:p>
                      <a:r>
                        <a:rPr lang="en-US" sz="1600" dirty="0" smtClean="0"/>
                        <a:t>Fred Huang</a:t>
                      </a:r>
                      <a:endParaRPr lang="en-US" sz="1600" dirty="0"/>
                    </a:p>
                  </a:txBody>
                  <a:tcPr/>
                </a:tc>
                <a:tc>
                  <a:txBody>
                    <a:bodyPr/>
                    <a:lstStyle/>
                    <a:p>
                      <a:r>
                        <a:rPr lang="en-US" sz="1600" dirty="0" smtClean="0"/>
                        <a:t>ERCOT</a:t>
                      </a:r>
                      <a:endParaRPr lang="en-US" sz="1600" dirty="0"/>
                    </a:p>
                  </a:txBody>
                  <a:tcPr/>
                </a:tc>
                <a:tc>
                  <a:txBody>
                    <a:bodyPr/>
                    <a:lstStyle/>
                    <a:p>
                      <a:r>
                        <a:rPr lang="en-US" sz="1600" dirty="0" smtClean="0"/>
                        <a:t>-Requested t</a:t>
                      </a:r>
                      <a:r>
                        <a:rPr lang="en-US" sz="1600" baseline="0" dirty="0" smtClean="0"/>
                        <a:t>o be tabled by TSPs due to suit filed in U.S. District Court</a:t>
                      </a:r>
                      <a:br>
                        <a:rPr lang="en-US" sz="1600" baseline="0" dirty="0" smtClean="0"/>
                      </a:br>
                      <a:r>
                        <a:rPr lang="en-US" sz="1600" baseline="0" dirty="0" smtClean="0"/>
                        <a:t>-See ERCOT 11/12/19 </a:t>
                      </a:r>
                      <a:r>
                        <a:rPr lang="en-US" sz="1600" baseline="0" dirty="0" smtClean="0"/>
                        <a:t>comments referencing this</a:t>
                      </a:r>
                      <a:endParaRPr lang="en-US" sz="1600" dirty="0"/>
                    </a:p>
                  </a:txBody>
                  <a:tcPr/>
                </a:tc>
              </a:tr>
              <a:tr h="370840">
                <a:tc>
                  <a:txBody>
                    <a:bodyPr/>
                    <a:lstStyle/>
                    <a:p>
                      <a:r>
                        <a:rPr lang="en-US" sz="1600" dirty="0" smtClean="0"/>
                        <a:t>NPRR1089</a:t>
                      </a:r>
                      <a:endParaRPr lang="en-US" sz="1600" dirty="0"/>
                    </a:p>
                  </a:txBody>
                  <a:tcPr/>
                </a:tc>
                <a:tc>
                  <a:txBody>
                    <a:bodyPr/>
                    <a:lstStyle/>
                    <a:p>
                      <a:r>
                        <a:rPr lang="en-US" sz="1600" kern="1200" dirty="0" smtClean="0">
                          <a:solidFill>
                            <a:schemeClr val="dk1"/>
                          </a:solidFill>
                          <a:effectLst/>
                          <a:latin typeface="+mn-lt"/>
                          <a:ea typeface="+mn-ea"/>
                          <a:cs typeface="+mn-cs"/>
                        </a:rPr>
                        <a:t>Requiring Highest-Ranking Representative, Official, or Officer of a Resource Entity to Execute Weatherization and Natural Gas Declarations</a:t>
                      </a:r>
                      <a:endParaRPr lang="en-US" sz="1600" dirty="0"/>
                    </a:p>
                  </a:txBody>
                  <a:tcPr/>
                </a:tc>
                <a:tc>
                  <a:txBody>
                    <a:bodyPr/>
                    <a:lstStyle/>
                    <a:p>
                      <a:r>
                        <a:rPr lang="en-US" sz="1600" dirty="0" smtClean="0"/>
                        <a:t>Chad Seely Nathan </a:t>
                      </a:r>
                      <a:r>
                        <a:rPr lang="en-US" sz="1600" dirty="0" err="1" smtClean="0"/>
                        <a:t>Bigbee</a:t>
                      </a:r>
                      <a:endParaRPr lang="en-US" sz="1600" dirty="0"/>
                    </a:p>
                  </a:txBody>
                  <a:tcPr/>
                </a:tc>
                <a:tc>
                  <a:txBody>
                    <a:bodyPr/>
                    <a:lstStyle/>
                    <a:p>
                      <a:r>
                        <a:rPr lang="en-US" sz="1600" dirty="0" smtClean="0"/>
                        <a:t>ERCOT</a:t>
                      </a:r>
                      <a:endParaRPr lang="en-US" sz="1600" dirty="0"/>
                    </a:p>
                  </a:txBody>
                  <a:tcPr/>
                </a:tc>
                <a:tc>
                  <a:txBody>
                    <a:bodyPr/>
                    <a:lstStyle/>
                    <a:p>
                      <a:r>
                        <a:rPr lang="en-US" sz="1600" dirty="0" smtClean="0"/>
                        <a:t>-Market </a:t>
                      </a:r>
                      <a:r>
                        <a:rPr lang="en-US" sz="1600" kern="1200" dirty="0" smtClean="0">
                          <a:solidFill>
                            <a:schemeClr val="dk1"/>
                          </a:solidFill>
                          <a:effectLst/>
                          <a:latin typeface="+mn-lt"/>
                          <a:ea typeface="+mn-ea"/>
                          <a:cs typeface="+mn-cs"/>
                        </a:rPr>
                        <a:t>Participants requested that weatherization questions currently under consideration at the PUCT be resolved first, and expressed concern that appropriate highest-level personnel descriptions may be difficult to capture, given various Entities’ structures</a:t>
                      </a:r>
                      <a:r>
                        <a:rPr lang="en-US" sz="1600" kern="1200" baseline="0" dirty="0" smtClean="0">
                          <a:solidFill>
                            <a:schemeClr val="dk1"/>
                          </a:solidFill>
                          <a:effectLst/>
                          <a:latin typeface="+mn-lt"/>
                          <a:ea typeface="+mn-ea"/>
                          <a:cs typeface="+mn-cs"/>
                        </a:rPr>
                        <a:t> (see 8/12/21 PRS Report)</a:t>
                      </a:r>
                      <a:endParaRPr lang="en-US" sz="1600" dirty="0"/>
                    </a:p>
                  </a:txBody>
                  <a:tcPr/>
                </a:tc>
              </a:tr>
            </a:tbl>
          </a:graphicData>
        </a:graphic>
      </p:graphicFrame>
    </p:spTree>
    <p:extLst>
      <p:ext uri="{BB962C8B-B14F-4D97-AF65-F5344CB8AC3E}">
        <p14:creationId xmlns:p14="http://schemas.microsoft.com/office/powerpoint/2010/main" val="1362671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427" y="176463"/>
            <a:ext cx="5931868" cy="1074821"/>
          </a:xfrm>
        </p:spPr>
        <p:txBody>
          <a:bodyPr/>
          <a:lstStyle/>
          <a:p>
            <a:r>
              <a:rPr lang="en-US" dirty="0" smtClean="0"/>
              <a:t>Items Referred to WMS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731964"/>
              </p:ext>
            </p:extLst>
          </p:nvPr>
        </p:nvGraphicFramePr>
        <p:xfrm>
          <a:off x="276427" y="1549400"/>
          <a:ext cx="11774904" cy="4881880"/>
        </p:xfrm>
        <a:graphic>
          <a:graphicData uri="http://schemas.openxmlformats.org/drawingml/2006/table">
            <a:tbl>
              <a:tblPr firstRow="1" bandRow="1">
                <a:tableStyleId>{5C22544A-7EE6-4342-B048-85BDC9FD1C3A}</a:tableStyleId>
              </a:tblPr>
              <a:tblGrid>
                <a:gridCol w="1355478"/>
                <a:gridCol w="2218200"/>
                <a:gridCol w="1138990"/>
                <a:gridCol w="1363579"/>
                <a:gridCol w="5698657"/>
              </a:tblGrid>
              <a:tr h="370840">
                <a:tc>
                  <a:txBody>
                    <a:bodyPr/>
                    <a:lstStyle/>
                    <a:p>
                      <a:r>
                        <a:rPr lang="en-US" sz="1600" dirty="0" smtClean="0"/>
                        <a:t>Item</a:t>
                      </a:r>
                      <a:endParaRPr lang="en-US" sz="1600" dirty="0"/>
                    </a:p>
                  </a:txBody>
                  <a:tcPr/>
                </a:tc>
                <a:tc>
                  <a:txBody>
                    <a:bodyPr/>
                    <a:lstStyle/>
                    <a:p>
                      <a:r>
                        <a:rPr lang="en-US" sz="1600" dirty="0" smtClean="0"/>
                        <a:t>Title</a:t>
                      </a:r>
                      <a:endParaRPr lang="en-US" sz="1600" dirty="0"/>
                    </a:p>
                  </a:txBody>
                  <a:tcPr/>
                </a:tc>
                <a:tc>
                  <a:txBody>
                    <a:bodyPr/>
                    <a:lstStyle/>
                    <a:p>
                      <a:r>
                        <a:rPr lang="en-US" sz="1600" dirty="0" smtClean="0"/>
                        <a:t>Sponsor</a:t>
                      </a:r>
                      <a:endParaRPr lang="en-US" sz="1600" dirty="0"/>
                    </a:p>
                  </a:txBody>
                  <a:tcPr/>
                </a:tc>
                <a:tc>
                  <a:txBody>
                    <a:bodyPr/>
                    <a:lstStyle/>
                    <a:p>
                      <a:r>
                        <a:rPr lang="en-US" sz="1600" dirty="0" smtClean="0"/>
                        <a:t>Organization</a:t>
                      </a:r>
                      <a:endParaRPr lang="en-US" sz="1600" dirty="0"/>
                    </a:p>
                  </a:txBody>
                  <a:tcPr/>
                </a:tc>
                <a:tc>
                  <a:txBody>
                    <a:bodyPr/>
                    <a:lstStyle/>
                    <a:p>
                      <a:r>
                        <a:rPr lang="en-US" sz="1600" dirty="0" smtClean="0"/>
                        <a:t>Reason</a:t>
                      </a:r>
                      <a:r>
                        <a:rPr lang="en-US" sz="1600" baseline="0" dirty="0" smtClean="0"/>
                        <a:t> Tabled</a:t>
                      </a:r>
                      <a:endParaRPr lang="en-US" sz="1600" dirty="0"/>
                    </a:p>
                  </a:txBody>
                  <a:tcPr/>
                </a:tc>
              </a:tr>
              <a:tr h="370840">
                <a:tc>
                  <a:txBody>
                    <a:bodyPr/>
                    <a:lstStyle/>
                    <a:p>
                      <a:r>
                        <a:rPr lang="en-US" sz="1600" dirty="0" smtClean="0"/>
                        <a:t>NPRR981</a:t>
                      </a:r>
                      <a:endParaRPr lang="en-US" sz="1600" dirty="0"/>
                    </a:p>
                  </a:txBody>
                  <a:tcPr/>
                </a:tc>
                <a:tc>
                  <a:txBody>
                    <a:bodyPr/>
                    <a:lstStyle/>
                    <a:p>
                      <a:pPr hangingPunct="0"/>
                      <a:r>
                        <a:rPr lang="en-US" sz="1600" kern="1200" dirty="0" smtClean="0">
                          <a:solidFill>
                            <a:schemeClr val="dk1"/>
                          </a:solidFill>
                          <a:effectLst/>
                          <a:latin typeface="+mn-lt"/>
                          <a:ea typeface="+mn-ea"/>
                          <a:cs typeface="+mn-cs"/>
                        </a:rPr>
                        <a:t>Day-Ahead Market Price Correction Process</a:t>
                      </a:r>
                      <a:endParaRPr lang="en-US" sz="1600" kern="1200" dirty="0">
                        <a:solidFill>
                          <a:schemeClr val="dk1"/>
                        </a:solidFill>
                        <a:effectLst/>
                        <a:latin typeface="+mn-lt"/>
                        <a:ea typeface="+mn-ea"/>
                        <a:cs typeface="+mn-cs"/>
                      </a:endParaRPr>
                    </a:p>
                  </a:txBody>
                  <a:tcPr/>
                </a:tc>
                <a:tc>
                  <a:txBody>
                    <a:bodyPr/>
                    <a:lstStyle/>
                    <a:p>
                      <a:r>
                        <a:rPr lang="en-US" sz="1600" dirty="0" smtClean="0"/>
                        <a:t>Ian Haley</a:t>
                      </a:r>
                      <a:endParaRPr lang="en-US" sz="1600" dirty="0"/>
                    </a:p>
                  </a:txBody>
                  <a:tcPr/>
                </a:tc>
                <a:tc>
                  <a:txBody>
                    <a:bodyPr/>
                    <a:lstStyle/>
                    <a:p>
                      <a:r>
                        <a:rPr lang="en-US" sz="1600" dirty="0" err="1" smtClean="0"/>
                        <a:t>Luminant</a:t>
                      </a:r>
                      <a:endParaRPr lang="en-US" sz="1600" dirty="0"/>
                    </a:p>
                  </a:txBody>
                  <a:tcPr/>
                </a:tc>
                <a:tc>
                  <a:txBody>
                    <a:bodyPr/>
                    <a:lstStyle/>
                    <a:p>
                      <a:r>
                        <a:rPr lang="en-US" sz="1600" dirty="0" smtClean="0"/>
                        <a:t>-Sponsor </a:t>
                      </a:r>
                      <a:r>
                        <a:rPr lang="en-US" sz="1600" kern="1200" dirty="0" smtClean="0">
                          <a:solidFill>
                            <a:schemeClr val="dk1"/>
                          </a:solidFill>
                          <a:effectLst/>
                          <a:latin typeface="+mn-lt"/>
                          <a:ea typeface="+mn-ea"/>
                          <a:cs typeface="+mn-cs"/>
                        </a:rPr>
                        <a:t>requested PRS table NPRR981 until such time as stakeholders settle on a preferred resolution for the issues addressed by NPRR903, Day-Ahead Market Timing Deviations (see 12/12/19 PRS Report). </a:t>
                      </a:r>
                    </a:p>
                    <a:p>
                      <a:r>
                        <a:rPr lang="en-US" sz="1600" kern="1200" dirty="0" smtClean="0">
                          <a:solidFill>
                            <a:schemeClr val="dk1"/>
                          </a:solidFill>
                          <a:effectLst/>
                          <a:latin typeface="+mn-lt"/>
                          <a:ea typeface="+mn-ea"/>
                          <a:cs typeface="+mn-cs"/>
                        </a:rPr>
                        <a:t>-Referred to </a:t>
                      </a:r>
                      <a:r>
                        <a:rPr lang="en-US" sz="1600" dirty="0" smtClean="0"/>
                        <a:t>WMWG for</a:t>
                      </a:r>
                      <a:r>
                        <a:rPr lang="en-US" sz="1600" baseline="0" dirty="0" smtClean="0"/>
                        <a:t> review</a:t>
                      </a:r>
                      <a:endParaRPr lang="en-US" sz="1600" dirty="0"/>
                    </a:p>
                  </a:txBody>
                  <a:tcPr/>
                </a:tc>
              </a:tr>
              <a:tr h="370840">
                <a:tc>
                  <a:txBody>
                    <a:bodyPr/>
                    <a:lstStyle/>
                    <a:p>
                      <a:r>
                        <a:rPr lang="en-US" sz="1600" dirty="0" smtClean="0"/>
                        <a:t>NPRR1067</a:t>
                      </a:r>
                      <a:endParaRPr lang="en-US" sz="1600" dirty="0"/>
                    </a:p>
                  </a:txBody>
                  <a:tcPr/>
                </a:tc>
                <a:tc>
                  <a:txBody>
                    <a:bodyPr/>
                    <a:lstStyle/>
                    <a:p>
                      <a:r>
                        <a:rPr lang="en-US" sz="1600" kern="1200" dirty="0" smtClean="0">
                          <a:solidFill>
                            <a:schemeClr val="dk1"/>
                          </a:solidFill>
                          <a:effectLst/>
                          <a:latin typeface="+mn-lt"/>
                          <a:ea typeface="+mn-ea"/>
                          <a:cs typeface="+mn-cs"/>
                        </a:rPr>
                        <a:t>Market Entry Qualifications, Continued Participation Requirements, and Credit Risk Assessment</a:t>
                      </a:r>
                      <a:endParaRPr lang="en-US" sz="1600" dirty="0"/>
                    </a:p>
                  </a:txBody>
                  <a:tcPr/>
                </a:tc>
                <a:tc>
                  <a:txBody>
                    <a:bodyPr/>
                    <a:lstStyle/>
                    <a:p>
                      <a:r>
                        <a:rPr lang="en-US" sz="1600" kern="1200" dirty="0" smtClean="0">
                          <a:solidFill>
                            <a:schemeClr val="dk1"/>
                          </a:solidFill>
                          <a:effectLst/>
                          <a:latin typeface="+mn-lt"/>
                          <a:ea typeface="+mn-ea"/>
                          <a:cs typeface="+mn-cs"/>
                        </a:rPr>
                        <a:t>Juliana Morehead </a:t>
                      </a:r>
                    </a:p>
                    <a:p>
                      <a:endParaRPr lang="en-US" sz="1600" kern="1200" dirty="0" smtClean="0">
                        <a:solidFill>
                          <a:schemeClr val="dk1"/>
                        </a:solidFill>
                        <a:effectLst/>
                        <a:latin typeface="+mn-lt"/>
                        <a:ea typeface="+mn-ea"/>
                        <a:cs typeface="+mn-cs"/>
                      </a:endParaRPr>
                    </a:p>
                    <a:p>
                      <a:r>
                        <a:rPr lang="en-US" sz="1600" kern="1200" dirty="0" smtClean="0">
                          <a:solidFill>
                            <a:schemeClr val="dk1"/>
                          </a:solidFill>
                          <a:effectLst/>
                          <a:latin typeface="+mn-lt"/>
                          <a:ea typeface="+mn-ea"/>
                          <a:cs typeface="+mn-cs"/>
                        </a:rPr>
                        <a:t>Mark </a:t>
                      </a:r>
                      <a:r>
                        <a:rPr lang="en-US" sz="1600" kern="1200" dirty="0" err="1" smtClean="0">
                          <a:solidFill>
                            <a:schemeClr val="dk1"/>
                          </a:solidFill>
                          <a:effectLst/>
                          <a:latin typeface="+mn-lt"/>
                          <a:ea typeface="+mn-ea"/>
                          <a:cs typeface="+mn-cs"/>
                        </a:rPr>
                        <a:t>Ruane</a:t>
                      </a:r>
                      <a:endParaRPr lang="en-US" sz="1600" dirty="0"/>
                    </a:p>
                  </a:txBody>
                  <a:tcPr/>
                </a:tc>
                <a:tc>
                  <a:txBody>
                    <a:bodyPr/>
                    <a:lstStyle/>
                    <a:p>
                      <a:r>
                        <a:rPr lang="en-US" sz="1600" dirty="0" smtClean="0"/>
                        <a:t>ERCOT</a:t>
                      </a:r>
                      <a:endParaRPr lang="en-US" sz="1600" dirty="0"/>
                    </a:p>
                  </a:txBody>
                  <a:tcPr/>
                </a:tc>
                <a:tc>
                  <a:txBody>
                    <a:bodyPr/>
                    <a:lstStyle/>
                    <a:p>
                      <a:r>
                        <a:rPr lang="en-US" sz="1600" dirty="0" smtClean="0"/>
                        <a:t>-Tabling requested by DC Energy, to allow for revisions (see DC Energy Comments, 2/9/21)</a:t>
                      </a:r>
                    </a:p>
                    <a:p>
                      <a:r>
                        <a:rPr lang="en-US" sz="1600" dirty="0" smtClean="0"/>
                        <a:t>-Referred</a:t>
                      </a:r>
                      <a:r>
                        <a:rPr lang="en-US" sz="1600" baseline="0" dirty="0" smtClean="0"/>
                        <a:t> to </a:t>
                      </a:r>
                      <a:r>
                        <a:rPr lang="en-US" sz="1600" dirty="0" smtClean="0"/>
                        <a:t>MCWG for review</a:t>
                      </a:r>
                    </a:p>
                    <a:p>
                      <a:r>
                        <a:rPr lang="en-US" sz="1600" dirty="0" smtClean="0"/>
                        <a:t>-Also see NPRR1073, </a:t>
                      </a:r>
                      <a:r>
                        <a:rPr lang="en-US" sz="1600" b="0" i="0" kern="1200" dirty="0" smtClean="0">
                          <a:solidFill>
                            <a:schemeClr val="dk1"/>
                          </a:solidFill>
                          <a:effectLst/>
                          <a:latin typeface="+mn-lt"/>
                          <a:ea typeface="+mn-ea"/>
                          <a:cs typeface="+mn-cs"/>
                        </a:rPr>
                        <a:t>Market Entry/Participation by Principals of Counter-Parties with Financial Obligations (Morgan Stanley)</a:t>
                      </a:r>
                      <a:endParaRPr lang="en-US" sz="1600" dirty="0"/>
                    </a:p>
                  </a:txBody>
                  <a:tcPr/>
                </a:tc>
              </a:tr>
              <a:tr h="370840">
                <a:tc>
                  <a:txBody>
                    <a:bodyPr/>
                    <a:lstStyle/>
                    <a:p>
                      <a:r>
                        <a:rPr lang="en-US" sz="1600" dirty="0" smtClean="0"/>
                        <a:t>NPRR1126</a:t>
                      </a:r>
                      <a:endParaRPr lang="en-US" sz="1600" dirty="0"/>
                    </a:p>
                  </a:txBody>
                  <a:tcPr/>
                </a:tc>
                <a:tc>
                  <a:txBody>
                    <a:bodyPr/>
                    <a:lstStyle/>
                    <a:p>
                      <a:r>
                        <a:rPr lang="en-US" sz="1600" kern="1200" dirty="0" smtClean="0">
                          <a:solidFill>
                            <a:schemeClr val="dk1"/>
                          </a:solidFill>
                          <a:effectLst/>
                          <a:latin typeface="+mn-lt"/>
                          <a:ea typeface="+mn-ea"/>
                          <a:cs typeface="+mn-cs"/>
                        </a:rPr>
                        <a:t>Default Uplift Allocation Enhancement</a:t>
                      </a:r>
                      <a:endParaRPr lang="en-US" sz="1600" dirty="0"/>
                    </a:p>
                  </a:txBody>
                  <a:tcPr/>
                </a:tc>
                <a:tc>
                  <a:txBody>
                    <a:bodyPr/>
                    <a:lstStyle/>
                    <a:p>
                      <a:r>
                        <a:rPr lang="en-US" sz="1600" kern="1200" dirty="0" smtClean="0">
                          <a:solidFill>
                            <a:schemeClr val="dk1"/>
                          </a:solidFill>
                          <a:effectLst/>
                          <a:latin typeface="+mn-lt"/>
                          <a:ea typeface="+mn-ea"/>
                          <a:cs typeface="+mn-cs"/>
                        </a:rPr>
                        <a:t>Seth Cochran</a:t>
                      </a:r>
                      <a:endParaRPr lang="en-US" sz="1600" dirty="0"/>
                    </a:p>
                  </a:txBody>
                  <a:tcPr/>
                </a:tc>
                <a:tc>
                  <a:txBody>
                    <a:bodyPr/>
                    <a:lstStyle/>
                    <a:p>
                      <a:r>
                        <a:rPr lang="en-US" sz="1600" kern="1200" dirty="0" smtClean="0">
                          <a:solidFill>
                            <a:schemeClr val="dk1"/>
                          </a:solidFill>
                          <a:effectLst/>
                          <a:latin typeface="+mn-lt"/>
                          <a:ea typeface="+mn-ea"/>
                          <a:cs typeface="+mn-cs"/>
                        </a:rPr>
                        <a:t>DC Energy</a:t>
                      </a:r>
                      <a:endParaRPr lang="en-US" sz="1600" dirty="0"/>
                    </a:p>
                  </a:txBody>
                  <a:tcPr/>
                </a:tc>
                <a:tc>
                  <a:txBody>
                    <a:bodyPr/>
                    <a:lstStyle/>
                    <a:p>
                      <a:r>
                        <a:rPr lang="en-US" sz="1600" dirty="0" smtClean="0"/>
                        <a:t>-</a:t>
                      </a:r>
                      <a:r>
                        <a:rPr lang="en-US" sz="1600" kern="1200" dirty="0" smtClean="0">
                          <a:solidFill>
                            <a:schemeClr val="dk1"/>
                          </a:solidFill>
                          <a:effectLst/>
                          <a:latin typeface="+mn-lt"/>
                          <a:ea typeface="+mn-ea"/>
                          <a:cs typeface="+mn-cs"/>
                        </a:rPr>
                        <a:t>On 4/14/22, PRS participants requested additional time for discussion of NPRR1126 at credit groups (see 4/14/22</a:t>
                      </a:r>
                      <a:r>
                        <a:rPr lang="en-US" sz="1600" kern="1200" baseline="0" dirty="0" smtClean="0">
                          <a:solidFill>
                            <a:schemeClr val="dk1"/>
                          </a:solidFill>
                          <a:effectLst/>
                          <a:latin typeface="+mn-lt"/>
                          <a:ea typeface="+mn-ea"/>
                          <a:cs typeface="+mn-cs"/>
                        </a:rPr>
                        <a:t> PRS Report)</a:t>
                      </a:r>
                      <a:r>
                        <a:rPr lang="en-US" sz="1600" kern="1200" dirty="0" smtClean="0">
                          <a:solidFill>
                            <a:schemeClr val="dk1"/>
                          </a:solidFill>
                          <a:effectLst/>
                          <a:latin typeface="+mn-lt"/>
                          <a:ea typeface="+mn-ea"/>
                          <a:cs typeface="+mn-cs"/>
                        </a:rPr>
                        <a:t>.</a:t>
                      </a:r>
                    </a:p>
                    <a:p>
                      <a:r>
                        <a:rPr lang="en-US" sz="1600" dirty="0" smtClean="0"/>
                        <a:t>-Referred to MCWG for review</a:t>
                      </a:r>
                    </a:p>
                    <a:p>
                      <a:r>
                        <a:rPr lang="en-US" sz="1600" dirty="0" smtClean="0"/>
                        <a:t>-DC Energy</a:t>
                      </a:r>
                      <a:r>
                        <a:rPr lang="en-US" sz="1600" baseline="0" dirty="0" smtClean="0"/>
                        <a:t> 6/30/22 comments incorporate MCWG feedback</a:t>
                      </a:r>
                      <a:endParaRPr lang="en-US" sz="1600" dirty="0"/>
                    </a:p>
                  </a:txBody>
                  <a:tcPr/>
                </a:tc>
              </a:tr>
              <a:tr h="370840">
                <a:tc>
                  <a:txBody>
                    <a:bodyPr/>
                    <a:lstStyle/>
                    <a:p>
                      <a:r>
                        <a:rPr lang="en-US" sz="1600" dirty="0" smtClean="0"/>
                        <a:t>NPRR1139</a:t>
                      </a:r>
                      <a:endParaRPr lang="en-US" sz="1600" dirty="0"/>
                    </a:p>
                  </a:txBody>
                  <a:tcPr/>
                </a:tc>
                <a:tc>
                  <a:txBody>
                    <a:bodyPr/>
                    <a:lstStyle/>
                    <a:p>
                      <a:pPr hangingPunct="0"/>
                      <a:r>
                        <a:rPr lang="en-US" sz="1600" kern="1200" dirty="0" smtClean="0">
                          <a:solidFill>
                            <a:schemeClr val="dk1"/>
                          </a:solidFill>
                          <a:effectLst/>
                          <a:latin typeface="+mn-lt"/>
                          <a:ea typeface="+mn-ea"/>
                          <a:cs typeface="+mn-cs"/>
                        </a:rPr>
                        <a:t>Adjustments to Capacity Shortfall Ratio Share for IRRs</a:t>
                      </a:r>
                      <a:endParaRPr lang="en-US" sz="1600" kern="1200" dirty="0">
                        <a:solidFill>
                          <a:schemeClr val="dk1"/>
                        </a:solidFill>
                        <a:effectLst/>
                        <a:latin typeface="+mn-lt"/>
                        <a:ea typeface="+mn-ea"/>
                        <a:cs typeface="+mn-cs"/>
                      </a:endParaRPr>
                    </a:p>
                  </a:txBody>
                  <a:tcPr/>
                </a:tc>
                <a:tc>
                  <a:txBody>
                    <a:bodyPr/>
                    <a:lstStyle/>
                    <a:p>
                      <a:r>
                        <a:rPr lang="en-US" sz="1600" kern="1200" dirty="0" smtClean="0">
                          <a:solidFill>
                            <a:schemeClr val="dk1"/>
                          </a:solidFill>
                          <a:effectLst/>
                          <a:latin typeface="+mn-lt"/>
                          <a:ea typeface="+mn-ea"/>
                          <a:cs typeface="+mn-cs"/>
                        </a:rPr>
                        <a:t>Austin </a:t>
                      </a:r>
                      <a:r>
                        <a:rPr lang="en-US" sz="1600" kern="1200" dirty="0" err="1" smtClean="0">
                          <a:solidFill>
                            <a:schemeClr val="dk1"/>
                          </a:solidFill>
                          <a:effectLst/>
                          <a:latin typeface="+mn-lt"/>
                          <a:ea typeface="+mn-ea"/>
                          <a:cs typeface="+mn-cs"/>
                        </a:rPr>
                        <a:t>Rosel</a:t>
                      </a:r>
                      <a:endParaRPr lang="en-US" sz="1600" dirty="0"/>
                    </a:p>
                  </a:txBody>
                  <a:tcPr/>
                </a:tc>
                <a:tc>
                  <a:txBody>
                    <a:bodyPr/>
                    <a:lstStyle/>
                    <a:p>
                      <a:r>
                        <a:rPr lang="en-US" sz="1600" dirty="0" smtClean="0"/>
                        <a:t>ERCOT</a:t>
                      </a:r>
                      <a:endParaRPr lang="en-US" sz="1600" dirty="0"/>
                    </a:p>
                  </a:txBody>
                  <a:tcPr/>
                </a:tc>
                <a:tc>
                  <a:txBody>
                    <a:bodyPr/>
                    <a:lstStyle/>
                    <a:p>
                      <a:r>
                        <a:rPr lang="en-US" sz="1600" dirty="0" smtClean="0"/>
                        <a:t>-New referral; not discussed yet @ WMS</a:t>
                      </a:r>
                      <a:endParaRPr lang="en-US" sz="1600" dirty="0"/>
                    </a:p>
                  </a:txBody>
                  <a:tcPr/>
                </a:tc>
              </a:tr>
            </a:tbl>
          </a:graphicData>
        </a:graphic>
      </p:graphicFrame>
    </p:spTree>
    <p:extLst>
      <p:ext uri="{BB962C8B-B14F-4D97-AF65-F5344CB8AC3E}">
        <p14:creationId xmlns:p14="http://schemas.microsoft.com/office/powerpoint/2010/main" val="228249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947" y="200013"/>
            <a:ext cx="10515600" cy="1325563"/>
          </a:xfrm>
        </p:spPr>
        <p:txBody>
          <a:bodyPr/>
          <a:lstStyle/>
          <a:p>
            <a:r>
              <a:rPr lang="en-US" dirty="0" smtClean="0"/>
              <a:t>Items Referred to ROS</a:t>
            </a:r>
            <a:endParaRPr lang="en-US" dirty="0"/>
          </a:p>
        </p:txBody>
      </p:sp>
      <p:sp>
        <p:nvSpPr>
          <p:cNvPr id="3" name="TextBox 2"/>
          <p:cNvSpPr txBox="1"/>
          <p:nvPr/>
        </p:nvSpPr>
        <p:spPr>
          <a:xfrm>
            <a:off x="9079833" y="6282759"/>
            <a:ext cx="3112167" cy="338554"/>
          </a:xfrm>
          <a:prstGeom prst="rect">
            <a:avLst/>
          </a:prstGeom>
          <a:noFill/>
        </p:spPr>
        <p:txBody>
          <a:bodyPr wrap="square" rtlCol="0">
            <a:spAutoFit/>
          </a:bodyPr>
          <a:lstStyle/>
          <a:p>
            <a:r>
              <a:rPr lang="en-US" sz="1600" dirty="0" smtClean="0"/>
              <a:t>*WMS endorsed on 6/6/22</a:t>
            </a:r>
            <a:endParaRPr lang="en-US" sz="1600" dirty="0"/>
          </a:p>
        </p:txBody>
      </p:sp>
      <p:graphicFrame>
        <p:nvGraphicFramePr>
          <p:cNvPr id="5" name="Table 4"/>
          <p:cNvGraphicFramePr>
            <a:graphicFrameLocks noGrp="1"/>
          </p:cNvGraphicFramePr>
          <p:nvPr>
            <p:extLst>
              <p:ext uri="{D42A27DB-BD31-4B8C-83A1-F6EECF244321}">
                <p14:modId xmlns:p14="http://schemas.microsoft.com/office/powerpoint/2010/main" val="136997032"/>
              </p:ext>
            </p:extLst>
          </p:nvPr>
        </p:nvGraphicFramePr>
        <p:xfrm>
          <a:off x="275947" y="1933766"/>
          <a:ext cx="11595210" cy="3967480"/>
        </p:xfrm>
        <a:graphic>
          <a:graphicData uri="http://schemas.openxmlformats.org/drawingml/2006/table">
            <a:tbl>
              <a:tblPr firstRow="1" bandRow="1">
                <a:tableStyleId>{5C22544A-7EE6-4342-B048-85BDC9FD1C3A}</a:tableStyleId>
              </a:tblPr>
              <a:tblGrid>
                <a:gridCol w="1353505"/>
                <a:gridCol w="3196880"/>
                <a:gridCol w="1125289"/>
                <a:gridCol w="1443789"/>
                <a:gridCol w="4475747"/>
              </a:tblGrid>
              <a:tr h="370840">
                <a:tc>
                  <a:txBody>
                    <a:bodyPr/>
                    <a:lstStyle/>
                    <a:p>
                      <a:r>
                        <a:rPr lang="en-US" sz="1600" dirty="0" smtClean="0"/>
                        <a:t>Item</a:t>
                      </a:r>
                      <a:endParaRPr lang="en-US" sz="1600" dirty="0"/>
                    </a:p>
                  </a:txBody>
                  <a:tcPr/>
                </a:tc>
                <a:tc>
                  <a:txBody>
                    <a:bodyPr/>
                    <a:lstStyle/>
                    <a:p>
                      <a:r>
                        <a:rPr lang="en-US" sz="1600" dirty="0" smtClean="0"/>
                        <a:t>Description</a:t>
                      </a:r>
                      <a:endParaRPr lang="en-US" sz="1600" dirty="0"/>
                    </a:p>
                  </a:txBody>
                  <a:tcPr/>
                </a:tc>
                <a:tc>
                  <a:txBody>
                    <a:bodyPr/>
                    <a:lstStyle/>
                    <a:p>
                      <a:r>
                        <a:rPr lang="en-US" sz="1600" dirty="0" smtClean="0"/>
                        <a:t>Sponsor</a:t>
                      </a:r>
                      <a:endParaRPr lang="en-US" sz="1600" dirty="0"/>
                    </a:p>
                  </a:txBody>
                  <a:tcPr/>
                </a:tc>
                <a:tc>
                  <a:txBody>
                    <a:bodyPr/>
                    <a:lstStyle/>
                    <a:p>
                      <a:r>
                        <a:rPr lang="en-US" sz="1600" dirty="0" smtClean="0"/>
                        <a:t>Organization</a:t>
                      </a:r>
                      <a:endParaRPr lang="en-US" sz="1600" dirty="0"/>
                    </a:p>
                  </a:txBody>
                  <a:tcPr/>
                </a:tc>
                <a:tc>
                  <a:txBody>
                    <a:bodyPr/>
                    <a:lstStyle/>
                    <a:p>
                      <a:r>
                        <a:rPr lang="en-US" sz="1600" dirty="0" smtClean="0"/>
                        <a:t>Reason</a:t>
                      </a:r>
                      <a:r>
                        <a:rPr lang="en-US" sz="1600" baseline="0" dirty="0" smtClean="0"/>
                        <a:t> Tabled</a:t>
                      </a:r>
                      <a:endParaRPr lang="en-US" sz="1600" dirty="0"/>
                    </a:p>
                  </a:txBody>
                  <a:tcPr/>
                </a:tc>
              </a:tr>
              <a:tr h="370840">
                <a:tc>
                  <a:txBody>
                    <a:bodyPr/>
                    <a:lstStyle/>
                    <a:p>
                      <a:r>
                        <a:rPr lang="en-US" sz="1600" dirty="0" smtClean="0"/>
                        <a:t>NPRR1084*</a:t>
                      </a:r>
                      <a:endParaRPr lang="en-US" sz="1600" dirty="0"/>
                    </a:p>
                  </a:txBody>
                  <a:tcPr/>
                </a:tc>
                <a:tc>
                  <a:txBody>
                    <a:bodyPr/>
                    <a:lstStyle/>
                    <a:p>
                      <a:pPr hangingPunct="0"/>
                      <a:r>
                        <a:rPr lang="en-US" sz="1600" kern="1200" dirty="0" smtClean="0">
                          <a:solidFill>
                            <a:schemeClr val="dk1"/>
                          </a:solidFill>
                          <a:effectLst/>
                          <a:latin typeface="+mn-lt"/>
                          <a:ea typeface="+mn-ea"/>
                          <a:cs typeface="+mn-cs"/>
                        </a:rPr>
                        <a:t>Improvements to Reporting of Resource Outages and </a:t>
                      </a:r>
                      <a:r>
                        <a:rPr lang="en-US" sz="1600" kern="1200" dirty="0" err="1" smtClean="0">
                          <a:solidFill>
                            <a:schemeClr val="dk1"/>
                          </a:solidFill>
                          <a:effectLst/>
                          <a:latin typeface="+mn-lt"/>
                          <a:ea typeface="+mn-ea"/>
                          <a:cs typeface="+mn-cs"/>
                        </a:rPr>
                        <a:t>Derates</a:t>
                      </a:r>
                      <a:r>
                        <a:rPr lang="en-US" sz="1600" kern="1200" dirty="0" smtClean="0">
                          <a:solidFill>
                            <a:schemeClr val="dk1"/>
                          </a:solidFill>
                          <a:effectLst/>
                          <a:latin typeface="+mn-lt"/>
                          <a:ea typeface="+mn-ea"/>
                          <a:cs typeface="+mn-cs"/>
                        </a:rPr>
                        <a:t>*</a:t>
                      </a:r>
                      <a:endParaRPr lang="en-US" sz="1600" kern="1200" dirty="0">
                        <a:solidFill>
                          <a:schemeClr val="dk1"/>
                        </a:solidFill>
                        <a:effectLst/>
                        <a:latin typeface="+mn-lt"/>
                        <a:ea typeface="+mn-ea"/>
                        <a:cs typeface="+mn-cs"/>
                      </a:endParaRPr>
                    </a:p>
                  </a:txBody>
                  <a:tcPr/>
                </a:tc>
                <a:tc>
                  <a:txBody>
                    <a:bodyPr/>
                    <a:lstStyle/>
                    <a:p>
                      <a:r>
                        <a:rPr lang="en-US" sz="1600" dirty="0" smtClean="0"/>
                        <a:t>Dan Woodfin</a:t>
                      </a:r>
                      <a:endParaRPr lang="en-US" sz="1600" dirty="0"/>
                    </a:p>
                  </a:txBody>
                  <a:tcPr/>
                </a:tc>
                <a:tc>
                  <a:txBody>
                    <a:bodyPr/>
                    <a:lstStyle/>
                    <a:p>
                      <a:r>
                        <a:rPr lang="en-US" sz="1600" dirty="0" smtClean="0"/>
                        <a:t>ERCOT</a:t>
                      </a:r>
                      <a:endParaRPr lang="en-US" sz="1600" dirty="0"/>
                    </a:p>
                  </a:txBody>
                  <a:tcPr/>
                </a:tc>
                <a:tc>
                  <a:txBody>
                    <a:bodyPr/>
                    <a:lstStyle/>
                    <a:p>
                      <a:r>
                        <a:rPr lang="en-US" sz="1600" dirty="0" smtClean="0"/>
                        <a:t>-Market </a:t>
                      </a:r>
                      <a:r>
                        <a:rPr lang="en-US" sz="1600" kern="1200" dirty="0" smtClean="0">
                          <a:solidFill>
                            <a:schemeClr val="dk1"/>
                          </a:solidFill>
                          <a:effectLst/>
                          <a:latin typeface="+mn-lt"/>
                          <a:ea typeface="+mn-ea"/>
                          <a:cs typeface="+mn-cs"/>
                        </a:rPr>
                        <a:t>participants noted the difficulty in balancing a desire for information on Forced Outages quickly with the need to allow crews working those Outages time to safely resolve the underlying issue before reporting to ERCOT, and requested additional review by ROS and WMS (see 7/15/21 PRS Report).</a:t>
                      </a:r>
                    </a:p>
                    <a:p>
                      <a:r>
                        <a:rPr lang="en-US" sz="1600" kern="1200" dirty="0" smtClean="0">
                          <a:solidFill>
                            <a:schemeClr val="dk1"/>
                          </a:solidFill>
                          <a:effectLst/>
                          <a:latin typeface="+mn-lt"/>
                          <a:ea typeface="+mn-ea"/>
                          <a:cs typeface="+mn-cs"/>
                        </a:rPr>
                        <a:t>-</a:t>
                      </a:r>
                      <a:r>
                        <a:rPr lang="en-US" sz="1600" dirty="0" smtClean="0"/>
                        <a:t>Referred to OWG for</a:t>
                      </a:r>
                      <a:r>
                        <a:rPr lang="en-US" sz="1600" baseline="0" dirty="0" smtClean="0"/>
                        <a:t> r</a:t>
                      </a:r>
                      <a:r>
                        <a:rPr lang="en-US" sz="1600" dirty="0" smtClean="0"/>
                        <a:t>eview </a:t>
                      </a:r>
                      <a:br>
                        <a:rPr lang="en-US" sz="1600" dirty="0" smtClean="0"/>
                      </a:br>
                      <a:r>
                        <a:rPr lang="en-US" sz="1600" dirty="0" smtClean="0"/>
                        <a:t>-During June 9</a:t>
                      </a:r>
                      <a:r>
                        <a:rPr lang="en-US" sz="1600" baseline="30000" dirty="0" smtClean="0"/>
                        <a:t>th</a:t>
                      </a:r>
                      <a:r>
                        <a:rPr lang="en-US" sz="1600" dirty="0" smtClean="0"/>
                        <a:t> </a:t>
                      </a:r>
                      <a:r>
                        <a:rPr lang="en-US" sz="1600" baseline="0" dirty="0" smtClean="0"/>
                        <a:t>PRS, </a:t>
                      </a:r>
                      <a:r>
                        <a:rPr lang="en-US" sz="1600" dirty="0" err="1" smtClean="0"/>
                        <a:t>Luminant</a:t>
                      </a:r>
                      <a:r>
                        <a:rPr lang="en-US" sz="1600" dirty="0" smtClean="0"/>
                        <a:t> requested time to review ERCOT 6/8/22 comments</a:t>
                      </a:r>
                      <a:endParaRPr lang="en-US" sz="1600" dirty="0"/>
                    </a:p>
                  </a:txBody>
                  <a:tcPr/>
                </a:tc>
              </a:tr>
              <a:tr h="370840">
                <a:tc>
                  <a:txBody>
                    <a:bodyPr/>
                    <a:lstStyle/>
                    <a:p>
                      <a:r>
                        <a:rPr lang="en-US" sz="1600" dirty="0" smtClean="0"/>
                        <a:t>SCR821</a:t>
                      </a:r>
                      <a:endParaRPr lang="en-US" sz="1600" dirty="0"/>
                    </a:p>
                  </a:txBody>
                  <a:tcPr/>
                </a:tc>
                <a:tc>
                  <a:txBody>
                    <a:bodyPr/>
                    <a:lstStyle/>
                    <a:p>
                      <a:r>
                        <a:rPr lang="en-US" sz="1600" kern="1200" dirty="0" smtClean="0">
                          <a:solidFill>
                            <a:schemeClr val="dk1"/>
                          </a:solidFill>
                          <a:effectLst/>
                          <a:latin typeface="+mn-lt"/>
                          <a:ea typeface="+mn-ea"/>
                          <a:cs typeface="+mn-cs"/>
                        </a:rPr>
                        <a:t>Voltage Set Point Target Information for Distribution Generation Resource (DGR) or Distribution Energy Storage Resource (DESR)</a:t>
                      </a:r>
                      <a:endParaRPr lang="en-US" sz="1600" dirty="0"/>
                    </a:p>
                  </a:txBody>
                  <a:tcPr/>
                </a:tc>
                <a:tc>
                  <a:txBody>
                    <a:bodyPr/>
                    <a:lstStyle/>
                    <a:p>
                      <a:r>
                        <a:rPr lang="en-US" sz="1600" dirty="0" smtClean="0"/>
                        <a:t>Dennis Kunkel</a:t>
                      </a:r>
                      <a:endParaRPr lang="en-US" sz="1600" dirty="0"/>
                    </a:p>
                  </a:txBody>
                  <a:tcPr/>
                </a:tc>
                <a:tc>
                  <a:txBody>
                    <a:bodyPr/>
                    <a:lstStyle/>
                    <a:p>
                      <a:r>
                        <a:rPr lang="en-US" sz="1600" dirty="0" smtClean="0"/>
                        <a:t>AEP</a:t>
                      </a:r>
                      <a:endParaRPr lang="en-US" sz="1600" dirty="0"/>
                    </a:p>
                  </a:txBody>
                  <a:tcPr/>
                </a:tc>
                <a:tc>
                  <a:txBody>
                    <a:bodyPr/>
                    <a:lstStyle/>
                    <a:p>
                      <a:r>
                        <a:rPr lang="en-US" sz="1600" dirty="0" smtClean="0"/>
                        <a:t>-TSPs requested discussion with SCR Sponsor (occurred in June</a:t>
                      </a:r>
                      <a:r>
                        <a:rPr lang="en-US" sz="1600" baseline="0" dirty="0" smtClean="0"/>
                        <a:t> 2022)</a:t>
                      </a:r>
                      <a:endParaRPr lang="en-US" sz="1600" dirty="0" smtClean="0"/>
                    </a:p>
                    <a:p>
                      <a:r>
                        <a:rPr lang="en-US" sz="1600" dirty="0" smtClean="0"/>
                        <a:t>-Referred</a:t>
                      </a:r>
                      <a:r>
                        <a:rPr lang="en-US" sz="1600" baseline="0" dirty="0" smtClean="0"/>
                        <a:t> to </a:t>
                      </a:r>
                      <a:r>
                        <a:rPr lang="en-US" sz="1600" dirty="0" smtClean="0"/>
                        <a:t>OWG</a:t>
                      </a:r>
                      <a:r>
                        <a:rPr lang="en-US" sz="1600" dirty="0" smtClean="0"/>
                        <a:t>, NDSWG, VPWG </a:t>
                      </a:r>
                      <a:r>
                        <a:rPr lang="en-US" sz="1600" dirty="0" smtClean="0"/>
                        <a:t>for</a:t>
                      </a:r>
                      <a:r>
                        <a:rPr lang="en-US" sz="1600" baseline="0" dirty="0" smtClean="0"/>
                        <a:t> r</a:t>
                      </a:r>
                      <a:r>
                        <a:rPr lang="en-US" sz="1600" dirty="0" smtClean="0"/>
                        <a:t>eview</a:t>
                      </a:r>
                      <a:endParaRPr lang="en-US" sz="1600" dirty="0"/>
                    </a:p>
                  </a:txBody>
                  <a:tcPr/>
                </a:tc>
              </a:tr>
            </a:tbl>
          </a:graphicData>
        </a:graphic>
      </p:graphicFrame>
    </p:spTree>
    <p:extLst>
      <p:ext uri="{BB962C8B-B14F-4D97-AF65-F5344CB8AC3E}">
        <p14:creationId xmlns:p14="http://schemas.microsoft.com/office/powerpoint/2010/main" val="3414103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68" y="0"/>
            <a:ext cx="7251032" cy="1325563"/>
          </a:xfrm>
        </p:spPr>
        <p:txBody>
          <a:bodyPr/>
          <a:lstStyle/>
          <a:p>
            <a:r>
              <a:rPr lang="en-US" dirty="0" smtClean="0"/>
              <a:t>Items Referred to ROS &amp; WMS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70434296"/>
              </p:ext>
            </p:extLst>
          </p:nvPr>
        </p:nvGraphicFramePr>
        <p:xfrm>
          <a:off x="64168" y="1440347"/>
          <a:ext cx="11903242" cy="5217160"/>
        </p:xfrm>
        <a:graphic>
          <a:graphicData uri="http://schemas.openxmlformats.org/drawingml/2006/table">
            <a:tbl>
              <a:tblPr firstRow="1" bandRow="1">
                <a:tableStyleId>{5C22544A-7EE6-4342-B048-85BDC9FD1C3A}</a:tableStyleId>
              </a:tblPr>
              <a:tblGrid>
                <a:gridCol w="1214958"/>
                <a:gridCol w="2839075"/>
                <a:gridCol w="1448410"/>
                <a:gridCol w="1556084"/>
                <a:gridCol w="4844715"/>
              </a:tblGrid>
              <a:tr h="370840">
                <a:tc>
                  <a:txBody>
                    <a:bodyPr/>
                    <a:lstStyle/>
                    <a:p>
                      <a:r>
                        <a:rPr lang="en-US" sz="1600" dirty="0" smtClean="0"/>
                        <a:t>Item</a:t>
                      </a:r>
                      <a:endParaRPr lang="en-US" sz="1600" dirty="0"/>
                    </a:p>
                  </a:txBody>
                  <a:tcPr/>
                </a:tc>
                <a:tc>
                  <a:txBody>
                    <a:bodyPr/>
                    <a:lstStyle/>
                    <a:p>
                      <a:r>
                        <a:rPr lang="en-US" sz="1600" dirty="0" smtClean="0"/>
                        <a:t>Sponsor</a:t>
                      </a:r>
                      <a:endParaRPr lang="en-US" sz="1600" dirty="0"/>
                    </a:p>
                  </a:txBody>
                  <a:tcPr/>
                </a:tc>
                <a:tc>
                  <a:txBody>
                    <a:bodyPr/>
                    <a:lstStyle/>
                    <a:p>
                      <a:r>
                        <a:rPr lang="en-US" sz="1600" dirty="0" smtClean="0"/>
                        <a:t>Sponsor</a:t>
                      </a:r>
                      <a:endParaRPr lang="en-US" sz="1600" dirty="0"/>
                    </a:p>
                  </a:txBody>
                  <a:tcPr/>
                </a:tc>
                <a:tc>
                  <a:txBody>
                    <a:bodyPr/>
                    <a:lstStyle/>
                    <a:p>
                      <a:r>
                        <a:rPr lang="en-US" sz="1600" dirty="0" smtClean="0"/>
                        <a:t>Organization</a:t>
                      </a:r>
                      <a:endParaRPr lang="en-US" sz="1600" dirty="0"/>
                    </a:p>
                  </a:txBody>
                  <a:tcPr/>
                </a:tc>
                <a:tc>
                  <a:txBody>
                    <a:bodyPr/>
                    <a:lstStyle/>
                    <a:p>
                      <a:r>
                        <a:rPr lang="en-US" sz="1600" dirty="0" smtClean="0"/>
                        <a:t>Reason Tabled</a:t>
                      </a:r>
                      <a:endParaRPr lang="en-US" sz="1600" dirty="0"/>
                    </a:p>
                  </a:txBody>
                  <a:tcPr/>
                </a:tc>
              </a:tr>
              <a:tr h="370840">
                <a:tc>
                  <a:txBody>
                    <a:bodyPr/>
                    <a:lstStyle/>
                    <a:p>
                      <a:r>
                        <a:rPr lang="en-US" sz="1600" dirty="0" smtClean="0"/>
                        <a:t>NPRR1070</a:t>
                      </a:r>
                      <a:endParaRPr lang="en-US" sz="1600" dirty="0"/>
                    </a:p>
                  </a:txBody>
                  <a:tcPr/>
                </a:tc>
                <a:tc>
                  <a:txBody>
                    <a:bodyPr/>
                    <a:lstStyle/>
                    <a:p>
                      <a:pPr hangingPunct="0"/>
                      <a:r>
                        <a:rPr lang="en-US" sz="1600" kern="1200" dirty="0" smtClean="0">
                          <a:solidFill>
                            <a:schemeClr val="dk1"/>
                          </a:solidFill>
                          <a:effectLst/>
                          <a:latin typeface="+mn-lt"/>
                          <a:ea typeface="+mn-ea"/>
                          <a:cs typeface="+mn-cs"/>
                        </a:rPr>
                        <a:t>Planning Criteria for GTC Exit Solutions</a:t>
                      </a:r>
                      <a:endParaRPr lang="en-US" sz="1600" kern="1200" dirty="0">
                        <a:solidFill>
                          <a:schemeClr val="dk1"/>
                        </a:solidFill>
                        <a:effectLst/>
                        <a:latin typeface="+mn-lt"/>
                        <a:ea typeface="+mn-ea"/>
                        <a:cs typeface="+mn-cs"/>
                      </a:endParaRPr>
                    </a:p>
                  </a:txBody>
                  <a:tcPr/>
                </a:tc>
                <a:tc>
                  <a:txBody>
                    <a:bodyPr/>
                    <a:lstStyle/>
                    <a:p>
                      <a:r>
                        <a:rPr lang="en-US" sz="1600" kern="1200" dirty="0" smtClean="0">
                          <a:solidFill>
                            <a:schemeClr val="dk1"/>
                          </a:solidFill>
                          <a:effectLst/>
                          <a:latin typeface="+mn-lt"/>
                          <a:ea typeface="+mn-ea"/>
                          <a:cs typeface="+mn-cs"/>
                        </a:rPr>
                        <a:t>Alexandra Miller</a:t>
                      </a:r>
                    </a:p>
                    <a:p>
                      <a:endParaRPr lang="en-US" sz="1600" kern="1200" dirty="0" smtClean="0">
                        <a:solidFill>
                          <a:schemeClr val="dk1"/>
                        </a:solidFill>
                        <a:effectLst/>
                        <a:latin typeface="+mn-lt"/>
                        <a:ea typeface="+mn-ea"/>
                        <a:cs typeface="+mn-cs"/>
                      </a:endParaRPr>
                    </a:p>
                    <a:p>
                      <a:r>
                        <a:rPr lang="en-US" sz="1600" kern="1200" dirty="0" smtClean="0">
                          <a:solidFill>
                            <a:schemeClr val="dk1"/>
                          </a:solidFill>
                          <a:effectLst/>
                          <a:latin typeface="+mn-lt"/>
                          <a:ea typeface="+mn-ea"/>
                          <a:cs typeface="+mn-cs"/>
                        </a:rPr>
                        <a:t>Ankit </a:t>
                      </a:r>
                      <a:r>
                        <a:rPr lang="en-US" sz="1600" kern="1200" dirty="0" err="1" smtClean="0">
                          <a:solidFill>
                            <a:schemeClr val="dk1"/>
                          </a:solidFill>
                          <a:effectLst/>
                          <a:latin typeface="+mn-lt"/>
                          <a:ea typeface="+mn-ea"/>
                          <a:cs typeface="+mn-cs"/>
                        </a:rPr>
                        <a:t>Pahwa</a:t>
                      </a:r>
                      <a:endParaRPr lang="en-US" sz="1600" dirty="0"/>
                    </a:p>
                  </a:txBody>
                  <a:tcPr/>
                </a:tc>
                <a:tc>
                  <a:txBody>
                    <a:bodyPr/>
                    <a:lstStyle/>
                    <a:p>
                      <a:r>
                        <a:rPr lang="en-US" sz="1600" kern="1200" dirty="0" smtClean="0">
                          <a:solidFill>
                            <a:schemeClr val="dk1"/>
                          </a:solidFill>
                          <a:effectLst/>
                          <a:latin typeface="+mn-lt"/>
                          <a:ea typeface="+mn-ea"/>
                          <a:cs typeface="+mn-cs"/>
                        </a:rPr>
                        <a:t>EDF Renewables </a:t>
                      </a:r>
                    </a:p>
                    <a:p>
                      <a:endParaRPr lang="en-US" sz="1600" kern="1200" dirty="0" smtClean="0">
                        <a:solidFill>
                          <a:schemeClr val="dk1"/>
                        </a:solidFill>
                        <a:effectLst/>
                        <a:latin typeface="+mn-lt"/>
                        <a:ea typeface="+mn-ea"/>
                        <a:cs typeface="+mn-cs"/>
                      </a:endParaRPr>
                    </a:p>
                    <a:p>
                      <a:r>
                        <a:rPr lang="en-US" sz="1600" kern="1200" dirty="0" smtClean="0">
                          <a:solidFill>
                            <a:schemeClr val="dk1"/>
                          </a:solidFill>
                          <a:effectLst/>
                          <a:latin typeface="+mn-lt"/>
                          <a:ea typeface="+mn-ea"/>
                          <a:cs typeface="+mn-cs"/>
                        </a:rPr>
                        <a:t>Pattern Energy</a:t>
                      </a:r>
                      <a:endParaRPr lang="en-US" sz="1600" dirty="0"/>
                    </a:p>
                  </a:txBody>
                  <a:tcPr/>
                </a:tc>
                <a:tc>
                  <a:txBody>
                    <a:bodyPr/>
                    <a:lstStyle/>
                    <a:p>
                      <a:r>
                        <a:rPr lang="en-US" sz="1600" dirty="0" smtClean="0"/>
                        <a:t>-ERCOT requested NPRR be tabled until resolution of related PUCT Rulemaking  (see 10/22/21 ERCOT comments)</a:t>
                      </a:r>
                      <a:br>
                        <a:rPr lang="en-US" sz="1600" dirty="0" smtClean="0"/>
                      </a:br>
                      <a:r>
                        <a:rPr lang="en-US" sz="1600" dirty="0" smtClean="0"/>
                        <a:t>-</a:t>
                      </a:r>
                      <a:r>
                        <a:rPr lang="en-US" sz="1600" dirty="0" smtClean="0"/>
                        <a:t>Referred to OWG, PLWG, WMWG</a:t>
                      </a:r>
                      <a:endParaRPr lang="en-US" sz="1600" dirty="0"/>
                    </a:p>
                  </a:txBody>
                  <a:tcPr/>
                </a:tc>
              </a:tr>
              <a:tr h="370840">
                <a:tc>
                  <a:txBody>
                    <a:bodyPr/>
                    <a:lstStyle/>
                    <a:p>
                      <a:r>
                        <a:rPr lang="en-US" sz="1600" dirty="0" smtClean="0"/>
                        <a:t>NPRR1118</a:t>
                      </a:r>
                      <a:endParaRPr lang="en-US" sz="1600" dirty="0"/>
                    </a:p>
                  </a:txBody>
                  <a:tcPr/>
                </a:tc>
                <a:tc>
                  <a:txBody>
                    <a:bodyPr/>
                    <a:lstStyle/>
                    <a:p>
                      <a:r>
                        <a:rPr lang="en-US" sz="1600" kern="1200" dirty="0" smtClean="0">
                          <a:solidFill>
                            <a:schemeClr val="dk1"/>
                          </a:solidFill>
                          <a:effectLst/>
                          <a:latin typeface="+mn-lt"/>
                          <a:ea typeface="+mn-ea"/>
                          <a:cs typeface="+mn-cs"/>
                        </a:rPr>
                        <a:t>Clarifications to the OSA Process</a:t>
                      </a:r>
                      <a:endParaRPr lang="en-US" sz="1600" dirty="0"/>
                    </a:p>
                  </a:txBody>
                  <a:tcPr/>
                </a:tc>
                <a:tc>
                  <a:txBody>
                    <a:bodyPr/>
                    <a:lstStyle/>
                    <a:p>
                      <a:r>
                        <a:rPr lang="en-US" sz="1600" dirty="0" smtClean="0"/>
                        <a:t>Dave Maggio</a:t>
                      </a:r>
                    </a:p>
                    <a:p>
                      <a:endParaRPr lang="en-US" sz="1600" dirty="0" smtClean="0"/>
                    </a:p>
                    <a:p>
                      <a:r>
                        <a:rPr lang="en-US" sz="1600" dirty="0" smtClean="0"/>
                        <a:t>Dan Woodfin</a:t>
                      </a:r>
                      <a:endParaRPr lang="en-US" sz="1600" dirty="0"/>
                    </a:p>
                  </a:txBody>
                  <a:tcPr/>
                </a:tc>
                <a:tc>
                  <a:txBody>
                    <a:bodyPr/>
                    <a:lstStyle/>
                    <a:p>
                      <a:r>
                        <a:rPr lang="en-US" sz="1600" dirty="0" smtClean="0"/>
                        <a:t>ERCOT</a:t>
                      </a:r>
                      <a:endParaRPr lang="en-US" sz="1600" dirty="0"/>
                    </a:p>
                  </a:txBody>
                  <a:tcPr/>
                </a:tc>
                <a:tc>
                  <a:txBody>
                    <a:bodyPr/>
                    <a:lstStyle/>
                    <a:p>
                      <a:r>
                        <a:rPr lang="en-US" sz="1600" dirty="0" smtClean="0"/>
                        <a:t>-</a:t>
                      </a:r>
                      <a:r>
                        <a:rPr lang="en-US" sz="1600" kern="1200" dirty="0" smtClean="0">
                          <a:solidFill>
                            <a:schemeClr val="dk1"/>
                          </a:solidFill>
                          <a:effectLst/>
                          <a:latin typeface="+mn-lt"/>
                          <a:ea typeface="+mn-ea"/>
                          <a:cs typeface="+mn-cs"/>
                        </a:rPr>
                        <a:t>Stakeholders requested tabling to allow for additional review by ROS and WMS</a:t>
                      </a:r>
                      <a:r>
                        <a:rPr lang="en-US" sz="1600" kern="1200" baseline="0" dirty="0" smtClean="0">
                          <a:solidFill>
                            <a:schemeClr val="dk1"/>
                          </a:solidFill>
                          <a:effectLst/>
                          <a:latin typeface="+mn-lt"/>
                          <a:ea typeface="+mn-ea"/>
                          <a:cs typeface="+mn-cs"/>
                        </a:rPr>
                        <a:t> (see 2/9/22 PRS Report)</a:t>
                      </a:r>
                    </a:p>
                    <a:p>
                      <a:r>
                        <a:rPr lang="en-US" sz="1600" kern="1200" baseline="0" dirty="0" smtClean="0">
                          <a:solidFill>
                            <a:schemeClr val="dk1"/>
                          </a:solidFill>
                          <a:effectLst/>
                          <a:latin typeface="+mn-lt"/>
                          <a:ea typeface="+mn-ea"/>
                          <a:cs typeface="+mn-cs"/>
                        </a:rPr>
                        <a:t>-Referred to </a:t>
                      </a:r>
                      <a:r>
                        <a:rPr lang="en-US" sz="1600" dirty="0" smtClean="0"/>
                        <a:t>OWG,</a:t>
                      </a:r>
                      <a:r>
                        <a:rPr lang="en-US" sz="1600" baseline="0" dirty="0" smtClean="0"/>
                        <a:t> </a:t>
                      </a:r>
                      <a:r>
                        <a:rPr lang="en-US" sz="1600" dirty="0" smtClean="0"/>
                        <a:t>WMWG</a:t>
                      </a:r>
                    </a:p>
                    <a:p>
                      <a:r>
                        <a:rPr lang="en-US" sz="1600" dirty="0" smtClean="0"/>
                        <a:t>-ERCOT comments </a:t>
                      </a:r>
                      <a:r>
                        <a:rPr lang="en-US" sz="1600" baseline="0" dirty="0" smtClean="0"/>
                        <a:t>posted 6/13/22</a:t>
                      </a:r>
                      <a:endParaRPr lang="en-US" sz="1600" dirty="0"/>
                    </a:p>
                  </a:txBody>
                  <a:tcPr/>
                </a:tc>
              </a:tr>
              <a:tr h="370840">
                <a:tc>
                  <a:txBody>
                    <a:bodyPr/>
                    <a:lstStyle/>
                    <a:p>
                      <a:r>
                        <a:rPr lang="en-US" sz="1600" dirty="0" smtClean="0"/>
                        <a:t>NPRR1128</a:t>
                      </a:r>
                      <a:endParaRPr lang="en-US" sz="1600" dirty="0"/>
                    </a:p>
                  </a:txBody>
                  <a:tcPr/>
                </a:tc>
                <a:tc>
                  <a:txBody>
                    <a:bodyPr/>
                    <a:lstStyle/>
                    <a:p>
                      <a:r>
                        <a:rPr lang="en-US" sz="1600" kern="1200" dirty="0" smtClean="0">
                          <a:solidFill>
                            <a:schemeClr val="dk1"/>
                          </a:solidFill>
                          <a:effectLst/>
                          <a:latin typeface="+mn-lt"/>
                          <a:ea typeface="+mn-ea"/>
                          <a:cs typeface="+mn-cs"/>
                        </a:rPr>
                        <a:t>Allow FFR Procurement up to FFR Limit Without Proration</a:t>
                      </a:r>
                      <a:endParaRPr lang="en-US" sz="1600" dirty="0"/>
                    </a:p>
                  </a:txBody>
                  <a:tcPr/>
                </a:tc>
                <a:tc>
                  <a:txBody>
                    <a:bodyPr/>
                    <a:lstStyle/>
                    <a:p>
                      <a:r>
                        <a:rPr lang="en-US" sz="1600" kern="1200" dirty="0" smtClean="0">
                          <a:solidFill>
                            <a:schemeClr val="dk1"/>
                          </a:solidFill>
                          <a:effectLst/>
                          <a:latin typeface="+mn-lt"/>
                          <a:ea typeface="+mn-ea"/>
                          <a:cs typeface="+mn-cs"/>
                        </a:rPr>
                        <a:t>Shams Siddiqi</a:t>
                      </a:r>
                      <a:endParaRPr lang="en-US" sz="1600" dirty="0"/>
                    </a:p>
                  </a:txBody>
                  <a:tcPr/>
                </a:tc>
                <a:tc>
                  <a:txBody>
                    <a:bodyPr/>
                    <a:lstStyle/>
                    <a:p>
                      <a:r>
                        <a:rPr lang="en-US" sz="1600" kern="1200" dirty="0" smtClean="0">
                          <a:solidFill>
                            <a:schemeClr val="dk1"/>
                          </a:solidFill>
                          <a:effectLst/>
                          <a:latin typeface="+mn-lt"/>
                          <a:ea typeface="+mn-ea"/>
                          <a:cs typeface="+mn-cs"/>
                        </a:rPr>
                        <a:t>Hunt Energy Network</a:t>
                      </a:r>
                      <a:endParaRPr lang="en-US" sz="1600" dirty="0"/>
                    </a:p>
                  </a:txBody>
                  <a:tcPr/>
                </a:tc>
                <a:tc>
                  <a:txBody>
                    <a:bodyPr/>
                    <a:lstStyle/>
                    <a:p>
                      <a:r>
                        <a:rPr lang="en-US" sz="1600" dirty="0" smtClean="0"/>
                        <a:t>-TIEC recommends rejection (4/29/22 comments)</a:t>
                      </a:r>
                    </a:p>
                    <a:p>
                      <a:r>
                        <a:rPr lang="en-US" sz="1600" dirty="0" smtClean="0"/>
                        <a:t>-ERCOT recommends continued tabling for WG discussion (ERCOT 5/27/22</a:t>
                      </a:r>
                      <a:r>
                        <a:rPr lang="en-US" sz="1600" baseline="0" dirty="0" smtClean="0"/>
                        <a:t> comments)</a:t>
                      </a:r>
                      <a:endParaRPr lang="en-US" sz="1600" dirty="0" smtClean="0"/>
                    </a:p>
                    <a:p>
                      <a:r>
                        <a:rPr lang="en-US" sz="1600" dirty="0" smtClean="0"/>
                        <a:t>-Referred</a:t>
                      </a:r>
                      <a:r>
                        <a:rPr lang="en-US" sz="1600" baseline="0" dirty="0" smtClean="0"/>
                        <a:t> to </a:t>
                      </a:r>
                      <a:r>
                        <a:rPr lang="en-US" sz="1600" dirty="0" smtClean="0"/>
                        <a:t>PDCWG,</a:t>
                      </a:r>
                      <a:r>
                        <a:rPr lang="en-US" sz="1600" baseline="0" dirty="0" smtClean="0"/>
                        <a:t> </a:t>
                      </a:r>
                      <a:r>
                        <a:rPr lang="en-US" sz="1600" dirty="0" smtClean="0"/>
                        <a:t>WMWG</a:t>
                      </a:r>
                      <a:endParaRPr lang="en-US" sz="1600" dirty="0"/>
                    </a:p>
                  </a:txBody>
                  <a:tcPr/>
                </a:tc>
              </a:tr>
              <a:tr h="370840">
                <a:tc>
                  <a:txBody>
                    <a:bodyPr/>
                    <a:lstStyle/>
                    <a:p>
                      <a:r>
                        <a:rPr lang="en-US" sz="1600" dirty="0" smtClean="0"/>
                        <a:t>NPRR1132</a:t>
                      </a:r>
                      <a:endParaRPr lang="en-US" sz="1600" dirty="0"/>
                    </a:p>
                  </a:txBody>
                  <a:tcPr/>
                </a:tc>
                <a:tc>
                  <a:txBody>
                    <a:bodyPr/>
                    <a:lstStyle/>
                    <a:p>
                      <a:r>
                        <a:rPr lang="en-US" sz="1600" kern="1200" dirty="0" smtClean="0">
                          <a:solidFill>
                            <a:schemeClr val="dk1"/>
                          </a:solidFill>
                          <a:effectLst/>
                          <a:latin typeface="+mn-lt"/>
                          <a:ea typeface="+mn-ea"/>
                          <a:cs typeface="+mn-cs"/>
                        </a:rPr>
                        <a:t>Communicate Operating Limitations during Cold/</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Hot Weather Conditions</a:t>
                      </a:r>
                      <a:endParaRPr lang="en-US" sz="1600" dirty="0"/>
                    </a:p>
                  </a:txBody>
                  <a:tcPr/>
                </a:tc>
                <a:tc>
                  <a:txBody>
                    <a:bodyPr/>
                    <a:lstStyle/>
                    <a:p>
                      <a:r>
                        <a:rPr lang="en-US" sz="1600" kern="1200" dirty="0" err="1" smtClean="0">
                          <a:solidFill>
                            <a:schemeClr val="dk1"/>
                          </a:solidFill>
                          <a:effectLst/>
                          <a:latin typeface="+mn-lt"/>
                          <a:ea typeface="+mn-ea"/>
                          <a:cs typeface="+mn-cs"/>
                        </a:rPr>
                        <a:t>Nitika</a:t>
                      </a:r>
                      <a:r>
                        <a:rPr lang="en-US" sz="1600" kern="1200" dirty="0" smtClean="0">
                          <a:solidFill>
                            <a:schemeClr val="dk1"/>
                          </a:solidFill>
                          <a:effectLst/>
                          <a:latin typeface="+mn-lt"/>
                          <a:ea typeface="+mn-ea"/>
                          <a:cs typeface="+mn-cs"/>
                        </a:rPr>
                        <a:t> </a:t>
                      </a:r>
                      <a:r>
                        <a:rPr lang="en-US" sz="1600" kern="1200" dirty="0" err="1" smtClean="0">
                          <a:solidFill>
                            <a:schemeClr val="dk1"/>
                          </a:solidFill>
                          <a:effectLst/>
                          <a:latin typeface="+mn-lt"/>
                          <a:ea typeface="+mn-ea"/>
                          <a:cs typeface="+mn-cs"/>
                        </a:rPr>
                        <a:t>Mago</a:t>
                      </a:r>
                      <a:r>
                        <a:rPr lang="en-US" sz="1600" kern="1200" dirty="0" smtClean="0">
                          <a:solidFill>
                            <a:schemeClr val="dk1"/>
                          </a:solidFill>
                          <a:effectLst/>
                          <a:latin typeface="+mn-lt"/>
                          <a:ea typeface="+mn-ea"/>
                          <a:cs typeface="+mn-cs"/>
                        </a:rPr>
                        <a:t>  </a:t>
                      </a:r>
                      <a:br>
                        <a:rPr lang="en-US" sz="1600" kern="1200" dirty="0" smtClean="0">
                          <a:solidFill>
                            <a:schemeClr val="dk1"/>
                          </a:solidFill>
                          <a:effectLst/>
                          <a:latin typeface="+mn-lt"/>
                          <a:ea typeface="+mn-ea"/>
                          <a:cs typeface="+mn-cs"/>
                        </a:rPr>
                      </a:br>
                      <a:endParaRPr lang="en-US" sz="1600" kern="1200" dirty="0" smtClean="0">
                        <a:solidFill>
                          <a:schemeClr val="dk1"/>
                        </a:solidFill>
                        <a:effectLst/>
                        <a:latin typeface="+mn-lt"/>
                        <a:ea typeface="+mn-ea"/>
                        <a:cs typeface="+mn-cs"/>
                      </a:endParaRPr>
                    </a:p>
                    <a:p>
                      <a:r>
                        <a:rPr lang="en-US" sz="1600" kern="1200" dirty="0" smtClean="0">
                          <a:solidFill>
                            <a:schemeClr val="dk1"/>
                          </a:solidFill>
                          <a:effectLst/>
                          <a:latin typeface="+mn-lt"/>
                          <a:ea typeface="+mn-ea"/>
                          <a:cs typeface="+mn-cs"/>
                        </a:rPr>
                        <a:t>Stephen Solis</a:t>
                      </a:r>
                      <a:endParaRPr lang="en-US" sz="1600" dirty="0"/>
                    </a:p>
                  </a:txBody>
                  <a:tcPr/>
                </a:tc>
                <a:tc>
                  <a:txBody>
                    <a:bodyPr/>
                    <a:lstStyle/>
                    <a:p>
                      <a:r>
                        <a:rPr lang="en-US" sz="1600" dirty="0" smtClean="0"/>
                        <a:t>ERCOT</a:t>
                      </a:r>
                      <a:endParaRPr lang="en-US" sz="1600" dirty="0"/>
                    </a:p>
                  </a:txBody>
                  <a:tcPr/>
                </a:tc>
                <a:tc>
                  <a:txBody>
                    <a:bodyPr/>
                    <a:lstStyle/>
                    <a:p>
                      <a:r>
                        <a:rPr lang="en-US" sz="1600" dirty="0" smtClean="0"/>
                        <a:t>-Referred to OWG</a:t>
                      </a:r>
                      <a:r>
                        <a:rPr lang="en-US" sz="1600" baseline="0" dirty="0" smtClean="0"/>
                        <a:t> &amp; </a:t>
                      </a:r>
                      <a:r>
                        <a:rPr lang="en-US" sz="1600" dirty="0" smtClean="0"/>
                        <a:t>WMWG for review</a:t>
                      </a:r>
                      <a:endParaRPr lang="en-US" sz="1600" dirty="0"/>
                    </a:p>
                  </a:txBody>
                  <a:tcPr/>
                </a:tc>
              </a:tr>
              <a:tr h="370840">
                <a:tc>
                  <a:txBody>
                    <a:bodyPr/>
                    <a:lstStyle/>
                    <a:p>
                      <a:r>
                        <a:rPr lang="en-US" sz="1600" dirty="0" smtClean="0"/>
                        <a:t>NPRR1138</a:t>
                      </a:r>
                      <a:endParaRPr lang="en-US" sz="1600" dirty="0"/>
                    </a:p>
                  </a:txBody>
                  <a:tcPr/>
                </a:tc>
                <a:tc>
                  <a:txBody>
                    <a:bodyPr/>
                    <a:lstStyle/>
                    <a:p>
                      <a:r>
                        <a:rPr lang="en-US" sz="1600" kern="1200" dirty="0" smtClean="0">
                          <a:solidFill>
                            <a:schemeClr val="dk1"/>
                          </a:solidFill>
                          <a:effectLst/>
                          <a:latin typeface="+mn-lt"/>
                          <a:ea typeface="+mn-ea"/>
                          <a:cs typeface="+mn-cs"/>
                        </a:rPr>
                        <a:t>Communication of Capability/Status of Online IRRs at 0 MW Output</a:t>
                      </a:r>
                      <a:endParaRPr lang="en-US" sz="1600" dirty="0"/>
                    </a:p>
                  </a:txBody>
                  <a:tcPr/>
                </a:tc>
                <a:tc>
                  <a:txBody>
                    <a:bodyPr/>
                    <a:lstStyle/>
                    <a:p>
                      <a:r>
                        <a:rPr lang="en-US" sz="1600" kern="1200" dirty="0" smtClean="0">
                          <a:solidFill>
                            <a:schemeClr val="dk1"/>
                          </a:solidFill>
                          <a:effectLst/>
                          <a:latin typeface="+mn-lt"/>
                          <a:ea typeface="+mn-ea"/>
                          <a:cs typeface="+mn-cs"/>
                        </a:rPr>
                        <a:t>Stephen Solis</a:t>
                      </a:r>
                      <a:endParaRPr lang="en-US" sz="1600" dirty="0"/>
                    </a:p>
                  </a:txBody>
                  <a:tcPr/>
                </a:tc>
                <a:tc>
                  <a:txBody>
                    <a:bodyPr/>
                    <a:lstStyle/>
                    <a:p>
                      <a:r>
                        <a:rPr lang="en-US" sz="1600" dirty="0" smtClean="0"/>
                        <a:t>ERCOT</a:t>
                      </a:r>
                      <a:endParaRPr lang="en-US" sz="1600" dirty="0"/>
                    </a:p>
                  </a:txBody>
                  <a:tcPr/>
                </a:tc>
                <a:tc>
                  <a:txBody>
                    <a:bodyPr/>
                    <a:lstStyle/>
                    <a:p>
                      <a:r>
                        <a:rPr lang="en-US" sz="1600" dirty="0" smtClean="0"/>
                        <a:t>-Market participants requested</a:t>
                      </a:r>
                      <a:r>
                        <a:rPr lang="en-US" sz="1600" baseline="0" dirty="0" smtClean="0"/>
                        <a:t> referral to ROS/WMS for discussions on NPRR’s proposed </a:t>
                      </a:r>
                      <a:r>
                        <a:rPr lang="en-US" sz="1600" baseline="0" dirty="0" err="1" smtClean="0"/>
                        <a:t>req’ts</a:t>
                      </a:r>
                      <a:r>
                        <a:rPr lang="en-US" sz="1600" baseline="0" dirty="0" smtClean="0"/>
                        <a:t> (n</a:t>
                      </a:r>
                      <a:r>
                        <a:rPr lang="en-US" sz="1600" dirty="0" smtClean="0"/>
                        <a:t>ew referral; not reviewed by</a:t>
                      </a:r>
                      <a:r>
                        <a:rPr lang="en-US" sz="1600" baseline="0" dirty="0" smtClean="0"/>
                        <a:t> </a:t>
                      </a:r>
                      <a:r>
                        <a:rPr lang="en-US" sz="1600" dirty="0" smtClean="0"/>
                        <a:t>ROS/WMS)</a:t>
                      </a:r>
                      <a:endParaRPr lang="en-US" sz="1600" dirty="0"/>
                    </a:p>
                  </a:txBody>
                  <a:tcPr/>
                </a:tc>
              </a:tr>
            </a:tbl>
          </a:graphicData>
        </a:graphic>
      </p:graphicFrame>
    </p:spTree>
    <p:extLst>
      <p:ext uri="{BB962C8B-B14F-4D97-AF65-F5344CB8AC3E}">
        <p14:creationId xmlns:p14="http://schemas.microsoft.com/office/powerpoint/2010/main" val="443170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1295</TotalTime>
  <Words>614</Words>
  <Application>Microsoft Office PowerPoint</Application>
  <PresentationFormat>Widescreen</PresentationFormat>
  <Paragraphs>112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Status of Tabled Items</vt:lpstr>
      <vt:lpstr>Items Tabled at PRS Only</vt:lpstr>
      <vt:lpstr>Items Referred to WMS</vt:lpstr>
      <vt:lpstr>Items Referred to ROS</vt:lpstr>
      <vt:lpstr>Items Referred to ROS &amp; WMS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Tabled Items</dc:title>
  <dc:creator>Stephens, Michael</dc:creator>
  <cp:lastModifiedBy>Stephens, Michael</cp:lastModifiedBy>
  <cp:revision>79</cp:revision>
  <dcterms:created xsi:type="dcterms:W3CDTF">2022-07-05T19:58:17Z</dcterms:created>
  <dcterms:modified xsi:type="dcterms:W3CDTF">2022-07-06T17:33:30Z</dcterms:modified>
</cp:coreProperties>
</file>