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3"/>
  </p:sldMasterIdLst>
  <p:notesMasterIdLst>
    <p:notesMasterId r:id="rId10"/>
  </p:notesMasterIdLst>
  <p:handoutMasterIdLst>
    <p:handoutMasterId r:id="rId11"/>
  </p:handoutMasterIdLst>
  <p:sldIdLst>
    <p:sldId id="256" r:id="rId4"/>
    <p:sldId id="257" r:id="rId5"/>
    <p:sldId id="258" r:id="rId6"/>
    <p:sldId id="259" r:id="rId7"/>
    <p:sldId id="261"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7DCB53-1FF0-451D-9768-7A9757345A6E}" v="4" dt="2022-06-26T21:47:01.5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114" d="100"/>
          <a:sy n="114" d="100"/>
        </p:scale>
        <p:origin x="18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DD06A5-3A63-40BF-98AF-09F1E24576C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B62F89B-ACA4-4EC0-90F7-5B001240E4E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848B0DF-F4C5-44F3-90F3-E4F8E3F6536B}" type="datetimeFigureOut">
              <a:rPr lang="en-US" smtClean="0"/>
              <a:t>6/24/2022</a:t>
            </a:fld>
            <a:endParaRPr lang="en-US"/>
          </a:p>
        </p:txBody>
      </p:sp>
      <p:sp>
        <p:nvSpPr>
          <p:cNvPr id="4" name="Footer Placeholder 3">
            <a:extLst>
              <a:ext uri="{FF2B5EF4-FFF2-40B4-BE49-F238E27FC236}">
                <a16:creationId xmlns:a16="http://schemas.microsoft.com/office/drawing/2014/main" id="{6EA0BEA8-FBA1-4B1F-B439-E3613819026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4EF8D06-8D50-473F-BCD4-61EE443519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06C9BB-4DBE-4A6E-9FD5-058EEF02B8C3}" type="slidenum">
              <a:rPr lang="en-US" smtClean="0"/>
              <a:t>‹#›</a:t>
            </a:fld>
            <a:endParaRPr lang="en-US"/>
          </a:p>
        </p:txBody>
      </p:sp>
    </p:spTree>
    <p:extLst>
      <p:ext uri="{BB962C8B-B14F-4D97-AF65-F5344CB8AC3E}">
        <p14:creationId xmlns:p14="http://schemas.microsoft.com/office/powerpoint/2010/main" val="1934255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4FBD13-18C4-4886-99DC-C47E64F49606}" type="datetimeFigureOut">
              <a:rPr lang="en-US" smtClean="0"/>
              <a:t>6/24/2022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7694DC-1839-4067-96AF-BA3D11793758}" type="slidenum">
              <a:rPr lang="en-US" smtClean="0"/>
              <a:t>‹#›</a:t>
            </a:fld>
            <a:endParaRPr lang="en-US"/>
          </a:p>
        </p:txBody>
      </p:sp>
    </p:spTree>
    <p:extLst>
      <p:ext uri="{BB962C8B-B14F-4D97-AF65-F5344CB8AC3E}">
        <p14:creationId xmlns:p14="http://schemas.microsoft.com/office/powerpoint/2010/main" val="3468573359"/>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B57694DC-1839-4067-96AF-BA3D11793758}" type="slidenum">
              <a:rPr lang="en-US" smtClean="0"/>
              <a:t>1</a:t>
            </a:fld>
            <a:endParaRPr lang="en-US"/>
          </a:p>
        </p:txBody>
      </p:sp>
    </p:spTree>
    <p:extLst>
      <p:ext uri="{BB962C8B-B14F-4D97-AF65-F5344CB8AC3E}">
        <p14:creationId xmlns:p14="http://schemas.microsoft.com/office/powerpoint/2010/main" val="583459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B57694DC-1839-4067-96AF-BA3D11793758}" type="slidenum">
              <a:rPr lang="en-US" smtClean="0"/>
              <a:t>2</a:t>
            </a:fld>
            <a:endParaRPr lang="en-US"/>
          </a:p>
        </p:txBody>
      </p:sp>
    </p:spTree>
    <p:extLst>
      <p:ext uri="{BB962C8B-B14F-4D97-AF65-F5344CB8AC3E}">
        <p14:creationId xmlns:p14="http://schemas.microsoft.com/office/powerpoint/2010/main" val="502680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B57694DC-1839-4067-96AF-BA3D11793758}" type="slidenum">
              <a:rPr lang="en-US" smtClean="0"/>
              <a:t>3</a:t>
            </a:fld>
            <a:endParaRPr lang="en-US"/>
          </a:p>
        </p:txBody>
      </p:sp>
    </p:spTree>
    <p:extLst>
      <p:ext uri="{BB962C8B-B14F-4D97-AF65-F5344CB8AC3E}">
        <p14:creationId xmlns:p14="http://schemas.microsoft.com/office/powerpoint/2010/main" val="2905237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B57694DC-1839-4067-96AF-BA3D11793758}" type="slidenum">
              <a:rPr lang="en-US" smtClean="0"/>
              <a:t>4</a:t>
            </a:fld>
            <a:endParaRPr lang="en-US"/>
          </a:p>
        </p:txBody>
      </p:sp>
    </p:spTree>
    <p:extLst>
      <p:ext uri="{BB962C8B-B14F-4D97-AF65-F5344CB8AC3E}">
        <p14:creationId xmlns:p14="http://schemas.microsoft.com/office/powerpoint/2010/main" val="3625347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B57694DC-1839-4067-96AF-BA3D11793758}" type="slidenum">
              <a:rPr lang="en-US" smtClean="0"/>
              <a:t>5</a:t>
            </a:fld>
            <a:endParaRPr lang="en-US"/>
          </a:p>
        </p:txBody>
      </p:sp>
    </p:spTree>
    <p:extLst>
      <p:ext uri="{BB962C8B-B14F-4D97-AF65-F5344CB8AC3E}">
        <p14:creationId xmlns:p14="http://schemas.microsoft.com/office/powerpoint/2010/main" val="4283193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B57694DC-1839-4067-96AF-BA3D11793758}" type="slidenum">
              <a:rPr lang="en-US" smtClean="0"/>
              <a:t>6</a:t>
            </a:fld>
            <a:endParaRPr lang="en-US"/>
          </a:p>
        </p:txBody>
      </p:sp>
    </p:spTree>
    <p:extLst>
      <p:ext uri="{BB962C8B-B14F-4D97-AF65-F5344CB8AC3E}">
        <p14:creationId xmlns:p14="http://schemas.microsoft.com/office/powerpoint/2010/main" val="898678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51547-4B36-4732-84CD-57A73C76A9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EB30841-5FBD-4C76-8360-171313ED37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079AB9-928C-415F-9F27-D14BB9BACC08}"/>
              </a:ext>
            </a:extLst>
          </p:cNvPr>
          <p:cNvSpPr>
            <a:spLocks noGrp="1"/>
          </p:cNvSpPr>
          <p:nvPr>
            <p:ph type="dt" sz="half" idx="10"/>
          </p:nvPr>
        </p:nvSpPr>
        <p:spPr/>
        <p:txBody>
          <a:bodyPr/>
          <a:lstStyle/>
          <a:p>
            <a:fld id="{477288A8-BD14-48DD-9399-D6084950B642}" type="datetimeFigureOut">
              <a:rPr lang="en-US" smtClean="0"/>
              <a:t>6/24/2022</a:t>
            </a:fld>
            <a:endParaRPr lang="en-US"/>
          </a:p>
        </p:txBody>
      </p:sp>
      <p:sp>
        <p:nvSpPr>
          <p:cNvPr id="5" name="Footer Placeholder 4">
            <a:extLst>
              <a:ext uri="{FF2B5EF4-FFF2-40B4-BE49-F238E27FC236}">
                <a16:creationId xmlns:a16="http://schemas.microsoft.com/office/drawing/2014/main" id="{758E9351-0B93-4261-B830-AF0A34DCB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872AA7-738A-47A1-A9AA-31EF5A38C64A}"/>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1402805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3E13C-5A86-49DF-BC4C-997C429468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E4BE74-2852-4AE2-A6F3-CFEB356DD5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0E39C6-EA5B-48F1-ADD0-6A89E3054D18}"/>
              </a:ext>
            </a:extLst>
          </p:cNvPr>
          <p:cNvSpPr>
            <a:spLocks noGrp="1"/>
          </p:cNvSpPr>
          <p:nvPr>
            <p:ph type="dt" sz="half" idx="10"/>
          </p:nvPr>
        </p:nvSpPr>
        <p:spPr/>
        <p:txBody>
          <a:bodyPr/>
          <a:lstStyle/>
          <a:p>
            <a:fld id="{477288A8-BD14-48DD-9399-D6084950B642}" type="datetimeFigureOut">
              <a:rPr lang="en-US" smtClean="0"/>
              <a:t>6/24/2022</a:t>
            </a:fld>
            <a:endParaRPr lang="en-US"/>
          </a:p>
        </p:txBody>
      </p:sp>
      <p:sp>
        <p:nvSpPr>
          <p:cNvPr id="5" name="Footer Placeholder 4">
            <a:extLst>
              <a:ext uri="{FF2B5EF4-FFF2-40B4-BE49-F238E27FC236}">
                <a16:creationId xmlns:a16="http://schemas.microsoft.com/office/drawing/2014/main" id="{5BA72955-A999-4A8D-BF59-497D2EBAD4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8D9E9F-FF7C-4DF5-B63B-8C4AB9AAF5C4}"/>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3900367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5094C6-82EA-415B-8B45-57D9AE584B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3700BD-FE55-425D-BD32-0F19857C61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01444A-B3FD-435C-BE85-305BD1C4908C}"/>
              </a:ext>
            </a:extLst>
          </p:cNvPr>
          <p:cNvSpPr>
            <a:spLocks noGrp="1"/>
          </p:cNvSpPr>
          <p:nvPr>
            <p:ph type="dt" sz="half" idx="10"/>
          </p:nvPr>
        </p:nvSpPr>
        <p:spPr/>
        <p:txBody>
          <a:bodyPr/>
          <a:lstStyle/>
          <a:p>
            <a:fld id="{477288A8-BD14-48DD-9399-D6084950B642}" type="datetimeFigureOut">
              <a:rPr lang="en-US" smtClean="0"/>
              <a:t>6/24/2022</a:t>
            </a:fld>
            <a:endParaRPr lang="en-US"/>
          </a:p>
        </p:txBody>
      </p:sp>
      <p:sp>
        <p:nvSpPr>
          <p:cNvPr id="5" name="Footer Placeholder 4">
            <a:extLst>
              <a:ext uri="{FF2B5EF4-FFF2-40B4-BE49-F238E27FC236}">
                <a16:creationId xmlns:a16="http://schemas.microsoft.com/office/drawing/2014/main" id="{093114BF-CB6C-432D-9EB5-80F64F9846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0CF7C5-8E7B-4ABE-81A1-AACF4F82E75F}"/>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1719529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59E9D-BC3D-42BA-91FF-DAC5070439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3D8F55-0F48-4F40-BCC2-55097ACE57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912342-317C-46A2-983A-8391EC6D0711}"/>
              </a:ext>
            </a:extLst>
          </p:cNvPr>
          <p:cNvSpPr>
            <a:spLocks noGrp="1"/>
          </p:cNvSpPr>
          <p:nvPr>
            <p:ph type="dt" sz="half" idx="10"/>
          </p:nvPr>
        </p:nvSpPr>
        <p:spPr/>
        <p:txBody>
          <a:bodyPr/>
          <a:lstStyle/>
          <a:p>
            <a:fld id="{477288A8-BD14-48DD-9399-D6084950B642}" type="datetimeFigureOut">
              <a:rPr lang="en-US" smtClean="0"/>
              <a:t>6/24/2022</a:t>
            </a:fld>
            <a:endParaRPr lang="en-US"/>
          </a:p>
        </p:txBody>
      </p:sp>
      <p:sp>
        <p:nvSpPr>
          <p:cNvPr id="5" name="Footer Placeholder 4">
            <a:extLst>
              <a:ext uri="{FF2B5EF4-FFF2-40B4-BE49-F238E27FC236}">
                <a16:creationId xmlns:a16="http://schemas.microsoft.com/office/drawing/2014/main" id="{92980BED-46A7-40F6-83F2-5F6B9FFDBC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C6DCDF-55F5-4815-90FE-53A8A54080BD}"/>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3957811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A4D32-451A-4DA3-954D-E72DB475AF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D41153-6A8D-4AFC-901A-88491634A9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AD17D3-B0F0-4DB5-9311-A594A1D16D3E}"/>
              </a:ext>
            </a:extLst>
          </p:cNvPr>
          <p:cNvSpPr>
            <a:spLocks noGrp="1"/>
          </p:cNvSpPr>
          <p:nvPr>
            <p:ph type="dt" sz="half" idx="10"/>
          </p:nvPr>
        </p:nvSpPr>
        <p:spPr/>
        <p:txBody>
          <a:bodyPr/>
          <a:lstStyle/>
          <a:p>
            <a:fld id="{477288A8-BD14-48DD-9399-D6084950B642}" type="datetimeFigureOut">
              <a:rPr lang="en-US" smtClean="0"/>
              <a:t>6/24/2022</a:t>
            </a:fld>
            <a:endParaRPr lang="en-US"/>
          </a:p>
        </p:txBody>
      </p:sp>
      <p:sp>
        <p:nvSpPr>
          <p:cNvPr id="5" name="Footer Placeholder 4">
            <a:extLst>
              <a:ext uri="{FF2B5EF4-FFF2-40B4-BE49-F238E27FC236}">
                <a16:creationId xmlns:a16="http://schemas.microsoft.com/office/drawing/2014/main" id="{DABED4C2-4A54-4C8A-B260-9EBEA796B9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410284-345E-4D05-A988-A26E6A43253E}"/>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383462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C20A1-B2C5-406D-B684-AA408BB3AF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DEC4D9-F67B-4F6E-A797-867EAF707D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A661EFF-8089-407C-9A22-3B783A5B61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15D97A-8934-408E-A903-F35D5DED027E}"/>
              </a:ext>
            </a:extLst>
          </p:cNvPr>
          <p:cNvSpPr>
            <a:spLocks noGrp="1"/>
          </p:cNvSpPr>
          <p:nvPr>
            <p:ph type="dt" sz="half" idx="10"/>
          </p:nvPr>
        </p:nvSpPr>
        <p:spPr/>
        <p:txBody>
          <a:bodyPr/>
          <a:lstStyle/>
          <a:p>
            <a:fld id="{477288A8-BD14-48DD-9399-D6084950B642}" type="datetimeFigureOut">
              <a:rPr lang="en-US" smtClean="0"/>
              <a:t>6/24/2022</a:t>
            </a:fld>
            <a:endParaRPr lang="en-US"/>
          </a:p>
        </p:txBody>
      </p:sp>
      <p:sp>
        <p:nvSpPr>
          <p:cNvPr id="6" name="Footer Placeholder 5">
            <a:extLst>
              <a:ext uri="{FF2B5EF4-FFF2-40B4-BE49-F238E27FC236}">
                <a16:creationId xmlns:a16="http://schemas.microsoft.com/office/drawing/2014/main" id="{3506C030-841B-4A94-B42E-CD0D28B6B7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73C2AD-D1E1-42DB-A786-60A8294F241C}"/>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1204722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663FB-F788-4B8E-B1FF-A10F690F57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DC16684-49D6-4005-9FBD-AF36B94CC4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3FF873-FA9F-4C2D-9EAB-1157F171B7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75F1F5-A91C-426C-9BFB-5DEC39CBC7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472FA6-8538-4A93-9305-76A6253921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8D21F8-7C31-4558-BA59-8D0D8403FA2C}"/>
              </a:ext>
            </a:extLst>
          </p:cNvPr>
          <p:cNvSpPr>
            <a:spLocks noGrp="1"/>
          </p:cNvSpPr>
          <p:nvPr>
            <p:ph type="dt" sz="half" idx="10"/>
          </p:nvPr>
        </p:nvSpPr>
        <p:spPr/>
        <p:txBody>
          <a:bodyPr/>
          <a:lstStyle/>
          <a:p>
            <a:fld id="{477288A8-BD14-48DD-9399-D6084950B642}" type="datetimeFigureOut">
              <a:rPr lang="en-US" smtClean="0"/>
              <a:t>6/24/2022</a:t>
            </a:fld>
            <a:endParaRPr lang="en-US"/>
          </a:p>
        </p:txBody>
      </p:sp>
      <p:sp>
        <p:nvSpPr>
          <p:cNvPr id="8" name="Footer Placeholder 7">
            <a:extLst>
              <a:ext uri="{FF2B5EF4-FFF2-40B4-BE49-F238E27FC236}">
                <a16:creationId xmlns:a16="http://schemas.microsoft.com/office/drawing/2014/main" id="{C8AAB610-E39E-496D-B77D-AE0AEC23D8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198C09-0BE0-4E43-9DFC-701D556CAEFE}"/>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3188289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26EE7-A58D-4EAE-A049-AA6FAC1B5D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21E394-A2DE-427A-854F-0062554E2351}"/>
              </a:ext>
            </a:extLst>
          </p:cNvPr>
          <p:cNvSpPr>
            <a:spLocks noGrp="1"/>
          </p:cNvSpPr>
          <p:nvPr>
            <p:ph type="dt" sz="half" idx="10"/>
          </p:nvPr>
        </p:nvSpPr>
        <p:spPr/>
        <p:txBody>
          <a:bodyPr/>
          <a:lstStyle/>
          <a:p>
            <a:fld id="{477288A8-BD14-48DD-9399-D6084950B642}" type="datetimeFigureOut">
              <a:rPr lang="en-US" smtClean="0"/>
              <a:t>6/24/2022</a:t>
            </a:fld>
            <a:endParaRPr lang="en-US"/>
          </a:p>
        </p:txBody>
      </p:sp>
      <p:sp>
        <p:nvSpPr>
          <p:cNvPr id="4" name="Footer Placeholder 3">
            <a:extLst>
              <a:ext uri="{FF2B5EF4-FFF2-40B4-BE49-F238E27FC236}">
                <a16:creationId xmlns:a16="http://schemas.microsoft.com/office/drawing/2014/main" id="{13AC25DE-9652-4759-853E-5E275858E6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056A8F-8892-4C91-8109-85BE74A3F850}"/>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1958727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FA25FF-595A-425E-B3E6-598D68442302}"/>
              </a:ext>
            </a:extLst>
          </p:cNvPr>
          <p:cNvSpPr>
            <a:spLocks noGrp="1"/>
          </p:cNvSpPr>
          <p:nvPr>
            <p:ph type="dt" sz="half" idx="10"/>
          </p:nvPr>
        </p:nvSpPr>
        <p:spPr/>
        <p:txBody>
          <a:bodyPr/>
          <a:lstStyle/>
          <a:p>
            <a:fld id="{477288A8-BD14-48DD-9399-D6084950B642}" type="datetimeFigureOut">
              <a:rPr lang="en-US" smtClean="0"/>
              <a:t>6/24/2022</a:t>
            </a:fld>
            <a:endParaRPr lang="en-US"/>
          </a:p>
        </p:txBody>
      </p:sp>
      <p:sp>
        <p:nvSpPr>
          <p:cNvPr id="3" name="Footer Placeholder 2">
            <a:extLst>
              <a:ext uri="{FF2B5EF4-FFF2-40B4-BE49-F238E27FC236}">
                <a16:creationId xmlns:a16="http://schemas.microsoft.com/office/drawing/2014/main" id="{58DF887E-F925-4F54-9903-5F60AFAFD8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AD212C-7A26-447B-B805-504502482C3D}"/>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3980407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AF378-E086-4AAF-96CA-B8A3BA2EAC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51045B-D3E9-4774-AF01-A69585AB86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B907E0-DEF3-4458-8C6F-8AF01CE7AF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048FB4-B47D-4DB2-ADB0-728A1441D450}"/>
              </a:ext>
            </a:extLst>
          </p:cNvPr>
          <p:cNvSpPr>
            <a:spLocks noGrp="1"/>
          </p:cNvSpPr>
          <p:nvPr>
            <p:ph type="dt" sz="half" idx="10"/>
          </p:nvPr>
        </p:nvSpPr>
        <p:spPr/>
        <p:txBody>
          <a:bodyPr/>
          <a:lstStyle/>
          <a:p>
            <a:fld id="{477288A8-BD14-48DD-9399-D6084950B642}" type="datetimeFigureOut">
              <a:rPr lang="en-US" smtClean="0"/>
              <a:t>6/24/2022</a:t>
            </a:fld>
            <a:endParaRPr lang="en-US"/>
          </a:p>
        </p:txBody>
      </p:sp>
      <p:sp>
        <p:nvSpPr>
          <p:cNvPr id="6" name="Footer Placeholder 5">
            <a:extLst>
              <a:ext uri="{FF2B5EF4-FFF2-40B4-BE49-F238E27FC236}">
                <a16:creationId xmlns:a16="http://schemas.microsoft.com/office/drawing/2014/main" id="{32FDC950-647E-49DE-8FCA-30AECB459A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AE2D7C-EC02-494D-BCCF-9ADB7D40FC01}"/>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3026599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57664-500B-40A6-8349-ED427CB9EC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EF4406-D27A-4B30-B0BE-E3FB9B73F6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660381-F73B-4467-B7FA-058DD2DC8A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658A19-691D-401B-9936-B8068F6AE7D7}"/>
              </a:ext>
            </a:extLst>
          </p:cNvPr>
          <p:cNvSpPr>
            <a:spLocks noGrp="1"/>
          </p:cNvSpPr>
          <p:nvPr>
            <p:ph type="dt" sz="half" idx="10"/>
          </p:nvPr>
        </p:nvSpPr>
        <p:spPr/>
        <p:txBody>
          <a:bodyPr/>
          <a:lstStyle/>
          <a:p>
            <a:fld id="{477288A8-BD14-48DD-9399-D6084950B642}" type="datetimeFigureOut">
              <a:rPr lang="en-US" smtClean="0"/>
              <a:t>6/24/2022</a:t>
            </a:fld>
            <a:endParaRPr lang="en-US"/>
          </a:p>
        </p:txBody>
      </p:sp>
      <p:sp>
        <p:nvSpPr>
          <p:cNvPr id="6" name="Footer Placeholder 5">
            <a:extLst>
              <a:ext uri="{FF2B5EF4-FFF2-40B4-BE49-F238E27FC236}">
                <a16:creationId xmlns:a16="http://schemas.microsoft.com/office/drawing/2014/main" id="{D45AB194-278C-4710-A7A7-198762C870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DBC978-2C92-4AA2-90AF-EEB533DD192D}"/>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1296224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CDD8AF-6DF1-4974-BCE9-8FA733C83E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222390-DCF0-4355-B211-A32D07A291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9FFB90-8AD7-4333-A631-ED809C3816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288A8-BD14-48DD-9399-D6084950B642}" type="datetimeFigureOut">
              <a:rPr lang="en-US" smtClean="0"/>
              <a:t>6/24/2022</a:t>
            </a:fld>
            <a:endParaRPr lang="en-US"/>
          </a:p>
        </p:txBody>
      </p:sp>
      <p:sp>
        <p:nvSpPr>
          <p:cNvPr id="5" name="Footer Placeholder 4">
            <a:extLst>
              <a:ext uri="{FF2B5EF4-FFF2-40B4-BE49-F238E27FC236}">
                <a16:creationId xmlns:a16="http://schemas.microsoft.com/office/drawing/2014/main" id="{835ADE11-3CD1-444C-8DDC-D6D949F1A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830CCA-90EB-40F9-8DCD-D59D30298A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BE0DB8-1EF8-40BC-8ED8-3D76F2E5A2B6}" type="slidenum">
              <a:rPr lang="en-US" smtClean="0"/>
              <a:t>‹#›</a:t>
            </a:fld>
            <a:endParaRPr lang="en-US"/>
          </a:p>
        </p:txBody>
      </p:sp>
    </p:spTree>
    <p:extLst>
      <p:ext uri="{BB962C8B-B14F-4D97-AF65-F5344CB8AC3E}">
        <p14:creationId xmlns:p14="http://schemas.microsoft.com/office/powerpoint/2010/main" val="294562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content/wcm/current_guides/53525/02-010117.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72AD-5768-4AEE-BD76-D54920647711}"/>
              </a:ext>
            </a:extLst>
          </p:cNvPr>
          <p:cNvSpPr>
            <a:spLocks noGrp="1"/>
          </p:cNvSpPr>
          <p:nvPr>
            <p:ph type="ctrTitle"/>
          </p:nvPr>
        </p:nvSpPr>
        <p:spPr/>
        <p:txBody>
          <a:bodyPr>
            <a:normAutofit fontScale="90000"/>
          </a:bodyPr>
          <a:lstStyle/>
          <a:p>
            <a:br>
              <a:rPr lang="en-US" dirty="0"/>
            </a:br>
            <a:br>
              <a:rPr lang="en-US" dirty="0"/>
            </a:br>
            <a:br>
              <a:rPr lang="en-US" dirty="0"/>
            </a:br>
            <a:r>
              <a:rPr lang="en-US" sz="3800" b="1" dirty="0"/>
              <a:t>LFL-31</a:t>
            </a:r>
            <a:r>
              <a:rPr lang="en-US" sz="3800" dirty="0"/>
              <a:t>: </a:t>
            </a:r>
            <a:r>
              <a:rPr lang="en-US" sz="3800" dirty="0">
                <a:effectLst/>
                <a:latin typeface="Calibri" panose="020F0502020204030204" pitchFamily="34" charset="0"/>
                <a:ea typeface="Calibri" panose="020F0502020204030204" pitchFamily="34" charset="0"/>
                <a:cs typeface="Times New Roman" panose="02020603050405020304" pitchFamily="18" charset="0"/>
              </a:rPr>
              <a:t>Consider Impacts to Transmission Operator       Under Frequency Load Shed Obligations</a:t>
            </a:r>
            <a:br>
              <a:rPr lang="en-US" sz="4000" dirty="0"/>
            </a:br>
            <a:endParaRPr lang="en-US" sz="4000" dirty="0"/>
          </a:p>
        </p:txBody>
      </p:sp>
      <p:sp>
        <p:nvSpPr>
          <p:cNvPr id="3" name="Subtitle 2">
            <a:extLst>
              <a:ext uri="{FF2B5EF4-FFF2-40B4-BE49-F238E27FC236}">
                <a16:creationId xmlns:a16="http://schemas.microsoft.com/office/drawing/2014/main" id="{3D6A46E5-A155-47F7-A925-217A8F3F3EF6}"/>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840835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1BCB6A5-4FE5-4162-9E80-45DA23F1D98C}"/>
              </a:ext>
            </a:extLst>
          </p:cNvPr>
          <p:cNvSpPr>
            <a:spLocks noGrp="1"/>
          </p:cNvSpPr>
          <p:nvPr>
            <p:ph type="title"/>
          </p:nvPr>
        </p:nvSpPr>
        <p:spPr>
          <a:xfrm>
            <a:off x="643467" y="321734"/>
            <a:ext cx="10905066" cy="1135737"/>
          </a:xfrm>
        </p:spPr>
        <p:txBody>
          <a:bodyPr vert="horz" lIns="91440" tIns="45720" rIns="91440" bIns="45720" rtlCol="0" anchor="ctr">
            <a:noAutofit/>
          </a:bodyPr>
          <a:lstStyle/>
          <a:p>
            <a:br>
              <a:rPr lang="en-US" sz="1800" dirty="0">
                <a:latin typeface="+mn-lt"/>
              </a:rPr>
            </a:br>
            <a:r>
              <a:rPr lang="en-US" sz="1800" dirty="0">
                <a:latin typeface="+mn-lt"/>
              </a:rPr>
              <a:t>ERCOT Compliance coordinates and conducts an annual survey with the TSPs and DSPs to ensure that the required automatic under-frequency load shed circuits are configured to provide the appropriate load relief in an under-frequency event as required by table below from </a:t>
            </a:r>
            <a:r>
              <a:rPr lang="en-US" sz="1800" dirty="0">
                <a:latin typeface="+mn-lt"/>
                <a:hlinkClick r:id="rId3"/>
              </a:rPr>
              <a:t>Operating Guides 2.6.1(1) </a:t>
            </a:r>
            <a:r>
              <a:rPr lang="en-US" sz="1800" dirty="0">
                <a:latin typeface="+mn-lt"/>
              </a:rPr>
              <a:t>Requirements for Under-Frequency Load Shedding:</a:t>
            </a:r>
            <a:br>
              <a:rPr lang="en-US" sz="1800" dirty="0"/>
            </a:br>
            <a:endParaRPr lang="en-US" sz="1800" kern="1200" dirty="0">
              <a:solidFill>
                <a:schemeClr val="tx1"/>
              </a:solidFill>
              <a:latin typeface="+mn-lt"/>
              <a:ea typeface="+mj-ea"/>
              <a:cs typeface="+mj-cs"/>
            </a:endParaRPr>
          </a:p>
        </p:txBody>
      </p:sp>
      <p:sp>
        <p:nvSpPr>
          <p:cNvPr id="5" name="Rectangle 1">
            <a:extLst>
              <a:ext uri="{FF2B5EF4-FFF2-40B4-BE49-F238E27FC236}">
                <a16:creationId xmlns:a16="http://schemas.microsoft.com/office/drawing/2014/main" id="{B3E881CD-FDA0-4459-A04D-9BBE9085D7D8}"/>
              </a:ext>
            </a:extLst>
          </p:cNvPr>
          <p:cNvSpPr>
            <a:spLocks noChangeArrowheads="1"/>
          </p:cNvSpPr>
          <p:nvPr/>
        </p:nvSpPr>
        <p:spPr bwMode="auto">
          <a:xfrm>
            <a:off x="643468" y="1586753"/>
            <a:ext cx="10410014" cy="2093587"/>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rmAutofit lnSpcReduction="10000"/>
          </a:bodyPr>
          <a:lstStyle>
            <a:lvl1pPr eaLnBrk="0" fontAlgn="base" hangingPunct="0">
              <a:spcBef>
                <a:spcPct val="0"/>
              </a:spcBef>
              <a:spcAft>
                <a:spcPct val="0"/>
              </a:spcAft>
              <a:tabLst>
                <a:tab pos="639763" algn="l"/>
              </a:tabLst>
              <a:defRPr>
                <a:solidFill>
                  <a:schemeClr val="tx1"/>
                </a:solidFill>
                <a:latin typeface="Arial" panose="020B0604020202020204" pitchFamily="34" charset="0"/>
              </a:defRPr>
            </a:lvl1pPr>
            <a:lvl2pPr eaLnBrk="0" fontAlgn="base" hangingPunct="0">
              <a:spcBef>
                <a:spcPct val="0"/>
              </a:spcBef>
              <a:spcAft>
                <a:spcPct val="0"/>
              </a:spcAft>
              <a:tabLst>
                <a:tab pos="639763" algn="l"/>
              </a:tabLst>
              <a:defRPr>
                <a:solidFill>
                  <a:schemeClr val="tx1"/>
                </a:solidFill>
                <a:latin typeface="Arial" panose="020B0604020202020204" pitchFamily="34" charset="0"/>
              </a:defRPr>
            </a:lvl2pPr>
            <a:lvl3pPr eaLnBrk="0" fontAlgn="base" hangingPunct="0">
              <a:spcBef>
                <a:spcPct val="0"/>
              </a:spcBef>
              <a:spcAft>
                <a:spcPct val="0"/>
              </a:spcAft>
              <a:tabLst>
                <a:tab pos="639763" algn="l"/>
              </a:tabLst>
              <a:defRPr>
                <a:solidFill>
                  <a:schemeClr val="tx1"/>
                </a:solidFill>
                <a:latin typeface="Arial" panose="020B0604020202020204" pitchFamily="34" charset="0"/>
              </a:defRPr>
            </a:lvl3pPr>
            <a:lvl4pPr eaLnBrk="0" fontAlgn="base" hangingPunct="0">
              <a:spcBef>
                <a:spcPct val="0"/>
              </a:spcBef>
              <a:spcAft>
                <a:spcPct val="0"/>
              </a:spcAft>
              <a:tabLst>
                <a:tab pos="639763" algn="l"/>
              </a:tabLst>
              <a:defRPr>
                <a:solidFill>
                  <a:schemeClr val="tx1"/>
                </a:solidFill>
                <a:latin typeface="Arial" panose="020B0604020202020204" pitchFamily="34" charset="0"/>
              </a:defRPr>
            </a:lvl4pPr>
            <a:lvl5pPr eaLnBrk="0" fontAlgn="base" hangingPunct="0">
              <a:spcBef>
                <a:spcPct val="0"/>
              </a:spcBef>
              <a:spcAft>
                <a:spcPct val="0"/>
              </a:spcAft>
              <a:tabLst>
                <a:tab pos="639763" algn="l"/>
              </a:tabLst>
              <a:defRPr>
                <a:solidFill>
                  <a:schemeClr val="tx1"/>
                </a:solidFill>
                <a:latin typeface="Arial" panose="020B0604020202020204" pitchFamily="34" charset="0"/>
              </a:defRPr>
            </a:lvl5pPr>
            <a:lvl6pPr eaLnBrk="0" fontAlgn="base" hangingPunct="0">
              <a:spcBef>
                <a:spcPct val="0"/>
              </a:spcBef>
              <a:spcAft>
                <a:spcPct val="0"/>
              </a:spcAft>
              <a:tabLst>
                <a:tab pos="639763" algn="l"/>
              </a:tabLst>
              <a:defRPr>
                <a:solidFill>
                  <a:schemeClr val="tx1"/>
                </a:solidFill>
                <a:latin typeface="Arial" panose="020B0604020202020204" pitchFamily="34" charset="0"/>
              </a:defRPr>
            </a:lvl6pPr>
            <a:lvl7pPr eaLnBrk="0" fontAlgn="base" hangingPunct="0">
              <a:spcBef>
                <a:spcPct val="0"/>
              </a:spcBef>
              <a:spcAft>
                <a:spcPct val="0"/>
              </a:spcAft>
              <a:tabLst>
                <a:tab pos="639763" algn="l"/>
              </a:tabLst>
              <a:defRPr>
                <a:solidFill>
                  <a:schemeClr val="tx1"/>
                </a:solidFill>
                <a:latin typeface="Arial" panose="020B0604020202020204" pitchFamily="34" charset="0"/>
              </a:defRPr>
            </a:lvl7pPr>
            <a:lvl8pPr eaLnBrk="0" fontAlgn="base" hangingPunct="0">
              <a:spcBef>
                <a:spcPct val="0"/>
              </a:spcBef>
              <a:spcAft>
                <a:spcPct val="0"/>
              </a:spcAft>
              <a:tabLst>
                <a:tab pos="639763" algn="l"/>
              </a:tabLst>
              <a:defRPr>
                <a:solidFill>
                  <a:schemeClr val="tx1"/>
                </a:solidFill>
                <a:latin typeface="Arial" panose="020B0604020202020204" pitchFamily="34" charset="0"/>
              </a:defRPr>
            </a:lvl8pPr>
            <a:lvl9pPr eaLnBrk="0" fontAlgn="base" hangingPunct="0">
              <a:spcBef>
                <a:spcPct val="0"/>
              </a:spcBef>
              <a:spcAft>
                <a:spcPct val="0"/>
              </a:spcAft>
              <a:tabLst>
                <a:tab pos="639763" algn="l"/>
              </a:tabLst>
              <a:defRPr>
                <a:solidFill>
                  <a:schemeClr val="tx1"/>
                </a:solidFill>
                <a:latin typeface="Arial" panose="020B0604020202020204" pitchFamily="34" charset="0"/>
              </a:defRPr>
            </a:lvl9pPr>
          </a:lstStyle>
          <a:p>
            <a:pPr marL="0" marR="0" lvl="0" indent="-228600" eaLnBrk="1" fontAlgn="base" hangingPunct="1">
              <a:lnSpc>
                <a:spcPct val="90000"/>
              </a:lnSpc>
              <a:spcBef>
                <a:spcPct val="0"/>
              </a:spcBef>
              <a:spcAft>
                <a:spcPts val="600"/>
              </a:spcAft>
              <a:buClrTx/>
              <a:buSzTx/>
              <a:buFont typeface="Arial" panose="020B0604020202020204" pitchFamily="34" charset="0"/>
              <a:buChar char="•"/>
              <a:tabLst>
                <a:tab pos="639763" algn="l"/>
              </a:tabLst>
            </a:pPr>
            <a:r>
              <a:rPr kumimoji="0" lang="en-US" altLang="en-US" sz="1600" b="1" i="1" u="none" strike="noStrike" cap="none" normalizeH="0" baseline="0" dirty="0" bmk="_Toc501156134">
                <a:ln>
                  <a:noFill/>
                </a:ln>
                <a:effectLst/>
                <a:latin typeface="+mn-lt"/>
              </a:rPr>
              <a:t>2.6.1	Automatic Firm Load Shedding</a:t>
            </a:r>
            <a:endParaRPr kumimoji="0" lang="en-US" altLang="en-US" sz="1600" b="0" i="0" u="none" strike="noStrike" cap="none" normalizeH="0" baseline="0" dirty="0">
              <a:ln>
                <a:noFill/>
              </a:ln>
              <a:effectLst/>
              <a:latin typeface="+mn-lt"/>
            </a:endParaRP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tab pos="639763" algn="l"/>
              </a:tabLst>
            </a:pPr>
            <a:r>
              <a:rPr kumimoji="0" lang="en-US" altLang="en-US" sz="1600" b="0" i="0" u="none" strike="noStrike" cap="none" normalizeH="0" baseline="0" dirty="0">
                <a:ln>
                  <a:noFill/>
                </a:ln>
                <a:effectLst/>
                <a:latin typeface="+mn-lt"/>
              </a:rPr>
              <a:t>(1)	At least 25% of the ERCOT System Load shall be equipped at all times with provisions for automatic Under-Frequency Load Shedding (UFLS) as described in this paragraph.  In the event of an under-frequency event, each Transmission Operator (TO) shall provide Load relief by shedding the required percentage of its Distribution Service Provider (DSP)-connected Load and transmission-level Customer Load using automatic under-frequency relays, as specified in the table below.  For the purposes of this paragraph, the TO Load will be the amount of Load being served by the DSPs that the TO represents, as well as the TO’s transmission-level Customer Load, when the ERCOT frequency drops to the 59.3 Hz threshold.  As such, the amount of the TO Load relief will not include any Load that has already been shed prior to the 59.3 Hz frequency threshold.  The under-frequency relays shall be set to provide Load relief as follows:</a:t>
            </a:r>
          </a:p>
        </p:txBody>
      </p:sp>
      <p:grpSp>
        <p:nvGrpSpPr>
          <p:cNvPr id="22" name="Group 21">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23" name="Isosceles Triangle 22">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27" name="Rectangle 26">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4" name="Content Placeholder 3">
            <a:extLst>
              <a:ext uri="{FF2B5EF4-FFF2-40B4-BE49-F238E27FC236}">
                <a16:creationId xmlns:a16="http://schemas.microsoft.com/office/drawing/2014/main" id="{143D97BC-C311-41C3-8DBB-70E8E9AB6F3F}"/>
              </a:ext>
            </a:extLst>
          </p:cNvPr>
          <p:cNvGraphicFramePr>
            <a:graphicFrameLocks noGrp="1"/>
          </p:cNvGraphicFramePr>
          <p:nvPr>
            <p:ph idx="1"/>
            <p:extLst>
              <p:ext uri="{D42A27DB-BD31-4B8C-83A1-F6EECF244321}">
                <p14:modId xmlns:p14="http://schemas.microsoft.com/office/powerpoint/2010/main" val="153346096"/>
              </p:ext>
            </p:extLst>
          </p:nvPr>
        </p:nvGraphicFramePr>
        <p:xfrm>
          <a:off x="1532965" y="3680339"/>
          <a:ext cx="8399929" cy="2425484"/>
        </p:xfrm>
        <a:graphic>
          <a:graphicData uri="http://schemas.openxmlformats.org/drawingml/2006/table">
            <a:tbl>
              <a:tblPr>
                <a:noFill/>
                <a:tableStyleId>{5C22544A-7EE6-4342-B048-85BDC9FD1C3A}</a:tableStyleId>
              </a:tblPr>
              <a:tblGrid>
                <a:gridCol w="2603688">
                  <a:extLst>
                    <a:ext uri="{9D8B030D-6E8A-4147-A177-3AD203B41FA5}">
                      <a16:colId xmlns:a16="http://schemas.microsoft.com/office/drawing/2014/main" val="2228067052"/>
                    </a:ext>
                  </a:extLst>
                </a:gridCol>
                <a:gridCol w="5796241">
                  <a:extLst>
                    <a:ext uri="{9D8B030D-6E8A-4147-A177-3AD203B41FA5}">
                      <a16:colId xmlns:a16="http://schemas.microsoft.com/office/drawing/2014/main" val="1031691562"/>
                    </a:ext>
                  </a:extLst>
                </a:gridCol>
              </a:tblGrid>
              <a:tr h="555718">
                <a:tc>
                  <a:txBody>
                    <a:bodyPr/>
                    <a:lstStyle/>
                    <a:p>
                      <a:pPr marL="0" marR="0" algn="ctr">
                        <a:spcBef>
                          <a:spcPts val="0"/>
                        </a:spcBef>
                        <a:spcAft>
                          <a:spcPts val="0"/>
                        </a:spcAft>
                      </a:pPr>
                      <a:r>
                        <a:rPr lang="en-US" sz="1600" cap="none" spc="0" dirty="0">
                          <a:solidFill>
                            <a:schemeClr val="tx1"/>
                          </a:solidFill>
                          <a:effectLst/>
                        </a:rPr>
                        <a:t>Frequency Threshold</a:t>
                      </a:r>
                      <a:endParaRPr lang="en-US" sz="1600" cap="none" spc="0" dirty="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6350" cap="flat" cmpd="sng" algn="ctr">
                      <a:solidFill>
                        <a:schemeClr val="tx1"/>
                      </a:solidFill>
                      <a:prstDash val="solid"/>
                    </a:lnT>
                    <a:lnB w="12700" cmpd="sng">
                      <a:noFill/>
                      <a:prstDash val="solid"/>
                    </a:lnB>
                    <a:noFill/>
                  </a:tcPr>
                </a:tc>
                <a:tc>
                  <a:txBody>
                    <a:bodyPr/>
                    <a:lstStyle/>
                    <a:p>
                      <a:pPr marL="0" marR="0" algn="ctr">
                        <a:spcBef>
                          <a:spcPts val="0"/>
                        </a:spcBef>
                        <a:spcAft>
                          <a:spcPts val="0"/>
                        </a:spcAft>
                      </a:pPr>
                      <a:r>
                        <a:rPr lang="en-US" sz="1600" cap="none" spc="0" dirty="0">
                          <a:solidFill>
                            <a:schemeClr val="tx1"/>
                          </a:solidFill>
                          <a:effectLst/>
                        </a:rPr>
                        <a:t>TO Load Relief</a:t>
                      </a:r>
                      <a:endParaRPr lang="en-US" sz="1600" cap="none" spc="0" dirty="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6350" cap="flat" cmpd="sng" algn="ctr">
                      <a:solidFill>
                        <a:schemeClr val="tx1"/>
                      </a:solidFill>
                      <a:prstDash val="solid"/>
                    </a:lnT>
                    <a:lnB w="12700" cmpd="sng">
                      <a:noFill/>
                      <a:prstDash val="solid"/>
                    </a:lnB>
                    <a:noFill/>
                  </a:tcPr>
                </a:tc>
                <a:extLst>
                  <a:ext uri="{0D108BD9-81ED-4DB2-BD59-A6C34878D82A}">
                    <a16:rowId xmlns:a16="http://schemas.microsoft.com/office/drawing/2014/main" val="1287126168"/>
                  </a:ext>
                </a:extLst>
              </a:tr>
              <a:tr h="555718">
                <a:tc>
                  <a:txBody>
                    <a:bodyPr/>
                    <a:lstStyle/>
                    <a:p>
                      <a:pPr marL="0" marR="0" algn="ctr">
                        <a:spcBef>
                          <a:spcPts val="0"/>
                        </a:spcBef>
                        <a:spcAft>
                          <a:spcPts val="0"/>
                        </a:spcAft>
                      </a:pPr>
                      <a:r>
                        <a:rPr lang="en-US" sz="1600" cap="none" spc="0">
                          <a:solidFill>
                            <a:schemeClr val="tx1"/>
                          </a:solidFill>
                          <a:effectLst/>
                        </a:rPr>
                        <a:t>59.3 Hz</a:t>
                      </a:r>
                      <a:endParaRPr lang="en-US" sz="1600" cap="none" spc="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spcBef>
                          <a:spcPts val="0"/>
                        </a:spcBef>
                        <a:spcAft>
                          <a:spcPts val="0"/>
                        </a:spcAft>
                      </a:pPr>
                      <a:r>
                        <a:rPr lang="en-US" sz="1600" cap="none" spc="0" dirty="0">
                          <a:solidFill>
                            <a:schemeClr val="tx1"/>
                          </a:solidFill>
                          <a:effectLst/>
                        </a:rPr>
                        <a:t>At least 5% of the TO Load</a:t>
                      </a:r>
                      <a:endParaRPr lang="en-US" sz="1600" cap="none" spc="0" dirty="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697508602"/>
                  </a:ext>
                </a:extLst>
              </a:tr>
              <a:tr h="555718">
                <a:tc>
                  <a:txBody>
                    <a:bodyPr/>
                    <a:lstStyle/>
                    <a:p>
                      <a:pPr marL="0" marR="0" algn="ctr">
                        <a:spcBef>
                          <a:spcPts val="0"/>
                        </a:spcBef>
                        <a:spcAft>
                          <a:spcPts val="0"/>
                        </a:spcAft>
                      </a:pPr>
                      <a:r>
                        <a:rPr lang="en-US" sz="1600" cap="none" spc="0">
                          <a:solidFill>
                            <a:schemeClr val="tx1"/>
                          </a:solidFill>
                          <a:effectLst/>
                        </a:rPr>
                        <a:t>58.9 Hz</a:t>
                      </a:r>
                      <a:endParaRPr lang="en-US" sz="1600" cap="none" spc="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spcBef>
                          <a:spcPts val="0"/>
                        </a:spcBef>
                        <a:spcAft>
                          <a:spcPts val="0"/>
                        </a:spcAft>
                      </a:pPr>
                      <a:r>
                        <a:rPr lang="en-US" sz="1600" cap="none" spc="0" dirty="0">
                          <a:solidFill>
                            <a:schemeClr val="tx1"/>
                          </a:solidFill>
                          <a:effectLst/>
                        </a:rPr>
                        <a:t>A total of at least 15% of the TO Load</a:t>
                      </a:r>
                      <a:endParaRPr lang="en-US" sz="1600" cap="none" spc="0" dirty="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4243120975"/>
                  </a:ext>
                </a:extLst>
              </a:tr>
              <a:tr h="555718">
                <a:tc>
                  <a:txBody>
                    <a:bodyPr/>
                    <a:lstStyle/>
                    <a:p>
                      <a:pPr marL="0" marR="0" algn="ctr">
                        <a:spcBef>
                          <a:spcPts val="0"/>
                        </a:spcBef>
                        <a:spcAft>
                          <a:spcPts val="0"/>
                        </a:spcAft>
                      </a:pPr>
                      <a:r>
                        <a:rPr lang="en-US" sz="1600" cap="none" spc="0">
                          <a:solidFill>
                            <a:schemeClr val="tx1"/>
                          </a:solidFill>
                          <a:effectLst/>
                        </a:rPr>
                        <a:t>58.5 Hz</a:t>
                      </a:r>
                      <a:endParaRPr lang="en-US" sz="1600" cap="none" spc="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spcBef>
                          <a:spcPts val="0"/>
                        </a:spcBef>
                        <a:spcAft>
                          <a:spcPts val="0"/>
                        </a:spcAft>
                      </a:pPr>
                      <a:r>
                        <a:rPr lang="en-US" sz="1600" cap="none" spc="0" dirty="0">
                          <a:solidFill>
                            <a:schemeClr val="tx1"/>
                          </a:solidFill>
                          <a:effectLst/>
                        </a:rPr>
                        <a:t>A total of at least 25% of the TO Load</a:t>
                      </a:r>
                      <a:endParaRPr lang="en-US" sz="1600" cap="none" spc="0" dirty="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170184940"/>
                  </a:ext>
                </a:extLst>
              </a:tr>
            </a:tbl>
          </a:graphicData>
        </a:graphic>
      </p:graphicFrame>
    </p:spTree>
    <p:extLst>
      <p:ext uri="{BB962C8B-B14F-4D97-AF65-F5344CB8AC3E}">
        <p14:creationId xmlns:p14="http://schemas.microsoft.com/office/powerpoint/2010/main" val="2699785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BE118-67DF-4278-BDCD-923F7DCE986E}"/>
              </a:ext>
            </a:extLst>
          </p:cNvPr>
          <p:cNvSpPr>
            <a:spLocks noGrp="1"/>
          </p:cNvSpPr>
          <p:nvPr>
            <p:ph type="title"/>
          </p:nvPr>
        </p:nvSpPr>
        <p:spPr/>
        <p:txBody>
          <a:bodyPr>
            <a:normAutofit/>
          </a:bodyPr>
          <a:lstStyle/>
          <a:p>
            <a:pPr algn="ctr"/>
            <a:r>
              <a:rPr lang="en-US" dirty="0"/>
              <a:t>Transmission Operator UFLS Obligations:</a:t>
            </a:r>
            <a:br>
              <a:rPr lang="en-US" dirty="0"/>
            </a:br>
            <a:r>
              <a:rPr lang="en-US" dirty="0"/>
              <a:t> </a:t>
            </a:r>
            <a:r>
              <a:rPr lang="en-US" sz="3600" dirty="0"/>
              <a:t>Potential Issues With Adding 17 GWs of LFL’s</a:t>
            </a:r>
          </a:p>
        </p:txBody>
      </p:sp>
      <p:sp>
        <p:nvSpPr>
          <p:cNvPr id="3" name="Content Placeholder 2">
            <a:extLst>
              <a:ext uri="{FF2B5EF4-FFF2-40B4-BE49-F238E27FC236}">
                <a16:creationId xmlns:a16="http://schemas.microsoft.com/office/drawing/2014/main" id="{399D1F20-3689-49ED-9C1F-7E138B4BBCCD}"/>
              </a:ext>
            </a:extLst>
          </p:cNvPr>
          <p:cNvSpPr>
            <a:spLocks noGrp="1"/>
          </p:cNvSpPr>
          <p:nvPr>
            <p:ph idx="1"/>
          </p:nvPr>
        </p:nvSpPr>
        <p:spPr/>
        <p:txBody>
          <a:bodyPr/>
          <a:lstStyle/>
          <a:p>
            <a:pPr>
              <a:lnSpc>
                <a:spcPct val="150000"/>
              </a:lnSpc>
            </a:pPr>
            <a:r>
              <a:rPr lang="en-US" sz="2200" dirty="0">
                <a:effectLst/>
                <a:latin typeface="Calibri" panose="020F0502020204030204" pitchFamily="34" charset="0"/>
                <a:ea typeface="Calibri" panose="020F0502020204030204" pitchFamily="34" charset="0"/>
                <a:cs typeface="Times New Roman" panose="02020603050405020304" pitchFamily="18" charset="0"/>
              </a:rPr>
              <a:t>High concentration of LFL’s can result in system overload in an area that is exacerbated by  load dropping in other areas.</a:t>
            </a:r>
          </a:p>
          <a:p>
            <a:pPr>
              <a:lnSpc>
                <a:spcPct val="150000"/>
              </a:lnSpc>
            </a:pPr>
            <a:r>
              <a:rPr lang="en-US" sz="2200" dirty="0">
                <a:effectLst/>
                <a:latin typeface="Calibri" panose="020F0502020204030204" pitchFamily="34" charset="0"/>
                <a:ea typeface="Calibri" panose="020F0502020204030204" pitchFamily="34" charset="0"/>
                <a:cs typeface="Times New Roman" panose="02020603050405020304" pitchFamily="18" charset="0"/>
              </a:rPr>
              <a:t>Flexibility to be in market one day and out the next day</a:t>
            </a:r>
          </a:p>
          <a:p>
            <a:pPr>
              <a:lnSpc>
                <a:spcPct val="150000"/>
              </a:lnSpc>
            </a:pPr>
            <a:r>
              <a:rPr lang="en-US" sz="2200" dirty="0">
                <a:latin typeface="Calibri" panose="020F0502020204030204" pitchFamily="34" charset="0"/>
                <a:ea typeface="Calibri" panose="020F0502020204030204" pitchFamily="34" charset="0"/>
                <a:cs typeface="Times New Roman" panose="02020603050405020304" pitchFamily="18" charset="0"/>
              </a:rPr>
              <a:t>Flexibility to dodge 4CP and not give ERCOT true picture of Load </a:t>
            </a:r>
          </a:p>
          <a:p>
            <a:pPr>
              <a:lnSpc>
                <a:spcPct val="150000"/>
              </a:lnSpc>
            </a:pPr>
            <a:r>
              <a:rPr lang="en-US" sz="2200" dirty="0">
                <a:effectLst/>
                <a:latin typeface="Calibri" panose="020F0502020204030204" pitchFamily="34" charset="0"/>
                <a:ea typeface="Calibri" panose="020F0502020204030204" pitchFamily="34" charset="0"/>
                <a:cs typeface="Times New Roman" panose="02020603050405020304" pitchFamily="18" charset="0"/>
              </a:rPr>
              <a:t>Load is on during 4CP but has no commitment to shed load during system emergencies</a:t>
            </a:r>
          </a:p>
          <a:p>
            <a:pPr>
              <a:lnSpc>
                <a:spcPct val="150000"/>
              </a:lnSpc>
            </a:pPr>
            <a:r>
              <a:rPr lang="en-US" sz="2200" dirty="0">
                <a:effectLst/>
                <a:latin typeface="Calibri" panose="020F0502020204030204" pitchFamily="34" charset="0"/>
                <a:ea typeface="Calibri" panose="020F0502020204030204" pitchFamily="34" charset="0"/>
                <a:cs typeface="Times New Roman" panose="02020603050405020304" pitchFamily="18" charset="0"/>
              </a:rPr>
              <a:t>Will we put a Transmission Voltage customer on Load Shed?</a:t>
            </a:r>
          </a:p>
          <a:p>
            <a:pPr>
              <a:lnSpc>
                <a:spcPct val="150000"/>
              </a:lnSpc>
            </a:pPr>
            <a:r>
              <a:rPr lang="en-US" sz="2200" dirty="0">
                <a:effectLst/>
                <a:latin typeface="Calibri" panose="020F0502020204030204" pitchFamily="34" charset="0"/>
                <a:ea typeface="Calibri" panose="020F0502020204030204" pitchFamily="34" charset="0"/>
                <a:cs typeface="Times New Roman" panose="02020603050405020304" pitchFamily="18" charset="0"/>
              </a:rPr>
              <a:t>Some Loads are in the market. Some are not. Nothing “requires” load to participate.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28350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3F63D-3F66-492A-8C9B-A4739D673703}"/>
              </a:ext>
            </a:extLst>
          </p:cNvPr>
          <p:cNvSpPr>
            <a:spLocks noGrp="1"/>
          </p:cNvSpPr>
          <p:nvPr>
            <p:ph type="title"/>
          </p:nvPr>
        </p:nvSpPr>
        <p:spPr/>
        <p:txBody>
          <a:bodyPr/>
          <a:lstStyle/>
          <a:p>
            <a:pPr algn="ctr"/>
            <a:r>
              <a:rPr lang="en-US" dirty="0"/>
              <a:t>Transmission Operator UFLS Obligations:</a:t>
            </a:r>
            <a:br>
              <a:rPr lang="en-US" dirty="0"/>
            </a:br>
            <a:r>
              <a:rPr lang="en-US" sz="3200" dirty="0"/>
              <a:t>Potential Solutions for Adding 17 GWs of LFLs</a:t>
            </a:r>
          </a:p>
        </p:txBody>
      </p:sp>
      <p:sp>
        <p:nvSpPr>
          <p:cNvPr id="3" name="Content Placeholder 2">
            <a:extLst>
              <a:ext uri="{FF2B5EF4-FFF2-40B4-BE49-F238E27FC236}">
                <a16:creationId xmlns:a16="http://schemas.microsoft.com/office/drawing/2014/main" id="{20C0B38C-1DBC-4621-AF1A-0900FE656E88}"/>
              </a:ext>
            </a:extLst>
          </p:cNvPr>
          <p:cNvSpPr>
            <a:spLocks noGrp="1"/>
          </p:cNvSpPr>
          <p:nvPr>
            <p:ph idx="1"/>
          </p:nvPr>
        </p:nvSpPr>
        <p:spPr/>
        <p:txBody>
          <a:bodyPr>
            <a:normAutofit fontScale="92500" lnSpcReduction="20000"/>
          </a:bodyPr>
          <a:lstStyle/>
          <a:p>
            <a:pPr>
              <a:lnSpc>
                <a:spcPct val="120000"/>
              </a:lnSpc>
            </a:pPr>
            <a:r>
              <a:rPr lang="en-US" sz="2000" dirty="0"/>
              <a:t>LFL shares responsibility to shed load when grid conditions warrant:</a:t>
            </a:r>
          </a:p>
          <a:p>
            <a:pPr lvl="1">
              <a:lnSpc>
                <a:spcPct val="120000"/>
              </a:lnSpc>
            </a:pPr>
            <a:r>
              <a:rPr lang="en-US" sz="2000" dirty="0">
                <a:effectLst/>
                <a:latin typeface="Calibri" panose="020F0502020204030204" pitchFamily="34" charset="0"/>
                <a:ea typeface="Calibri" panose="020F0502020204030204" pitchFamily="34" charset="0"/>
                <a:cs typeface="Times New Roman" panose="02020603050405020304" pitchFamily="18" charset="0"/>
              </a:rPr>
              <a:t>Design so that the load is not shed at the transmission level breaker</a:t>
            </a:r>
          </a:p>
          <a:p>
            <a:pPr lvl="2">
              <a:lnSpc>
                <a:spcPct val="120000"/>
              </a:lnSpc>
            </a:pPr>
            <a:r>
              <a:rPr lang="en-US" dirty="0"/>
              <a:t>Small Load Reduction steps on customer side (i.e., 5-10-10)</a:t>
            </a:r>
          </a:p>
          <a:p>
            <a:pPr lvl="2">
              <a:lnSpc>
                <a:spcPct val="120000"/>
              </a:lnSpc>
            </a:pPr>
            <a:r>
              <a:rPr lang="en-US" dirty="0"/>
              <a:t>Note: Not helpful to shed the 25% in one step</a:t>
            </a:r>
          </a:p>
          <a:p>
            <a:pPr>
              <a:lnSpc>
                <a:spcPct val="120000"/>
              </a:lnSpc>
            </a:pPr>
            <a:r>
              <a:rPr lang="en-US" sz="2000" dirty="0"/>
              <a:t>Register as a  Controllable Load Resource</a:t>
            </a:r>
          </a:p>
          <a:p>
            <a:pPr lvl="1">
              <a:lnSpc>
                <a:spcPct val="120000"/>
              </a:lnSpc>
            </a:pPr>
            <a:r>
              <a:rPr lang="en-US" sz="2000" dirty="0"/>
              <a:t>Follows ERCOT load reduction instruction</a:t>
            </a:r>
          </a:p>
          <a:p>
            <a:pPr>
              <a:lnSpc>
                <a:spcPct val="120000"/>
              </a:lnSpc>
            </a:pPr>
            <a:r>
              <a:rPr lang="en-US" sz="2000" dirty="0"/>
              <a:t>Implementation of a Voluntary Load Shed program where loads agree to be curtailed during (</a:t>
            </a:r>
            <a:r>
              <a:rPr lang="en-US" sz="2000" i="1" dirty="0"/>
              <a:t>or before? </a:t>
            </a:r>
            <a:r>
              <a:rPr lang="en-US" sz="2000" dirty="0"/>
              <a:t>) Emergency conditions for no compensation.</a:t>
            </a:r>
          </a:p>
          <a:p>
            <a:pPr lvl="1">
              <a:lnSpc>
                <a:spcPct val="120000"/>
              </a:lnSpc>
            </a:pPr>
            <a:r>
              <a:rPr lang="en-US" sz="2000" dirty="0"/>
              <a:t>Voluntary and confidential? Does the affected utility have awareness?</a:t>
            </a:r>
          </a:p>
          <a:p>
            <a:pPr lvl="1">
              <a:lnSpc>
                <a:spcPct val="120000"/>
              </a:lnSpc>
            </a:pPr>
            <a:r>
              <a:rPr lang="en-US" sz="2000" dirty="0"/>
              <a:t>Loads would be removed from Load Shed Table although still responsible for 4CP charges</a:t>
            </a:r>
          </a:p>
          <a:p>
            <a:pPr marL="0" indent="0">
              <a:lnSpc>
                <a:spcPct val="120000"/>
              </a:lnSpc>
              <a:buNone/>
            </a:pPr>
            <a:r>
              <a:rPr lang="en-US" sz="2400" dirty="0">
                <a:solidFill>
                  <a:srgbClr val="FF0000"/>
                </a:solidFill>
              </a:rPr>
              <a:t> </a:t>
            </a:r>
          </a:p>
          <a:p>
            <a:endParaRPr lang="en-US" dirty="0"/>
          </a:p>
        </p:txBody>
      </p:sp>
    </p:spTree>
    <p:extLst>
      <p:ext uri="{BB962C8B-B14F-4D97-AF65-F5344CB8AC3E}">
        <p14:creationId xmlns:p14="http://schemas.microsoft.com/office/powerpoint/2010/main" val="894247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AA8B7-5D95-40DC-935D-C35E5EE568A1}"/>
              </a:ext>
            </a:extLst>
          </p:cNvPr>
          <p:cNvSpPr>
            <a:spLocks noGrp="1"/>
          </p:cNvSpPr>
          <p:nvPr>
            <p:ph type="title"/>
          </p:nvPr>
        </p:nvSpPr>
        <p:spPr/>
        <p:txBody>
          <a:bodyPr/>
          <a:lstStyle/>
          <a:p>
            <a:r>
              <a:rPr lang="en-US" dirty="0"/>
              <a:t>Transmission Operator UFLS Obligations:</a:t>
            </a:r>
            <a:br>
              <a:rPr lang="en-US" dirty="0"/>
            </a:br>
            <a:r>
              <a:rPr lang="en-US" sz="3200" dirty="0"/>
              <a:t>Potential Solutions (cont.)</a:t>
            </a:r>
          </a:p>
        </p:txBody>
      </p:sp>
      <p:sp>
        <p:nvSpPr>
          <p:cNvPr id="3" name="Content Placeholder 2">
            <a:extLst>
              <a:ext uri="{FF2B5EF4-FFF2-40B4-BE49-F238E27FC236}">
                <a16:creationId xmlns:a16="http://schemas.microsoft.com/office/drawing/2014/main" id="{084C0EBA-461E-4480-B274-E1899DC0EC7D}"/>
              </a:ext>
            </a:extLst>
          </p:cNvPr>
          <p:cNvSpPr>
            <a:spLocks noGrp="1"/>
          </p:cNvSpPr>
          <p:nvPr>
            <p:ph idx="1"/>
          </p:nvPr>
        </p:nvSpPr>
        <p:spPr/>
        <p:txBody>
          <a:bodyPr>
            <a:normAutofit lnSpcReduction="10000"/>
          </a:bodyPr>
          <a:lstStyle/>
          <a:p>
            <a:pPr>
              <a:lnSpc>
                <a:spcPct val="107000"/>
              </a:lnSpc>
              <a:spcBef>
                <a:spcPts val="0"/>
              </a:spcBef>
            </a:pPr>
            <a:r>
              <a:rPr lang="en-US" sz="2300" dirty="0">
                <a:effectLst/>
                <a:latin typeface="Calibri" panose="020F0502020204030204" pitchFamily="34" charset="0"/>
                <a:ea typeface="Calibri" panose="020F0502020204030204" pitchFamily="34" charset="0"/>
                <a:cs typeface="Times New Roman" panose="02020603050405020304" pitchFamily="18" charset="0"/>
              </a:rPr>
              <a:t>Protocols, Guides, Rule </a:t>
            </a:r>
          </a:p>
          <a:p>
            <a:pPr lvl="1">
              <a:lnSpc>
                <a:spcPct val="120000"/>
              </a:lnSpc>
              <a:spcBef>
                <a:spcPts val="0"/>
              </a:spcBef>
            </a:pPr>
            <a:r>
              <a:rPr lang="en-US" sz="2300" dirty="0">
                <a:effectLst/>
                <a:latin typeface="Calibri" panose="020F0502020204030204" pitchFamily="34" charset="0"/>
                <a:ea typeface="Calibri" panose="020F0502020204030204" pitchFamily="34" charset="0"/>
                <a:cs typeface="Times New Roman" panose="02020603050405020304" pitchFamily="18" charset="0"/>
              </a:rPr>
              <a:t>Existing rules for Load Resources that trip, the load drop can be counted by the TDSP against 5-10-10 obligation</a:t>
            </a:r>
          </a:p>
          <a:p>
            <a:pPr lvl="1">
              <a:lnSpc>
                <a:spcPct val="120000"/>
              </a:lnSpc>
              <a:spcBef>
                <a:spcPts val="0"/>
              </a:spcBef>
              <a:spcAft>
                <a:spcPts val="800"/>
              </a:spcAft>
            </a:pPr>
            <a:r>
              <a:rPr lang="en-US" sz="2300" dirty="0">
                <a:effectLst/>
                <a:latin typeface="Calibri" panose="020F0502020204030204" pitchFamily="34" charset="0"/>
                <a:ea typeface="Calibri" panose="020F0502020204030204" pitchFamily="34" charset="0"/>
                <a:cs typeface="Times New Roman" panose="02020603050405020304" pitchFamily="18" charset="0"/>
              </a:rPr>
              <a:t>Problem is that the TO doesn’t know that in Real-Time</a:t>
            </a:r>
          </a:p>
          <a:p>
            <a:pPr lvl="1">
              <a:lnSpc>
                <a:spcPct val="120000"/>
              </a:lnSpc>
              <a:spcBef>
                <a:spcPts val="0"/>
              </a:spcBef>
              <a:spcAft>
                <a:spcPts val="800"/>
              </a:spcAft>
            </a:pPr>
            <a:r>
              <a:rPr lang="en-US" sz="2300" dirty="0">
                <a:latin typeface="Calibri" panose="020F0502020204030204" pitchFamily="34" charset="0"/>
                <a:ea typeface="Calibri" panose="020F0502020204030204" pitchFamily="34" charset="0"/>
                <a:cs typeface="Times New Roman" panose="02020603050405020304" pitchFamily="18" charset="0"/>
              </a:rPr>
              <a:t>ERS participation that TO has awareness of.</a:t>
            </a:r>
          </a:p>
          <a:p>
            <a:r>
              <a:rPr lang="en-US" sz="2300" dirty="0"/>
              <a:t>Multiple types of LFL Agreements: </a:t>
            </a:r>
          </a:p>
          <a:p>
            <a:pPr lvl="1"/>
            <a:r>
              <a:rPr lang="en-US" sz="2300" dirty="0"/>
              <a:t>One for Transmission</a:t>
            </a:r>
            <a:r>
              <a:rPr lang="en-US" sz="2300" dirty="0">
                <a:solidFill>
                  <a:srgbClr val="FF0000"/>
                </a:solidFill>
              </a:rPr>
              <a:t> </a:t>
            </a:r>
            <a:r>
              <a:rPr lang="en-US" sz="2300" dirty="0"/>
              <a:t>Interconnection </a:t>
            </a:r>
          </a:p>
          <a:p>
            <a:pPr lvl="2"/>
            <a:r>
              <a:rPr lang="en-US" sz="2300" dirty="0"/>
              <a:t>May involve more than one Electric Utility (utility to utility)</a:t>
            </a:r>
          </a:p>
          <a:p>
            <a:pPr lvl="1"/>
            <a:r>
              <a:rPr lang="en-US" sz="2300" dirty="0"/>
              <a:t>One for Retail load? </a:t>
            </a:r>
          </a:p>
          <a:p>
            <a:pPr lvl="2"/>
            <a:r>
              <a:rPr lang="en-US" sz="2300" dirty="0"/>
              <a:t>Some TSPs (ETT, LCRA, WETT, CTT, etc.) do not serve Load. Load could be served by GSEC or AEP Texas, for examples.</a:t>
            </a:r>
            <a:endParaRPr lang="en-US" sz="2300" strike="sngStrike" dirty="0"/>
          </a:p>
          <a:p>
            <a:pPr lvl="1">
              <a:lnSpc>
                <a:spcPct val="120000"/>
              </a:lnSpc>
              <a:spcBef>
                <a:spcPts val="0"/>
              </a:spcBef>
              <a:spcAft>
                <a:spcPts val="800"/>
              </a:spcAft>
            </a:pP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1205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4BA88-1156-462F-A99E-8CC766C833F3}"/>
              </a:ext>
            </a:extLst>
          </p:cNvPr>
          <p:cNvSpPr>
            <a:spLocks noGrp="1"/>
          </p:cNvSpPr>
          <p:nvPr>
            <p:ph type="title"/>
          </p:nvPr>
        </p:nvSpPr>
        <p:spPr/>
        <p:txBody>
          <a:bodyPr/>
          <a:lstStyle/>
          <a:p>
            <a:pPr algn="ctr"/>
            <a:r>
              <a:rPr lang="en-US" dirty="0"/>
              <a:t>Transmission Operator UFLS Obligations</a:t>
            </a:r>
            <a:br>
              <a:rPr lang="en-US" dirty="0"/>
            </a:br>
            <a:r>
              <a:rPr lang="en-US" dirty="0"/>
              <a:t>Related Issues</a:t>
            </a:r>
          </a:p>
        </p:txBody>
      </p:sp>
      <p:sp>
        <p:nvSpPr>
          <p:cNvPr id="3" name="Content Placeholder 2">
            <a:extLst>
              <a:ext uri="{FF2B5EF4-FFF2-40B4-BE49-F238E27FC236}">
                <a16:creationId xmlns:a16="http://schemas.microsoft.com/office/drawing/2014/main" id="{38028BA9-9D18-4D6D-8354-A5359EDEB16E}"/>
              </a:ext>
            </a:extLst>
          </p:cNvPr>
          <p:cNvSpPr>
            <a:spLocks noGrp="1"/>
          </p:cNvSpPr>
          <p:nvPr>
            <p:ph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Are LFLs “Critical Load”?  And, therefore not subject to load shed.</a:t>
            </a:r>
          </a:p>
          <a:p>
            <a:pPr marL="342900" marR="0" lvl="0" indent="-342900">
              <a:lnSpc>
                <a:spcPct val="107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Consider the requirements for CLR/”Interruptible Load” to be excluded from a TDSPs' EEA3 Firm Load Shed obligations. (Oncor: LFL-34)</a:t>
            </a:r>
          </a:p>
          <a:p>
            <a:pPr marL="342900" marR="0" lvl="0" indent="-342900">
              <a:lnSpc>
                <a:spcPct val="107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To the degree certain LFLs are excluded from UFLS and/or firm load shed obligations, identify any processes necessary for curtailing/deploying those loads. (AEP/Oncor LFL-38)</a:t>
            </a:r>
          </a:p>
          <a:p>
            <a:pPr marL="342900" marR="0" lvl="0" indent="-342900">
              <a:lnSpc>
                <a:spcPct val="107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Consider changes to EEA3 load shed allocation, including re-evaluation of load share calculations and counting behind-the-meter load reductions towards load shed obligations. (Oncor: LFL-39)</a:t>
            </a:r>
          </a:p>
          <a:p>
            <a:pPr marL="342900" marR="0" lvl="0" indent="-342900">
              <a:lnSpc>
                <a:spcPct val="107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LFL Shed prior to/during EEA: (Billo/Solis; LFL-40)</a:t>
            </a:r>
          </a:p>
          <a:p>
            <a:pPr marL="342900" marR="0" lvl="0" indent="-342900">
              <a:lnSpc>
                <a:spcPct val="107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CLR/Interruptible Load on firm load shed obligations:  BTM Load treatment  (Oncor: LFL-43)</a:t>
            </a:r>
          </a:p>
          <a:p>
            <a:pPr marL="342900" marR="0" lvl="0" indent="-342900">
              <a:lnSpc>
                <a:spcPct val="107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CLR/Interruptible Load on firm load shed obligations: TSP LFL treatment (Oncor; LFL-44)</a:t>
            </a:r>
          </a:p>
          <a:p>
            <a:pPr marL="342900" marR="0" lvl="0" indent="-342900">
              <a:lnSpc>
                <a:spcPct val="107000"/>
              </a:lnSpc>
              <a:spcBef>
                <a:spcPts val="0"/>
              </a:spcBef>
              <a:spcAft>
                <a:spcPts val="80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ERS participation</a:t>
            </a:r>
          </a:p>
          <a:p>
            <a:pPr marL="342900" marR="0" lvl="0" indent="-342900">
              <a:spcBef>
                <a:spcPts val="0"/>
              </a:spcBef>
              <a:spcAft>
                <a:spcPts val="0"/>
              </a:spcAft>
              <a:buFont typeface="Symbol" panose="05050102010706020507" pitchFamily="18" charset="2"/>
              <a:buChar char=""/>
              <a:tabLst>
                <a:tab pos="2971800" algn="ctr"/>
                <a:tab pos="5943600" algn="r"/>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NPRR1094 / NOGRR233:  Allow Under Frequency Relay Load to be Manually Shed During EEA3</a:t>
            </a:r>
          </a:p>
          <a:p>
            <a:pPr marL="742950" marR="0" lvl="1" indent="-285750">
              <a:lnSpc>
                <a:spcPct val="107000"/>
              </a:lnSpc>
              <a:spcBef>
                <a:spcPts val="0"/>
              </a:spcBef>
              <a:spcAft>
                <a:spcPts val="0"/>
              </a:spcAft>
              <a:buFont typeface="Courier New" panose="02070309020205020404" pitchFamily="49" charset="0"/>
              <a:buChar char="o"/>
            </a:pPr>
            <a:r>
              <a:rPr lang="en-US" sz="1400" i="1" dirty="0">
                <a:effectLst/>
                <a:latin typeface="Calibri" panose="020F0502020204030204" pitchFamily="34" charset="0"/>
                <a:ea typeface="Calibri" panose="020F0502020204030204" pitchFamily="34" charset="0"/>
                <a:cs typeface="Calibri" panose="020F0502020204030204" pitchFamily="34" charset="0"/>
              </a:rPr>
              <a:t>removes the prohibition from manually shedding any UFLS feeder-connected Load during an EEA Level 3.  TOs and TDSPs would be allowed to shed UFLS feeder-connected Load as long as they continue to maintain the required percentage levels of UFLS.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i="1" dirty="0">
                <a:effectLst/>
                <a:latin typeface="Calibri" panose="020F0502020204030204" pitchFamily="34" charset="0"/>
                <a:ea typeface="Calibri" panose="020F0502020204030204" pitchFamily="34" charset="0"/>
                <a:cs typeface="Calibri" panose="020F0502020204030204" pitchFamily="34" charset="0"/>
              </a:rPr>
              <a:t>Reduces the risk of significant overshoot in frequency in the event of a UFLS operation while UFLS levels substantially exceed the required levels.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i="1" dirty="0">
                <a:effectLst/>
                <a:latin typeface="Calibri" panose="020F0502020204030204" pitchFamily="34" charset="0"/>
                <a:ea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PUC Project No. 51888:  </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REVIEW OF CRITICAL LOAD STANDARDS AND PROCESSES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7908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GQzNzY3MDA8L1VzZXJOYW1lPjxEYXRlVGltZT42LzIvMjAyMiAxMjozMjo1MyBBTTwvRGF0ZVRpbWU+PExhYmVsU3RyaW5nPlVuY2F0ZWdvcml6ZWQ8L0xhYmVsU3RyaW5nPjwvaXRlbT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wvc2lzbD48VXNlck5hbWU+Q09SUFxkODQ4OTEzPC9Vc2VyTmFtZT48RGF0ZVRpbWU+Ni80LzIwMjIgNToxODo1MSBQTTwvRGF0ZVRpbWU+PExhYmVsU3RyaW5nPlVuY2F0ZWdvcml6ZWQ8L0xhYmVsU3RyaW5nPjwvaXRlbT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GQzNzY3MDA8L1VzZXJOYW1lPjxEYXRlVGltZT42LzI0LzIwMjIgNDowMToxMCBQTTwvRGF0ZVRpbWU+PExhYmVsU3RyaW5nPlVuY2F0ZWdvcml6ZW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e9c0b8d7-bdb4-4fd3-b62a-f50327aaefce" origin="userSelected">
  <element uid="936e22d5-45a7-4cb7-95ab-1aa8c7c88789" value=""/>
  <element uid="d14f5c36-f44a-4315-b438-005cfe8f069f" value=""/>
</sisl>
</file>

<file path=customXml/itemProps1.xml><?xml version="1.0" encoding="utf-8"?>
<ds:datastoreItem xmlns:ds="http://schemas.openxmlformats.org/officeDocument/2006/customXml" ds:itemID="{E52B2AC9-9CE0-40CF-8026-3ECCD090B063}">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33C28192-A730-4D2D-B528-4BDB4485D866}">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3488</TotalTime>
  <Words>896</Words>
  <Application>Microsoft Office PowerPoint</Application>
  <PresentationFormat>Widescreen</PresentationFormat>
  <Paragraphs>60</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Courier New</vt:lpstr>
      <vt:lpstr>Symbol</vt:lpstr>
      <vt:lpstr>Times New Roman</vt:lpstr>
      <vt:lpstr>Office Theme</vt:lpstr>
      <vt:lpstr>   LFL-31: Consider Impacts to Transmission Operator       Under Frequency Load Shed Obligations </vt:lpstr>
      <vt:lpstr> ERCOT Compliance coordinates and conducts an annual survey with the TSPs and DSPs to ensure that the required automatic under-frequency load shed circuits are configured to provide the appropriate load relief in an under-frequency event as required by table below from Operating Guides 2.6.1(1) Requirements for Under-Frequency Load Shedding: </vt:lpstr>
      <vt:lpstr>Transmission Operator UFLS Obligations:  Potential Issues With Adding 17 GWs of LFL’s</vt:lpstr>
      <vt:lpstr>Transmission Operator UFLS Obligations: Potential Solutions for Adding 17 GWs of LFLs</vt:lpstr>
      <vt:lpstr>Transmission Operator UFLS Obligations: Potential Solutions (cont.)</vt:lpstr>
      <vt:lpstr>Transmission Operator UFLS Obligations Related 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LFL-31:Consider impacts to Transmission Operator UFLS obligations</dc:title>
  <dc:creator>d376700</dc:creator>
  <cp:lastModifiedBy>d376700</cp:lastModifiedBy>
  <cp:revision>21</cp:revision>
  <dcterms:created xsi:type="dcterms:W3CDTF">2022-06-01T21:44:14Z</dcterms:created>
  <dcterms:modified xsi:type="dcterms:W3CDTF">2022-06-26T22:01:29Z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d13597b7-2f19-4f65-badf-d588b8841af4</vt:lpwstr>
  </property>
  <property fmtid="{D5CDD505-2E9C-101B-9397-08002B2CF9AE}" pid="3" name="bjClsUserRVM">
    <vt:lpwstr>[]</vt:lpwstr>
  </property>
  <property fmtid="{D5CDD505-2E9C-101B-9397-08002B2CF9AE}" pid="4" name="bjSaver">
    <vt:lpwstr>TGHoVPTf+uGW/6YJQ/GPIK4CPufrKlxb</vt:lpwstr>
  </property>
  <property fmtid="{D5CDD505-2E9C-101B-9397-08002B2CF9AE}" pid="5" name="bjDocumentSecurityLabel">
    <vt:lpwstr>Uncategorized</vt:lpwstr>
  </property>
  <property fmtid="{D5CDD505-2E9C-101B-9397-08002B2CF9AE}" pid="6" name="MSIP_Label_574d496c-7ac4-4b13-81fd-698eca66b217_SiteId">
    <vt:lpwstr>15f3c881-6b03-4ff6-8559-77bf5177818f</vt:lpwstr>
  </property>
  <property fmtid="{D5CDD505-2E9C-101B-9397-08002B2CF9AE}" pid="7" name="MSIP_Label_574d496c-7ac4-4b13-81fd-698eca66b217_Name">
    <vt:lpwstr>Uncategorized</vt:lpwstr>
  </property>
  <property fmtid="{D5CDD505-2E9C-101B-9397-08002B2CF9AE}" pid="8" name="MSIP_Label_574d496c-7ac4-4b13-81fd-698eca66b217_Enabled">
    <vt:lpwstr>true</vt:lpwstr>
  </property>
  <property fmtid="{D5CDD505-2E9C-101B-9397-08002B2CF9AE}" pid="9"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10" name="bjDocumentLabelXML-0">
    <vt:lpwstr>ames.com/2008/01/sie/internal/label"&gt;&lt;element uid="936e22d5-45a7-4cb7-95ab-1aa8c7c88789" value="" /&gt;&lt;element uid="d14f5c36-f44a-4315-b438-005cfe8f069f" value="" /&gt;&lt;/sisl&gt;</vt:lpwstr>
  </property>
  <property fmtid="{D5CDD505-2E9C-101B-9397-08002B2CF9AE}" pid="11" name="bjLabelHistoryID">
    <vt:lpwstr>{E52B2AC9-9CE0-40CF-8026-3ECCD090B063}</vt:lpwstr>
  </property>
</Properties>
</file>