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18"/>
  </p:notesMasterIdLst>
  <p:handoutMasterIdLst>
    <p:handoutMasterId r:id="rId19"/>
  </p:handoutMasterIdLst>
  <p:sldIdLst>
    <p:sldId id="445" r:id="rId7"/>
    <p:sldId id="463" r:id="rId8"/>
    <p:sldId id="557" r:id="rId9"/>
    <p:sldId id="546" r:id="rId10"/>
    <p:sldId id="548" r:id="rId11"/>
    <p:sldId id="555" r:id="rId12"/>
    <p:sldId id="441" r:id="rId13"/>
    <p:sldId id="443" r:id="rId14"/>
    <p:sldId id="556" r:id="rId15"/>
    <p:sldId id="454" r:id="rId16"/>
    <p:sldId id="464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kerson, Woody" initials="RW" lastIdx="1" clrIdx="0">
    <p:extLst>
      <p:ext uri="{19B8F6BF-5375-455C-9EA6-DF929625EA0E}">
        <p15:presenceInfo xmlns:p15="http://schemas.microsoft.com/office/powerpoint/2012/main" userId="S-1-5-21-639947351-343809578-3807592339-4404" providerId="AD"/>
      </p:ext>
    </p:extLst>
  </p:cmAuthor>
  <p:cmAuthor id="2" name="Teixeira, Jay" initials="TJ" lastIdx="4" clrIdx="1">
    <p:extLst>
      <p:ext uri="{19B8F6BF-5375-455C-9EA6-DF929625EA0E}">
        <p15:presenceInfo xmlns:p15="http://schemas.microsoft.com/office/powerpoint/2012/main" userId="S-1-5-21-639947351-343809578-3807592339-4441" providerId="AD"/>
      </p:ext>
    </p:extLst>
  </p:cmAuthor>
  <p:cmAuthor id="3" name="Jay Teixeira" initials="JT" lastIdx="2" clrIdx="2">
    <p:extLst>
      <p:ext uri="{19B8F6BF-5375-455C-9EA6-DF929625EA0E}">
        <p15:presenceInfo xmlns:p15="http://schemas.microsoft.com/office/powerpoint/2012/main" userId="e3c21acb6147413a" providerId="Windows Live"/>
      </p:ext>
    </p:extLst>
  </p:cmAuthor>
  <p:cmAuthor id="4" name="Teixeira, Jay" initials="TJ [2]" lastIdx="1" clrIdx="3">
    <p:extLst>
      <p:ext uri="{19B8F6BF-5375-455C-9EA6-DF929625EA0E}">
        <p15:presenceInfo xmlns:p15="http://schemas.microsoft.com/office/powerpoint/2012/main" userId="Teixeira, Ja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86" autoAdjust="0"/>
    <p:restoredTop sz="90485" autoAdjust="0"/>
  </p:normalViewPr>
  <p:slideViewPr>
    <p:cSldViewPr showGuides="1">
      <p:cViewPr varScale="1">
        <p:scale>
          <a:sx n="118" d="100"/>
          <a:sy n="118" d="100"/>
        </p:scale>
        <p:origin x="654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6" d="100"/>
          <a:sy n="96" d="100"/>
        </p:scale>
        <p:origin x="351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13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63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0A748-2423-40B8-8277-D896D686BD8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17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80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41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6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05761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7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574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713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54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ResourceIntegrationDepartment@ercot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rq/integration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36906" y="2413338"/>
            <a:ext cx="611209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/>
              <a:t>Resource Integration – Small Generation Topics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Gen p</a:t>
            </a:r>
            <a:r>
              <a:rPr lang="en-US" sz="1800" b="1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rocess and New AVR Testing Template</a:t>
            </a:r>
            <a:endParaRPr lang="en-US" b="1" dirty="0"/>
          </a:p>
          <a:p>
            <a:endParaRPr lang="en-US" dirty="0"/>
          </a:p>
          <a:p>
            <a:r>
              <a:rPr lang="en-US" dirty="0"/>
              <a:t>Zach Reich, P.E.</a:t>
            </a:r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Resource Integration Working Group</a:t>
            </a:r>
            <a:r>
              <a:rPr lang="en-US" b="1" dirty="0"/>
              <a:t> </a:t>
            </a:r>
          </a:p>
          <a:p>
            <a:r>
              <a:rPr lang="en-US" dirty="0"/>
              <a:t>June 28, 2022</a:t>
            </a:r>
          </a:p>
        </p:txBody>
      </p:sp>
    </p:spTree>
    <p:extLst>
      <p:ext uri="{BB962C8B-B14F-4D97-AF65-F5344CB8AC3E}">
        <p14:creationId xmlns:p14="http://schemas.microsoft.com/office/powerpoint/2010/main" val="3872258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682"/>
            <a:ext cx="9753600" cy="670718"/>
          </a:xfrm>
        </p:spPr>
        <p:txBody>
          <a:bodyPr/>
          <a:lstStyle/>
          <a:p>
            <a:r>
              <a:rPr lang="en-US" dirty="0"/>
              <a:t>Other 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534400" cy="4511040"/>
          </a:xfrm>
        </p:spPr>
        <p:txBody>
          <a:bodyPr/>
          <a:lstStyle/>
          <a:p>
            <a:r>
              <a:rPr lang="en-US" dirty="0">
                <a:hlinkClick r:id="rId3"/>
              </a:rPr>
              <a:t>ResourceIntegrationDepartment@ercot.com</a:t>
            </a:r>
            <a:r>
              <a:rPr lang="en-US" dirty="0"/>
              <a:t> is distribution list for Resource Integration department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sz="2400" dirty="0"/>
              <a:t>RESOURCE_INTEGRATION@LISTS.ERCOT.COM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8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938274"/>
            <a:ext cx="5517497" cy="462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861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Topics:  Small Generation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5562599"/>
          </a:xfrm>
        </p:spPr>
        <p:txBody>
          <a:bodyPr/>
          <a:lstStyle/>
          <a:p>
            <a:r>
              <a:rPr lang="en-US" sz="2800" dirty="0"/>
              <a:t>Small Gen Timelines, Process and Flows</a:t>
            </a:r>
          </a:p>
          <a:p>
            <a:r>
              <a:rPr lang="en-US" sz="2800" dirty="0"/>
              <a:t>New AVR Testing Template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93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Gen Timelines and Process Flows:</a:t>
            </a:r>
          </a:p>
        </p:txBody>
      </p:sp>
    </p:spTree>
    <p:extLst>
      <p:ext uri="{BB962C8B-B14F-4D97-AF65-F5344CB8AC3E}">
        <p14:creationId xmlns:p14="http://schemas.microsoft.com/office/powerpoint/2010/main" val="4207695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6989F5-8509-4DFD-987C-2449AD09F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76200"/>
            <a:ext cx="9218259" cy="676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24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FD7F11-CDD1-41C2-8E4D-E3FC54E10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0"/>
            <a:ext cx="9456720" cy="6857999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9871E0B-140C-48C5-B77C-059D88D31E82}"/>
              </a:ext>
            </a:extLst>
          </p:cNvPr>
          <p:cNvSpPr/>
          <p:nvPr/>
        </p:nvSpPr>
        <p:spPr>
          <a:xfrm>
            <a:off x="1066800" y="1600200"/>
            <a:ext cx="2819400" cy="3733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076FAB6-C0D7-4062-80E5-35DDF374C0AE}"/>
              </a:ext>
            </a:extLst>
          </p:cNvPr>
          <p:cNvCxnSpPr>
            <a:cxnSpLocks/>
          </p:cNvCxnSpPr>
          <p:nvPr/>
        </p:nvCxnSpPr>
        <p:spPr>
          <a:xfrm>
            <a:off x="2209800" y="5334000"/>
            <a:ext cx="0" cy="228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119">
            <a:extLst>
              <a:ext uri="{FF2B5EF4-FFF2-40B4-BE49-F238E27FC236}">
                <a16:creationId xmlns:a16="http://schemas.microsoft.com/office/drawing/2014/main" id="{E5F953B9-5E44-4AB4-9BB4-87246D5991D6}"/>
              </a:ext>
            </a:extLst>
          </p:cNvPr>
          <p:cNvSpPr txBox="1">
            <a:spLocks/>
          </p:cNvSpPr>
          <p:nvPr/>
        </p:nvSpPr>
        <p:spPr>
          <a:xfrm>
            <a:off x="344414" y="5562600"/>
            <a:ext cx="4343400" cy="39439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sz="1200" b="1" dirty="0"/>
              <a:t>This is the preferred method of submission</a:t>
            </a:r>
          </a:p>
        </p:txBody>
      </p:sp>
    </p:spTree>
    <p:extLst>
      <p:ext uri="{BB962C8B-B14F-4D97-AF65-F5344CB8AC3E}">
        <p14:creationId xmlns:p14="http://schemas.microsoft.com/office/powerpoint/2010/main" val="3139257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AVR Testing Template:</a:t>
            </a:r>
          </a:p>
        </p:txBody>
      </p:sp>
    </p:spTree>
    <p:extLst>
      <p:ext uri="{BB962C8B-B14F-4D97-AF65-F5344CB8AC3E}">
        <p14:creationId xmlns:p14="http://schemas.microsoft.com/office/powerpoint/2010/main" val="3745440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999" y="202926"/>
            <a:ext cx="11277600" cy="570951"/>
          </a:xfrm>
        </p:spPr>
        <p:txBody>
          <a:bodyPr/>
          <a:lstStyle/>
          <a:p>
            <a:r>
              <a:rPr lang="en-US" dirty="0"/>
              <a:t>New AVR Test Template: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9E9538-CE6B-4FF3-9E50-0CD883657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732" y="1753452"/>
            <a:ext cx="9984135" cy="3351095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94D5ECE-CBFC-482A-AD5B-10960AA73D69}"/>
              </a:ext>
            </a:extLst>
          </p:cNvPr>
          <p:cNvSpPr/>
          <p:nvPr/>
        </p:nvSpPr>
        <p:spPr>
          <a:xfrm>
            <a:off x="1154732" y="1711461"/>
            <a:ext cx="1359868" cy="304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C62A244-A8A0-462F-8C28-D0E027FD091A}"/>
              </a:ext>
            </a:extLst>
          </p:cNvPr>
          <p:cNvSpPr/>
          <p:nvPr/>
        </p:nvSpPr>
        <p:spPr>
          <a:xfrm>
            <a:off x="1154732" y="4787789"/>
            <a:ext cx="978868" cy="35874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B30EE8C-C325-4AA9-8022-A08D02841200}"/>
              </a:ext>
            </a:extLst>
          </p:cNvPr>
          <p:cNvSpPr/>
          <p:nvPr/>
        </p:nvSpPr>
        <p:spPr>
          <a:xfrm>
            <a:off x="3657600" y="4343399"/>
            <a:ext cx="6477000" cy="76114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763417D-694F-4AD0-90A7-36878F62875B}"/>
              </a:ext>
            </a:extLst>
          </p:cNvPr>
          <p:cNvSpPr/>
          <p:nvPr/>
        </p:nvSpPr>
        <p:spPr>
          <a:xfrm>
            <a:off x="10134600" y="4026642"/>
            <a:ext cx="1066800" cy="11198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C242C5A-029F-4F2A-894A-2BBC173DB6ED}"/>
              </a:ext>
            </a:extLst>
          </p:cNvPr>
          <p:cNvCxnSpPr>
            <a:cxnSpLocks/>
          </p:cNvCxnSpPr>
          <p:nvPr/>
        </p:nvCxnSpPr>
        <p:spPr>
          <a:xfrm flipV="1">
            <a:off x="1828800" y="1406661"/>
            <a:ext cx="0" cy="304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ADC673A-03FE-4D2C-AE4C-C6A1D2268471}"/>
              </a:ext>
            </a:extLst>
          </p:cNvPr>
          <p:cNvCxnSpPr>
            <a:cxnSpLocks/>
          </p:cNvCxnSpPr>
          <p:nvPr/>
        </p:nvCxnSpPr>
        <p:spPr>
          <a:xfrm>
            <a:off x="1600200" y="5146538"/>
            <a:ext cx="0" cy="228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BE01EF3-6FE8-4A6E-B4A2-3836E0EBDAC7}"/>
              </a:ext>
            </a:extLst>
          </p:cNvPr>
          <p:cNvCxnSpPr>
            <a:cxnSpLocks/>
          </p:cNvCxnSpPr>
          <p:nvPr/>
        </p:nvCxnSpPr>
        <p:spPr>
          <a:xfrm>
            <a:off x="6858000" y="5104546"/>
            <a:ext cx="0" cy="228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989FAE1-D0C1-486B-BC84-E9B19B4A3C31}"/>
              </a:ext>
            </a:extLst>
          </p:cNvPr>
          <p:cNvCxnSpPr>
            <a:cxnSpLocks/>
          </p:cNvCxnSpPr>
          <p:nvPr/>
        </p:nvCxnSpPr>
        <p:spPr>
          <a:xfrm>
            <a:off x="10668000" y="5146538"/>
            <a:ext cx="0" cy="228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119">
            <a:extLst>
              <a:ext uri="{FF2B5EF4-FFF2-40B4-BE49-F238E27FC236}">
                <a16:creationId xmlns:a16="http://schemas.microsoft.com/office/drawing/2014/main" id="{A85129E6-4981-479F-865C-D2C9FE116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793" y="1170481"/>
            <a:ext cx="3125176" cy="267583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1200" b="1" dirty="0"/>
              <a:t>Exact 2–8 character Station Code</a:t>
            </a:r>
            <a:endParaRPr lang="en-US" sz="1200" dirty="0"/>
          </a:p>
        </p:txBody>
      </p:sp>
      <p:sp>
        <p:nvSpPr>
          <p:cNvPr id="19" name="Content Placeholder 119">
            <a:extLst>
              <a:ext uri="{FF2B5EF4-FFF2-40B4-BE49-F238E27FC236}">
                <a16:creationId xmlns:a16="http://schemas.microsoft.com/office/drawing/2014/main" id="{85090CAB-487F-43BE-9A5E-A2DA403A5902}"/>
              </a:ext>
            </a:extLst>
          </p:cNvPr>
          <p:cNvSpPr txBox="1">
            <a:spLocks/>
          </p:cNvSpPr>
          <p:nvPr/>
        </p:nvSpPr>
        <p:spPr>
          <a:xfrm>
            <a:off x="507999" y="5359047"/>
            <a:ext cx="1828800" cy="22608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sz="1200" b="1" dirty="0"/>
              <a:t>Local or Central Standard Time</a:t>
            </a:r>
          </a:p>
        </p:txBody>
      </p:sp>
      <p:sp>
        <p:nvSpPr>
          <p:cNvPr id="20" name="Content Placeholder 119">
            <a:extLst>
              <a:ext uri="{FF2B5EF4-FFF2-40B4-BE49-F238E27FC236}">
                <a16:creationId xmlns:a16="http://schemas.microsoft.com/office/drawing/2014/main" id="{45D38046-EC2F-4A04-B2F3-31421528A014}"/>
              </a:ext>
            </a:extLst>
          </p:cNvPr>
          <p:cNvSpPr txBox="1">
            <a:spLocks/>
          </p:cNvSpPr>
          <p:nvPr/>
        </p:nvSpPr>
        <p:spPr>
          <a:xfrm>
            <a:off x="5029201" y="5317546"/>
            <a:ext cx="3810000" cy="26758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sz="1200" b="1" dirty="0"/>
              <a:t>Exact 2–8 character Code for all devices</a:t>
            </a:r>
            <a:endParaRPr lang="en-US" sz="1200" dirty="0"/>
          </a:p>
        </p:txBody>
      </p:sp>
      <p:sp>
        <p:nvSpPr>
          <p:cNvPr id="21" name="Content Placeholder 119">
            <a:extLst>
              <a:ext uri="{FF2B5EF4-FFF2-40B4-BE49-F238E27FC236}">
                <a16:creationId xmlns:a16="http://schemas.microsoft.com/office/drawing/2014/main" id="{330C9E64-2D5D-48E8-8EC5-AE700AC34077}"/>
              </a:ext>
            </a:extLst>
          </p:cNvPr>
          <p:cNvSpPr txBox="1">
            <a:spLocks/>
          </p:cNvSpPr>
          <p:nvPr/>
        </p:nvSpPr>
        <p:spPr>
          <a:xfrm>
            <a:off x="9372600" y="5451338"/>
            <a:ext cx="2209800" cy="45047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sz="1200" b="1" dirty="0"/>
              <a:t>Conventional and C.C. Generation need to fill this out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19228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561293" y="5876217"/>
            <a:ext cx="25161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i="1" dirty="0"/>
              <a:t>t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1927244" y="251228"/>
            <a:ext cx="82073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Voltage Setpoint for AVR </a:t>
            </a:r>
            <a:r>
              <a:rPr lang="en-US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Voltage Control </a:t>
            </a:r>
            <a:r>
              <a:rPr lang="en-US" sz="28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test For DGR ESR/BESS and ALL IRRs and IBRs</a:t>
            </a:r>
          </a:p>
        </p:txBody>
      </p:sp>
      <p:sp>
        <p:nvSpPr>
          <p:cNvPr id="120" name="Content Placeholder 119"/>
          <p:cNvSpPr>
            <a:spLocks noGrp="1"/>
          </p:cNvSpPr>
          <p:nvPr>
            <p:ph idx="1"/>
          </p:nvPr>
        </p:nvSpPr>
        <p:spPr>
          <a:xfrm>
            <a:off x="8441325" y="1142972"/>
            <a:ext cx="3429976" cy="3505219"/>
          </a:xfrm>
        </p:spPr>
        <p:txBody>
          <a:bodyPr>
            <a:noAutofit/>
          </a:bodyPr>
          <a:lstStyle/>
          <a:p>
            <a:r>
              <a:rPr lang="en-US" sz="1600" b="1" dirty="0"/>
              <a:t>Coordinate test with ERCOT and TDSP</a:t>
            </a:r>
          </a:p>
          <a:p>
            <a:r>
              <a:rPr lang="en-US" sz="1600" b="1" dirty="0"/>
              <a:t>Report data in 4 second intervals or smaller</a:t>
            </a:r>
          </a:p>
          <a:p>
            <a:r>
              <a:rPr lang="en-US" sz="1600" b="1" dirty="0"/>
              <a:t>Exceptions to 3% step requirement:</a:t>
            </a:r>
          </a:p>
          <a:p>
            <a:pPr lvl="1"/>
            <a:r>
              <a:rPr lang="en-US" sz="1200" b="1" dirty="0"/>
              <a:t>If a 3% step will cause the voltage to exceed 1.05 </a:t>
            </a:r>
            <a:r>
              <a:rPr lang="en-US" sz="1200" b="1" dirty="0" err="1"/>
              <a:t>p.u</a:t>
            </a:r>
            <a:r>
              <a:rPr lang="en-US" sz="1200" b="1" dirty="0"/>
              <a:t>. or drop below 0.95 </a:t>
            </a:r>
            <a:r>
              <a:rPr lang="en-US" sz="1200" b="1" dirty="0" err="1"/>
              <a:t>p.u</a:t>
            </a:r>
            <a:r>
              <a:rPr lang="en-US" sz="1200" b="1" dirty="0"/>
              <a:t>.</a:t>
            </a:r>
          </a:p>
          <a:p>
            <a:pPr lvl="1"/>
            <a:r>
              <a:rPr lang="en-US" sz="1200" b="1" dirty="0"/>
              <a:t>The TDSP has placed additional restrictions on the voltage setpoint</a:t>
            </a:r>
          </a:p>
          <a:p>
            <a:pPr lvl="1"/>
            <a:r>
              <a:rPr lang="en-US" sz="1200" b="1" dirty="0"/>
              <a:t>Don’t violate any DSP or TSP restrictions</a:t>
            </a:r>
          </a:p>
          <a:p>
            <a:pPr lvl="1"/>
            <a:r>
              <a:rPr lang="en-US" sz="1200" b="1" dirty="0"/>
              <a:t>Acceptance Criteria is on a case by bases based on agreements between the RE and TDSP</a:t>
            </a:r>
          </a:p>
          <a:p>
            <a:pPr lvl="1"/>
            <a:endParaRPr lang="en-US" sz="1050" b="1" dirty="0"/>
          </a:p>
          <a:p>
            <a:pPr lvl="1"/>
            <a:endParaRPr lang="en-US" sz="1050" dirty="0"/>
          </a:p>
          <a:p>
            <a:endParaRPr lang="en-US" sz="1200" dirty="0"/>
          </a:p>
        </p:txBody>
      </p:sp>
      <p:grpSp>
        <p:nvGrpSpPr>
          <p:cNvPr id="2" name="Group 1"/>
          <p:cNvGrpSpPr/>
          <p:nvPr/>
        </p:nvGrpSpPr>
        <p:grpSpPr>
          <a:xfrm>
            <a:off x="1942552" y="1337226"/>
            <a:ext cx="6945957" cy="4691540"/>
            <a:chOff x="1040466" y="1633060"/>
            <a:chExt cx="5474635" cy="3739040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253559" y="5372100"/>
              <a:ext cx="5261542" cy="0"/>
            </a:xfrm>
            <a:prstGeom prst="straightConnector1">
              <a:avLst/>
            </a:prstGeom>
            <a:ln w="127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253558" y="1633060"/>
              <a:ext cx="0" cy="3739040"/>
            </a:xfrm>
            <a:prstGeom prst="line">
              <a:avLst/>
            </a:prstGeom>
            <a:ln w="127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342078" y="3706239"/>
              <a:ext cx="616574" cy="0"/>
            </a:xfrm>
            <a:prstGeom prst="line">
              <a:avLst/>
            </a:prstGeom>
            <a:ln w="38100" cap="rnd">
              <a:solidFill>
                <a:srgbClr val="7030A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1958652" y="2318860"/>
              <a:ext cx="0" cy="1387379"/>
            </a:xfrm>
            <a:prstGeom prst="line">
              <a:avLst/>
            </a:prstGeom>
            <a:ln w="38100" cap="rnd">
              <a:solidFill>
                <a:srgbClr val="7030A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958652" y="2318861"/>
              <a:ext cx="1389842" cy="0"/>
            </a:xfrm>
            <a:prstGeom prst="line">
              <a:avLst/>
            </a:prstGeom>
            <a:ln w="38100" cap="rnd">
              <a:solidFill>
                <a:srgbClr val="7030A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348494" y="2318860"/>
              <a:ext cx="0" cy="1360025"/>
            </a:xfrm>
            <a:prstGeom prst="line">
              <a:avLst/>
            </a:prstGeom>
            <a:ln w="38100" cap="rnd">
              <a:solidFill>
                <a:srgbClr val="7030A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348494" y="3687189"/>
              <a:ext cx="682610" cy="0"/>
            </a:xfrm>
            <a:prstGeom prst="line">
              <a:avLst/>
            </a:prstGeom>
            <a:ln w="38100" cap="rnd">
              <a:solidFill>
                <a:srgbClr val="7030A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4031104" y="3687189"/>
              <a:ext cx="1" cy="1383882"/>
            </a:xfrm>
            <a:prstGeom prst="line">
              <a:avLst/>
            </a:prstGeom>
            <a:ln w="38100" cap="rnd">
              <a:solidFill>
                <a:srgbClr val="7030A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031104" y="5071071"/>
              <a:ext cx="1368826" cy="525"/>
            </a:xfrm>
            <a:prstGeom prst="line">
              <a:avLst/>
            </a:prstGeom>
            <a:ln w="38100" cap="rnd">
              <a:solidFill>
                <a:srgbClr val="7030A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5399930" y="3691311"/>
              <a:ext cx="0" cy="1379760"/>
            </a:xfrm>
            <a:prstGeom prst="line">
              <a:avLst/>
            </a:prstGeom>
            <a:ln w="38100" cap="rnd">
              <a:solidFill>
                <a:srgbClr val="7030A0"/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5399930" y="3678885"/>
              <a:ext cx="864705" cy="0"/>
            </a:xfrm>
            <a:prstGeom prst="line">
              <a:avLst/>
            </a:prstGeom>
            <a:ln w="38100" cap="rnd">
              <a:solidFill>
                <a:srgbClr val="7030A0"/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 flipV="1">
              <a:off x="5543550" y="3863898"/>
              <a:ext cx="0" cy="1122753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>
              <a:off x="1968942" y="2206052"/>
              <a:ext cx="12573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3854892" y="3920552"/>
              <a:ext cx="2844" cy="102870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1968942" y="1915308"/>
              <a:ext cx="1024909" cy="1839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Allow voltage to settle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 rot="16200000">
              <a:off x="1343213" y="2907904"/>
              <a:ext cx="607093" cy="1819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3% step up</a:t>
              </a:r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 flipV="1">
              <a:off x="4204472" y="4986651"/>
              <a:ext cx="1030484" cy="4581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4126859" y="4712807"/>
              <a:ext cx="1184459" cy="183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Allow voltage to settle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 rot="5400000">
              <a:off x="3300093" y="4361711"/>
              <a:ext cx="724628" cy="1819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3% step down</a:t>
              </a:r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>
              <a:off x="3498270" y="2434981"/>
              <a:ext cx="2844" cy="102870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Box 112"/>
            <p:cNvSpPr txBox="1"/>
            <p:nvPr/>
          </p:nvSpPr>
          <p:spPr>
            <a:xfrm rot="16200000">
              <a:off x="1004652" y="3552318"/>
              <a:ext cx="308146" cy="2365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50" dirty="0"/>
                <a:t>kV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 rot="5400000">
              <a:off x="3134465" y="2803780"/>
              <a:ext cx="1160153" cy="291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/>
                <a:t>Return to original setpoint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 rot="5400000">
              <a:off x="5229207" y="4261024"/>
              <a:ext cx="1160153" cy="291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/>
                <a:t>Return to original setpoint</a:t>
              </a:r>
            </a:p>
          </p:txBody>
        </p:sp>
        <p:cxnSp>
          <p:nvCxnSpPr>
            <p:cNvPr id="124" name="Straight Arrow Connector 123"/>
            <p:cNvCxnSpPr/>
            <p:nvPr/>
          </p:nvCxnSpPr>
          <p:spPr>
            <a:xfrm flipV="1">
              <a:off x="1828800" y="2460614"/>
              <a:ext cx="0" cy="1122753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18835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DGR / DESR Timelines and Process Flows: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30E92F-3611-4B4A-88DF-E8840D8E46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2275" y="1224086"/>
            <a:ext cx="6981825" cy="3819525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01D6BB6-6CF6-4707-B649-B3C086CF7ACF}"/>
              </a:ext>
            </a:extLst>
          </p:cNvPr>
          <p:cNvSpPr/>
          <p:nvPr/>
        </p:nvSpPr>
        <p:spPr>
          <a:xfrm>
            <a:off x="2438400" y="1371600"/>
            <a:ext cx="914398" cy="2667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48BDEEA-4B56-4063-A8E3-9980CCC03CEE}"/>
              </a:ext>
            </a:extLst>
          </p:cNvPr>
          <p:cNvCxnSpPr>
            <a:cxnSpLocks/>
          </p:cNvCxnSpPr>
          <p:nvPr/>
        </p:nvCxnSpPr>
        <p:spPr>
          <a:xfrm>
            <a:off x="2895600" y="4038600"/>
            <a:ext cx="0" cy="1143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119">
            <a:extLst>
              <a:ext uri="{FF2B5EF4-FFF2-40B4-BE49-F238E27FC236}">
                <a16:creationId xmlns:a16="http://schemas.microsoft.com/office/drawing/2014/main" id="{93D97BD1-74D8-48A8-ADFA-F994DA7733C4}"/>
              </a:ext>
            </a:extLst>
          </p:cNvPr>
          <p:cNvSpPr txBox="1">
            <a:spLocks/>
          </p:cNvSpPr>
          <p:nvPr/>
        </p:nvSpPr>
        <p:spPr>
          <a:xfrm>
            <a:off x="1752600" y="5168202"/>
            <a:ext cx="1993082" cy="7558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sz="1200" b="1" dirty="0"/>
              <a:t>New template will cross check RE data with PI data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B3D2B8-F63E-4717-A8C4-BC35A28BD241}"/>
              </a:ext>
            </a:extLst>
          </p:cNvPr>
          <p:cNvSpPr txBox="1"/>
          <p:nvPr/>
        </p:nvSpPr>
        <p:spPr>
          <a:xfrm>
            <a:off x="4724400" y="5453063"/>
            <a:ext cx="60973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https://www.ercot.com/services/rq/integration</a:t>
            </a:r>
            <a:r>
              <a:rPr lang="en-US" dirty="0"/>
              <a:t> </a:t>
            </a:r>
          </a:p>
        </p:txBody>
      </p:sp>
      <p:sp>
        <p:nvSpPr>
          <p:cNvPr id="10" name="Content Placeholder 119">
            <a:extLst>
              <a:ext uri="{FF2B5EF4-FFF2-40B4-BE49-F238E27FC236}">
                <a16:creationId xmlns:a16="http://schemas.microsoft.com/office/drawing/2014/main" id="{62DE3528-EA21-4942-BF52-D180B41A65A6}"/>
              </a:ext>
            </a:extLst>
          </p:cNvPr>
          <p:cNvSpPr txBox="1">
            <a:spLocks/>
          </p:cNvSpPr>
          <p:nvPr/>
        </p:nvSpPr>
        <p:spPr>
          <a:xfrm>
            <a:off x="4267200" y="5255999"/>
            <a:ext cx="4765954" cy="7558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sz="1200" b="1" dirty="0"/>
              <a:t>Location of the new AVR Test Template:</a:t>
            </a:r>
          </a:p>
        </p:txBody>
      </p:sp>
    </p:spTree>
    <p:extLst>
      <p:ext uri="{BB962C8B-B14F-4D97-AF65-F5344CB8AC3E}">
        <p14:creationId xmlns:p14="http://schemas.microsoft.com/office/powerpoint/2010/main" val="287858864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6933135-FA74-4199-91D5-29F71F2AA5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64967</TotalTime>
  <Words>299</Words>
  <Application>Microsoft Office PowerPoint</Application>
  <PresentationFormat>Widescreen</PresentationFormat>
  <Paragraphs>55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1_Custom Design</vt:lpstr>
      <vt:lpstr>Inside pages</vt:lpstr>
      <vt:lpstr>2_Custom Design</vt:lpstr>
      <vt:lpstr>PowerPoint Presentation</vt:lpstr>
      <vt:lpstr>Topics:  Small Generation  </vt:lpstr>
      <vt:lpstr>Small Gen Timelines and Process Flows:</vt:lpstr>
      <vt:lpstr>PowerPoint Presentation</vt:lpstr>
      <vt:lpstr>PowerPoint Presentation</vt:lpstr>
      <vt:lpstr>New AVR Testing Template:</vt:lpstr>
      <vt:lpstr>New AVR Test Template:</vt:lpstr>
      <vt:lpstr>PowerPoint Presentation</vt:lpstr>
      <vt:lpstr>DGR / DESR Timelines and Process Flows:</vt:lpstr>
      <vt:lpstr>Other contact information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Reich, Zach</cp:lastModifiedBy>
  <cp:revision>721</cp:revision>
  <cp:lastPrinted>2018-07-25T14:31:19Z</cp:lastPrinted>
  <dcterms:created xsi:type="dcterms:W3CDTF">2016-01-21T15:20:31Z</dcterms:created>
  <dcterms:modified xsi:type="dcterms:W3CDTF">2022-06-27T17:01:51Z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