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2"/>
  </p:notesMasterIdLst>
  <p:handoutMasterIdLst>
    <p:handoutMasterId r:id="rId23"/>
  </p:handoutMasterIdLst>
  <p:sldIdLst>
    <p:sldId id="445" r:id="rId7"/>
    <p:sldId id="463" r:id="rId8"/>
    <p:sldId id="491" r:id="rId9"/>
    <p:sldId id="534" r:id="rId10"/>
    <p:sldId id="546" r:id="rId11"/>
    <p:sldId id="548" r:id="rId12"/>
    <p:sldId id="547" r:id="rId13"/>
    <p:sldId id="550" r:id="rId14"/>
    <p:sldId id="551" r:id="rId15"/>
    <p:sldId id="553" r:id="rId16"/>
    <p:sldId id="554" r:id="rId17"/>
    <p:sldId id="552" r:id="rId18"/>
    <p:sldId id="549" r:id="rId19"/>
    <p:sldId id="454" r:id="rId20"/>
    <p:sldId id="464"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15" autoAdjust="0"/>
    <p:restoredTop sz="90485" autoAdjust="0"/>
  </p:normalViewPr>
  <p:slideViewPr>
    <p:cSldViewPr showGuides="1">
      <p:cViewPr varScale="1">
        <p:scale>
          <a:sx n="147" d="100"/>
          <a:sy n="147" d="100"/>
        </p:scale>
        <p:origin x="3672" y="114"/>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6/27/2022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6/27/2022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35271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2349141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95665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124467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41686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3976484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858147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4154676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proofpoint.com/v2/url?u=https-3A__www.ercot.com_files_docs_2022_02_22_ERCOT-2520New-2520Generator-2520Commissioning-2520Checklist.docx&amp;d=DwMFAg&amp;c=euGZstcaTDllvimEN8b7jXrwqOf-v5A_CdpgnVfiiMM&amp;r=AEV7idOGV4zZeJHcPelFaSvacqRO7OVZgIiRmHT-PgPd7HOuRzmh8xLvw7GGTjGw&amp;m=aWkRX5o6w90MZmKUe0zSvR1oxxRVZwAu8k1fSO46yN4&amp;s=h_rTFy9thIQi4dGI3mQwetO-hLohFZnrrzHSRNcoFIw&amp;e="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ercot.com/gridinfo/transmission/opsys-change-schedule/"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Jay Teixeira</a:t>
            </a:r>
          </a:p>
          <a:p>
            <a:endParaRPr lang="en-US" dirty="0"/>
          </a:p>
          <a:p>
            <a:r>
              <a:rPr lang="en-US" dirty="0"/>
              <a:t>ERCOT</a:t>
            </a:r>
          </a:p>
          <a:p>
            <a:r>
              <a:rPr lang="en-US" dirty="0"/>
              <a:t>Resource Integration Working Group</a:t>
            </a:r>
            <a:r>
              <a:rPr lang="en-US" b="1" dirty="0"/>
              <a:t> </a:t>
            </a:r>
          </a:p>
          <a:p>
            <a:r>
              <a:rPr lang="en-US" dirty="0"/>
              <a:t>June 28, 2022</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Load Compliance Checklist</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
        <p:nvSpPr>
          <p:cNvPr id="5" name="Content Placeholder 4">
            <a:extLst>
              <a:ext uri="{FF2B5EF4-FFF2-40B4-BE49-F238E27FC236}">
                <a16:creationId xmlns:a16="http://schemas.microsoft.com/office/drawing/2014/main" id="{D4FB3270-9688-4FF9-870A-A3CD928BAA47}"/>
              </a:ext>
            </a:extLst>
          </p:cNvPr>
          <p:cNvSpPr>
            <a:spLocks noGrp="1"/>
          </p:cNvSpPr>
          <p:nvPr>
            <p:ph idx="1"/>
          </p:nvPr>
        </p:nvSpPr>
        <p:spPr>
          <a:xfrm>
            <a:off x="406400" y="1066801"/>
            <a:ext cx="11369288" cy="5638799"/>
          </a:xfrm>
        </p:spPr>
        <p:txBody>
          <a:bodyPr/>
          <a:lstStyle/>
          <a:p>
            <a:r>
              <a:rPr lang="en-US" dirty="0"/>
              <a:t>Requirements for New Netting Loads Added to New or Existing Generation sites. </a:t>
            </a:r>
          </a:p>
          <a:p>
            <a:pPr lvl="1"/>
            <a:r>
              <a:rPr lang="en-US" sz="2400" dirty="0"/>
              <a:t>Must be completed and submitted along with </a:t>
            </a:r>
            <a:r>
              <a:rPr lang="en-US" sz="2400" dirty="0">
                <a:effectLst/>
                <a:latin typeface="Calibri" panose="020F0502020204030204" pitchFamily="34" charset="0"/>
                <a:ea typeface="Calibri" panose="020F0502020204030204" pitchFamily="34" charset="0"/>
              </a:rPr>
              <a:t>Part 1 Energization Checklist </a:t>
            </a:r>
            <a:r>
              <a:rPr lang="en-US" sz="2400" u="sng" dirty="0">
                <a:solidFill>
                  <a:srgbClr val="0563C1"/>
                </a:solidFill>
                <a:effectLst/>
                <a:latin typeface="Calibri" panose="020F0502020204030204" pitchFamily="34" charset="0"/>
                <a:ea typeface="Calibri" panose="020F0502020204030204" pitchFamily="34" charset="0"/>
                <a:hlinkClick r:id="rId3"/>
              </a:rPr>
              <a:t>ERCOT New Generator Commissioning Checklist</a:t>
            </a:r>
            <a:r>
              <a:rPr lang="en-US" sz="2400" u="sng" dirty="0">
                <a:solidFill>
                  <a:srgbClr val="0563C1"/>
                </a:solidFill>
                <a:latin typeface="Calibri" panose="020F0502020204030204" pitchFamily="34" charset="0"/>
                <a:ea typeface="Calibri" panose="020F0502020204030204" pitchFamily="34" charset="0"/>
              </a:rPr>
              <a:t>.</a:t>
            </a:r>
            <a:endParaRPr lang="en-US" sz="2400" dirty="0"/>
          </a:p>
          <a:p>
            <a:r>
              <a:rPr lang="en-US" dirty="0"/>
              <a:t>RE is responsible for re-evaluating the Reactive study to assess the impact of the additional PUN load to ensure the Resource’s ability to meet VSS requirements is not impacted. </a:t>
            </a:r>
          </a:p>
          <a:p>
            <a:pPr lvl="2"/>
            <a:r>
              <a:rPr lang="en-US" dirty="0"/>
              <a:t>Example: 100MW Resource, VSS requirement is +/- 32.9 MVAr.  Addition of 50MW PUN load consuming 4 MVAr’s being connected to the MV bus. The Reactive study should demonstrate that the Resource is able to meet +/- 32.9MVAr with the additional 50MW load.</a:t>
            </a:r>
          </a:p>
          <a:p>
            <a:pPr lvl="2"/>
            <a:endParaRPr lang="en-US" dirty="0"/>
          </a:p>
        </p:txBody>
      </p:sp>
    </p:spTree>
    <p:extLst>
      <p:ext uri="{BB962C8B-B14F-4D97-AF65-F5344CB8AC3E}">
        <p14:creationId xmlns:p14="http://schemas.microsoft.com/office/powerpoint/2010/main" val="3134412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FIS Study for Co-located load</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
        <p:nvSpPr>
          <p:cNvPr id="5" name="Content Placeholder 4">
            <a:extLst>
              <a:ext uri="{FF2B5EF4-FFF2-40B4-BE49-F238E27FC236}">
                <a16:creationId xmlns:a16="http://schemas.microsoft.com/office/drawing/2014/main" id="{D4FB3270-9688-4FF9-870A-A3CD928BAA47}"/>
              </a:ext>
            </a:extLst>
          </p:cNvPr>
          <p:cNvSpPr>
            <a:spLocks noGrp="1"/>
          </p:cNvSpPr>
          <p:nvPr>
            <p:ph idx="1"/>
          </p:nvPr>
        </p:nvSpPr>
        <p:spPr>
          <a:xfrm>
            <a:off x="406400" y="1066801"/>
            <a:ext cx="11379200" cy="5638799"/>
          </a:xfrm>
        </p:spPr>
        <p:txBody>
          <a:bodyPr/>
          <a:lstStyle/>
          <a:p>
            <a:r>
              <a:rPr lang="en-US" dirty="0"/>
              <a:t>Resource Entities adding large behind-the-meter loads to their facilities must coordinate with their interconnecting TSP and ERCOT on appropriate interconnection studies:</a:t>
            </a:r>
          </a:p>
          <a:p>
            <a:pPr lvl="1"/>
            <a:r>
              <a:rPr lang="en-US" sz="2000" dirty="0"/>
              <a:t>Studies should follow all applicable guidelines: </a:t>
            </a:r>
            <a:r>
              <a:rPr lang="en-US" sz="1800" dirty="0"/>
              <a:t>NERC FAC-002, NERC TPL 001-5, ERCOT Planning Guide Section 4.</a:t>
            </a:r>
          </a:p>
          <a:p>
            <a:pPr lvl="1"/>
            <a:r>
              <a:rPr lang="en-US" sz="1800" dirty="0"/>
              <a:t>Study must include scenario with the Load online and Generation offline. </a:t>
            </a:r>
          </a:p>
          <a:p>
            <a:r>
              <a:rPr lang="en-US" dirty="0"/>
              <a:t>Studies:</a:t>
            </a:r>
          </a:p>
          <a:p>
            <a:pPr lvl="1"/>
            <a:r>
              <a:rPr lang="en-US" sz="1800" dirty="0"/>
              <a:t>Steady-state </a:t>
            </a:r>
            <a:r>
              <a:rPr lang="en-US" sz="1800" b="1" dirty="0"/>
              <a:t>required</a:t>
            </a:r>
          </a:p>
          <a:p>
            <a:pPr lvl="1"/>
            <a:r>
              <a:rPr lang="en-US" sz="1800" u="sng" dirty="0"/>
              <a:t>Short circuit required or provide suitable justification</a:t>
            </a:r>
          </a:p>
          <a:p>
            <a:pPr lvl="1"/>
            <a:r>
              <a:rPr lang="en-US" sz="1800" u="sng" dirty="0"/>
              <a:t>Stability study</a:t>
            </a:r>
            <a:r>
              <a:rPr lang="en-US" sz="1800" dirty="0"/>
              <a:t>- </a:t>
            </a:r>
            <a:r>
              <a:rPr lang="en-US" sz="1800" b="0" i="0" dirty="0">
                <a:effectLst/>
                <a:latin typeface="Arial" panose="020B0604020202020204" pitchFamily="34" charset="0"/>
                <a:cs typeface="Arial" panose="020B0604020202020204" pitchFamily="34" charset="0"/>
              </a:rPr>
              <a:t>Most large loads will require a stability study. TSP will inform the load customer if no stability study is needed after careful consideration by TSP and ERCOT</a:t>
            </a:r>
            <a:endParaRPr lang="en-US" sz="1800" baseline="30000" dirty="0">
              <a:latin typeface="Arial" panose="020B0604020202020204" pitchFamily="34" charset="0"/>
              <a:cs typeface="Arial" panose="020B0604020202020204" pitchFamily="34" charset="0"/>
            </a:endParaRPr>
          </a:p>
          <a:p>
            <a:pPr lvl="1"/>
            <a:r>
              <a:rPr lang="en-US" sz="1800" dirty="0"/>
              <a:t>SSR if needed</a:t>
            </a:r>
          </a:p>
          <a:p>
            <a:pPr marL="457200" lvl="1" indent="0">
              <a:buNone/>
            </a:pPr>
            <a:endParaRPr lang="en-US" dirty="0"/>
          </a:p>
        </p:txBody>
      </p:sp>
    </p:spTree>
    <p:extLst>
      <p:ext uri="{BB962C8B-B14F-4D97-AF65-F5344CB8AC3E}">
        <p14:creationId xmlns:p14="http://schemas.microsoft.com/office/powerpoint/2010/main" val="3617527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Telemetry location for ESR MVAr</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
        <p:nvSpPr>
          <p:cNvPr id="5" name="Content Placeholder 4">
            <a:extLst>
              <a:ext uri="{FF2B5EF4-FFF2-40B4-BE49-F238E27FC236}">
                <a16:creationId xmlns:a16="http://schemas.microsoft.com/office/drawing/2014/main" id="{D4FB3270-9688-4FF9-870A-A3CD928BAA47}"/>
              </a:ext>
            </a:extLst>
          </p:cNvPr>
          <p:cNvSpPr>
            <a:spLocks noGrp="1"/>
          </p:cNvSpPr>
          <p:nvPr>
            <p:ph idx="1"/>
          </p:nvPr>
        </p:nvSpPr>
        <p:spPr>
          <a:xfrm>
            <a:off x="406400" y="1066801"/>
            <a:ext cx="5765800" cy="4858214"/>
          </a:xfrm>
        </p:spPr>
        <p:txBody>
          <a:bodyPr/>
          <a:lstStyle/>
          <a:p>
            <a:r>
              <a:rPr lang="en-US" dirty="0"/>
              <a:t>ESR MVAr telemetry during charging scenarios should be represented on the Unit. </a:t>
            </a:r>
          </a:p>
          <a:p>
            <a:pPr lvl="1"/>
            <a:r>
              <a:rPr lang="en-US" dirty="0"/>
              <a:t>ESR Load MVAr should always be 0. </a:t>
            </a:r>
          </a:p>
          <a:p>
            <a:pPr lvl="1"/>
            <a:r>
              <a:rPr lang="en-US" dirty="0"/>
              <a:t>Same sign convention as Unit MVAr.</a:t>
            </a:r>
          </a:p>
        </p:txBody>
      </p:sp>
      <p:pic>
        <p:nvPicPr>
          <p:cNvPr id="6" name="Picture 5">
            <a:extLst>
              <a:ext uri="{FF2B5EF4-FFF2-40B4-BE49-F238E27FC236}">
                <a16:creationId xmlns:a16="http://schemas.microsoft.com/office/drawing/2014/main" id="{999E39C8-DBF8-48E7-BBA8-8F0026091ED0}"/>
              </a:ext>
            </a:extLst>
          </p:cNvPr>
          <p:cNvPicPr>
            <a:picLocks noChangeAspect="1"/>
          </p:cNvPicPr>
          <p:nvPr/>
        </p:nvPicPr>
        <p:blipFill>
          <a:blip r:embed="rId3"/>
          <a:stretch>
            <a:fillRect/>
          </a:stretch>
        </p:blipFill>
        <p:spPr>
          <a:xfrm>
            <a:off x="6664712" y="1152294"/>
            <a:ext cx="3352800" cy="4667714"/>
          </a:xfrm>
          <a:prstGeom prst="rect">
            <a:avLst/>
          </a:prstGeom>
        </p:spPr>
      </p:pic>
      <p:sp>
        <p:nvSpPr>
          <p:cNvPr id="12" name="TextBox 11">
            <a:extLst>
              <a:ext uri="{FF2B5EF4-FFF2-40B4-BE49-F238E27FC236}">
                <a16:creationId xmlns:a16="http://schemas.microsoft.com/office/drawing/2014/main" id="{B9D05A64-07BA-4C5B-94E8-00EE52E3CB4D}"/>
              </a:ext>
            </a:extLst>
          </p:cNvPr>
          <p:cNvSpPr txBox="1"/>
          <p:nvPr/>
        </p:nvSpPr>
        <p:spPr>
          <a:xfrm>
            <a:off x="9976621" y="1598711"/>
            <a:ext cx="1828800" cy="307777"/>
          </a:xfrm>
          <a:prstGeom prst="rect">
            <a:avLst/>
          </a:prstGeom>
          <a:noFill/>
        </p:spPr>
        <p:txBody>
          <a:bodyPr wrap="square" rtlCol="0">
            <a:spAutoFit/>
          </a:bodyPr>
          <a:lstStyle/>
          <a:p>
            <a:r>
              <a:rPr lang="en-US" sz="1400" dirty="0">
                <a:solidFill>
                  <a:schemeClr val="accent4">
                    <a:lumMod val="90000"/>
                    <a:lumOff val="10000"/>
                  </a:schemeClr>
                </a:solidFill>
              </a:rPr>
              <a:t>Load MVAr = 0</a:t>
            </a:r>
          </a:p>
        </p:txBody>
      </p:sp>
      <p:sp>
        <p:nvSpPr>
          <p:cNvPr id="14" name="TextBox 13">
            <a:extLst>
              <a:ext uri="{FF2B5EF4-FFF2-40B4-BE49-F238E27FC236}">
                <a16:creationId xmlns:a16="http://schemas.microsoft.com/office/drawing/2014/main" id="{282D4802-F3B5-4A1F-83CA-5E139DC081F8}"/>
              </a:ext>
            </a:extLst>
          </p:cNvPr>
          <p:cNvSpPr txBox="1"/>
          <p:nvPr/>
        </p:nvSpPr>
        <p:spPr>
          <a:xfrm>
            <a:off x="10017511" y="2286000"/>
            <a:ext cx="1828799" cy="307777"/>
          </a:xfrm>
          <a:prstGeom prst="rect">
            <a:avLst/>
          </a:prstGeom>
          <a:noFill/>
        </p:spPr>
        <p:txBody>
          <a:bodyPr wrap="square" rtlCol="0">
            <a:spAutoFit/>
          </a:bodyPr>
          <a:lstStyle/>
          <a:p>
            <a:r>
              <a:rPr lang="en-US" sz="1400" dirty="0">
                <a:solidFill>
                  <a:srgbClr val="00B050"/>
                </a:solidFill>
              </a:rPr>
              <a:t>Load MW=Charging</a:t>
            </a:r>
          </a:p>
        </p:txBody>
      </p:sp>
      <p:sp>
        <p:nvSpPr>
          <p:cNvPr id="16" name="TextBox 15">
            <a:extLst>
              <a:ext uri="{FF2B5EF4-FFF2-40B4-BE49-F238E27FC236}">
                <a16:creationId xmlns:a16="http://schemas.microsoft.com/office/drawing/2014/main" id="{CA460E37-E5C9-4DE6-8C9C-FCCE8B10B8E2}"/>
              </a:ext>
            </a:extLst>
          </p:cNvPr>
          <p:cNvSpPr txBox="1"/>
          <p:nvPr/>
        </p:nvSpPr>
        <p:spPr>
          <a:xfrm>
            <a:off x="10017511" y="4267200"/>
            <a:ext cx="1717289" cy="307777"/>
          </a:xfrm>
          <a:prstGeom prst="rect">
            <a:avLst/>
          </a:prstGeom>
          <a:noFill/>
        </p:spPr>
        <p:txBody>
          <a:bodyPr wrap="square" rtlCol="0">
            <a:spAutoFit/>
          </a:bodyPr>
          <a:lstStyle/>
          <a:p>
            <a:r>
              <a:rPr lang="en-US" sz="1400" dirty="0">
                <a:solidFill>
                  <a:schemeClr val="accent4">
                    <a:lumMod val="90000"/>
                    <a:lumOff val="10000"/>
                  </a:schemeClr>
                </a:solidFill>
              </a:rPr>
              <a:t>Unit Gross MW = 0</a:t>
            </a:r>
          </a:p>
        </p:txBody>
      </p:sp>
      <p:sp>
        <p:nvSpPr>
          <p:cNvPr id="18" name="TextBox 17">
            <a:extLst>
              <a:ext uri="{FF2B5EF4-FFF2-40B4-BE49-F238E27FC236}">
                <a16:creationId xmlns:a16="http://schemas.microsoft.com/office/drawing/2014/main" id="{69867D74-0FD2-46E9-8FAA-AD56CA2835F9}"/>
              </a:ext>
            </a:extLst>
          </p:cNvPr>
          <p:cNvSpPr txBox="1"/>
          <p:nvPr/>
        </p:nvSpPr>
        <p:spPr>
          <a:xfrm>
            <a:off x="10052822" y="5439668"/>
            <a:ext cx="1717289" cy="307777"/>
          </a:xfrm>
          <a:prstGeom prst="rect">
            <a:avLst/>
          </a:prstGeom>
          <a:noFill/>
        </p:spPr>
        <p:txBody>
          <a:bodyPr wrap="square">
            <a:spAutoFit/>
          </a:bodyPr>
          <a:lstStyle/>
          <a:p>
            <a:r>
              <a:rPr lang="en-US" sz="1400" dirty="0">
                <a:solidFill>
                  <a:srgbClr val="FFC000"/>
                </a:solidFill>
              </a:rPr>
              <a:t>Unit Gross MVAr</a:t>
            </a:r>
          </a:p>
        </p:txBody>
      </p:sp>
      <p:sp>
        <p:nvSpPr>
          <p:cNvPr id="3" name="TextBox 2">
            <a:extLst>
              <a:ext uri="{FF2B5EF4-FFF2-40B4-BE49-F238E27FC236}">
                <a16:creationId xmlns:a16="http://schemas.microsoft.com/office/drawing/2014/main" id="{6AF6BA31-84B5-4952-8CB2-7762B4E048AA}"/>
              </a:ext>
            </a:extLst>
          </p:cNvPr>
          <p:cNvSpPr txBox="1"/>
          <p:nvPr/>
        </p:nvSpPr>
        <p:spPr>
          <a:xfrm>
            <a:off x="6664712" y="914400"/>
            <a:ext cx="3845312" cy="369332"/>
          </a:xfrm>
          <a:prstGeom prst="rect">
            <a:avLst/>
          </a:prstGeom>
          <a:noFill/>
        </p:spPr>
        <p:txBody>
          <a:bodyPr wrap="square" rtlCol="0">
            <a:spAutoFit/>
          </a:bodyPr>
          <a:lstStyle/>
          <a:p>
            <a:r>
              <a:rPr lang="en-US" dirty="0"/>
              <a:t>Telemetry during Charging-Leading</a:t>
            </a:r>
          </a:p>
        </p:txBody>
      </p:sp>
    </p:spTree>
    <p:extLst>
      <p:ext uri="{BB962C8B-B14F-4D97-AF65-F5344CB8AC3E}">
        <p14:creationId xmlns:p14="http://schemas.microsoft.com/office/powerpoint/2010/main" val="265641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533400" y="901441"/>
            <a:ext cx="10134600" cy="5638800"/>
          </a:xfrm>
        </p:spPr>
        <p:txBody>
          <a:bodyPr/>
          <a:lstStyle/>
          <a:p>
            <a:r>
              <a:rPr lang="en-US" sz="2400" dirty="0"/>
              <a:t>None</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13</a:t>
            </a:fld>
            <a:endParaRPr lang="en-US">
              <a:solidFill>
                <a:prstClr val="black">
                  <a:tint val="75000"/>
                </a:prstClr>
              </a:solidFill>
            </a:endParaRPr>
          </a:p>
        </p:txBody>
      </p:sp>
    </p:spTree>
    <p:extLst>
      <p:ext uri="{BB962C8B-B14F-4D97-AF65-F5344CB8AC3E}">
        <p14:creationId xmlns:p14="http://schemas.microsoft.com/office/powerpoint/2010/main" val="2056187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30401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231392" y="28956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and Unit Model Validation required</a:t>
            </a:r>
          </a:p>
          <a:p>
            <a:r>
              <a:rPr lang="en-US" sz="2800" dirty="0"/>
              <a:t>TSAT Model Required – If PSSE model is UDM, then TSAT model should be UDM</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RI Handbook Update</a:t>
            </a:r>
          </a:p>
        </p:txBody>
      </p:sp>
      <p:sp>
        <p:nvSpPr>
          <p:cNvPr id="3" name="Content Placeholder 2"/>
          <p:cNvSpPr>
            <a:spLocks noGrp="1"/>
          </p:cNvSpPr>
          <p:nvPr>
            <p:ph idx="1"/>
          </p:nvPr>
        </p:nvSpPr>
        <p:spPr>
          <a:xfrm>
            <a:off x="533400" y="1219199"/>
            <a:ext cx="10134600" cy="1447801"/>
          </a:xfrm>
        </p:spPr>
        <p:txBody>
          <a:bodyPr/>
          <a:lstStyle/>
          <a:p>
            <a:r>
              <a:rPr lang="en-US" sz="2400" dirty="0"/>
              <a:t>Resource Interconnection Handbook Updated</a:t>
            </a:r>
          </a:p>
          <a:p>
            <a:pPr lvl="1"/>
            <a:r>
              <a:rPr lang="en-US" sz="2000" dirty="0"/>
              <a:t>Version 1.92, dated 6/15/2022</a:t>
            </a:r>
          </a:p>
          <a:p>
            <a:pPr lvl="1"/>
            <a:r>
              <a:rPr lang="en-US" sz="2000" dirty="0"/>
              <a:t>Market Notice Sent 6/21/2022</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pic>
        <p:nvPicPr>
          <p:cNvPr id="6" name="Picture 5">
            <a:extLst>
              <a:ext uri="{FF2B5EF4-FFF2-40B4-BE49-F238E27FC236}">
                <a16:creationId xmlns:a16="http://schemas.microsoft.com/office/drawing/2014/main" id="{964CE3B6-5394-45D3-956A-620EFFBD10ED}"/>
              </a:ext>
            </a:extLst>
          </p:cNvPr>
          <p:cNvPicPr>
            <a:picLocks noChangeAspect="1"/>
          </p:cNvPicPr>
          <p:nvPr/>
        </p:nvPicPr>
        <p:blipFill>
          <a:blip r:embed="rId3"/>
          <a:stretch>
            <a:fillRect/>
          </a:stretch>
        </p:blipFill>
        <p:spPr>
          <a:xfrm>
            <a:off x="1066800" y="2695321"/>
            <a:ext cx="7772400" cy="3034345"/>
          </a:xfrm>
          <a:prstGeom prst="rect">
            <a:avLst/>
          </a:prstGeom>
        </p:spPr>
      </p:pic>
    </p:spTree>
    <p:extLst>
      <p:ext uri="{BB962C8B-B14F-4D97-AF65-F5344CB8AC3E}">
        <p14:creationId xmlns:p14="http://schemas.microsoft.com/office/powerpoint/2010/main" val="750529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Use of current Commissioning Checklist</a:t>
            </a:r>
          </a:p>
        </p:txBody>
      </p:sp>
      <p:sp>
        <p:nvSpPr>
          <p:cNvPr id="3" name="Content Placeholder 2"/>
          <p:cNvSpPr>
            <a:spLocks noGrp="1"/>
          </p:cNvSpPr>
          <p:nvPr>
            <p:ph idx="1"/>
          </p:nvPr>
        </p:nvSpPr>
        <p:spPr>
          <a:xfrm>
            <a:off x="533400" y="1219199"/>
            <a:ext cx="10134600" cy="1447801"/>
          </a:xfrm>
        </p:spPr>
        <p:txBody>
          <a:bodyPr/>
          <a:lstStyle/>
          <a:p>
            <a:r>
              <a:rPr lang="en-US" sz="2400" dirty="0"/>
              <a:t>ERCOT New Generator Commissioning Checklist</a:t>
            </a:r>
          </a:p>
          <a:p>
            <a:pPr lvl="1"/>
            <a:r>
              <a:rPr lang="en-US" sz="2000" dirty="0"/>
              <a:t>Posted 2/21/2022</a:t>
            </a:r>
          </a:p>
          <a:p>
            <a:pPr lvl="1"/>
            <a:r>
              <a:rPr lang="en-US" sz="2000" dirty="0"/>
              <a:t>New submittals must use this version</a:t>
            </a:r>
          </a:p>
          <a:p>
            <a:pPr lvl="1"/>
            <a:r>
              <a:rPr lang="en-US" sz="2000" dirty="0"/>
              <a:t>https://www.ercot.com/files/docs/2022/02/22/ERCOT%20New%20Generator%20Commissioning%20Checklist.docx</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pic>
        <p:nvPicPr>
          <p:cNvPr id="7" name="Picture 6">
            <a:extLst>
              <a:ext uri="{FF2B5EF4-FFF2-40B4-BE49-F238E27FC236}">
                <a16:creationId xmlns:a16="http://schemas.microsoft.com/office/drawing/2014/main" id="{17878F8F-957A-47D2-AAB6-4454524251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10000"/>
            <a:ext cx="12192000" cy="981285"/>
          </a:xfrm>
          <a:prstGeom prst="rect">
            <a:avLst/>
          </a:prstGeom>
        </p:spPr>
      </p:pic>
    </p:spTree>
    <p:extLst>
      <p:ext uri="{BB962C8B-B14F-4D97-AF65-F5344CB8AC3E}">
        <p14:creationId xmlns:p14="http://schemas.microsoft.com/office/powerpoint/2010/main" val="110146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BTM Load Requirements</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
        <p:nvSpPr>
          <p:cNvPr id="6" name="Content Placeholder 5">
            <a:extLst>
              <a:ext uri="{FF2B5EF4-FFF2-40B4-BE49-F238E27FC236}">
                <a16:creationId xmlns:a16="http://schemas.microsoft.com/office/drawing/2014/main" id="{8016E4B7-C8CD-4686-86D6-0DA881DBA8EC}"/>
              </a:ext>
            </a:extLst>
          </p:cNvPr>
          <p:cNvSpPr>
            <a:spLocks noGrp="1"/>
          </p:cNvSpPr>
          <p:nvPr>
            <p:ph idx="1"/>
          </p:nvPr>
        </p:nvSpPr>
        <p:spPr>
          <a:xfrm>
            <a:off x="406400" y="1066801"/>
            <a:ext cx="11379200" cy="5461083"/>
          </a:xfrm>
        </p:spPr>
        <p:txBody>
          <a:bodyPr/>
          <a:lstStyle/>
          <a:p>
            <a:pPr marL="228600" marR="0" lvl="0" indent="-228600">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The RE has provided ERCOT and the Interconnected TSP the technical equipment and load data to be used in modeling studies for the new netting loads being added.</a:t>
            </a:r>
          </a:p>
          <a:p>
            <a:pPr marL="342900" marR="0" lvl="0" indent="-342900" algn="just">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Required system studies including new netting loads have been completed and approved by TSP and ERCOT. This includes any modifications to existing FIS studies or new studies that impact the system.  </a:t>
            </a:r>
          </a:p>
          <a:p>
            <a:pPr marL="342900" marR="0" lvl="0" indent="-342900" algn="just">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One of the following has been completed:</a:t>
            </a:r>
          </a:p>
          <a:p>
            <a:pPr marL="742950" marR="0" lvl="1" indent="-285750" algn="just">
              <a:lnSpc>
                <a:spcPct val="150000"/>
              </a:lnSpc>
              <a:spcBef>
                <a:spcPts val="0"/>
              </a:spcBef>
              <a:spcAft>
                <a:spcPts val="0"/>
              </a:spcAft>
              <a:buFont typeface="+mj-lt"/>
              <a:buAutoNum type="alphaLcPeriod"/>
            </a:pPr>
            <a:r>
              <a:rPr lang="en-US" sz="1100" dirty="0">
                <a:effectLst/>
                <a:latin typeface="Calibri" panose="020F0502020204030204" pitchFamily="34" charset="0"/>
                <a:ea typeface="Calibri" panose="020F0502020204030204" pitchFamily="34" charset="0"/>
              </a:rPr>
              <a:t>Amendments to the SGIA indicating new netting loads have been signed by all three parties (TDSP, RE, Load Entity).  The SGIA should reflect the servable load. OR</a:t>
            </a:r>
          </a:p>
          <a:p>
            <a:pPr marL="742950" marR="0" lvl="1" indent="-285750" algn="just">
              <a:lnSpc>
                <a:spcPct val="150000"/>
              </a:lnSpc>
              <a:spcBef>
                <a:spcPts val="0"/>
              </a:spcBef>
              <a:spcAft>
                <a:spcPts val="0"/>
              </a:spcAft>
              <a:buFont typeface="+mj-lt"/>
              <a:buAutoNum type="alphaLcPeriod"/>
            </a:pPr>
            <a:r>
              <a:rPr lang="en-US" sz="1100" dirty="0">
                <a:effectLst/>
                <a:latin typeface="Calibri" panose="020F0502020204030204" pitchFamily="34" charset="0"/>
                <a:ea typeface="Calibri" panose="020F0502020204030204" pitchFamily="34" charset="0"/>
              </a:rPr>
              <a:t>Amendments to the SGIA indicating new netting loads has been signed by the TSP and RE </a:t>
            </a:r>
            <a:r>
              <a:rPr lang="en-US" sz="1100" b="1" dirty="0">
                <a:effectLst/>
                <a:latin typeface="Calibri" panose="020F0502020204030204" pitchFamily="34" charset="0"/>
                <a:ea typeface="Calibri" panose="020F0502020204030204" pitchFamily="34" charset="0"/>
              </a:rPr>
              <a:t>and</a:t>
            </a:r>
            <a:r>
              <a:rPr lang="en-US" sz="1100" dirty="0">
                <a:effectLst/>
                <a:latin typeface="Calibri" panose="020F0502020204030204" pitchFamily="34" charset="0"/>
                <a:ea typeface="Calibri" panose="020F0502020204030204" pitchFamily="34" charset="0"/>
              </a:rPr>
              <a:t> the TSP has submitted a written notification agreeing to proceed with the energization of the new load per the amended SGIA. OR</a:t>
            </a:r>
          </a:p>
          <a:p>
            <a:pPr marL="742950" marR="0" lvl="1" indent="-285750" algn="just">
              <a:lnSpc>
                <a:spcPct val="150000"/>
              </a:lnSpc>
              <a:spcBef>
                <a:spcPts val="0"/>
              </a:spcBef>
              <a:spcAft>
                <a:spcPts val="0"/>
              </a:spcAft>
              <a:buFont typeface="+mj-lt"/>
              <a:buAutoNum type="alphaLcPeriod"/>
            </a:pPr>
            <a:r>
              <a:rPr lang="en-US" sz="1100" dirty="0">
                <a:effectLst/>
                <a:latin typeface="Calibri" panose="020F0502020204030204" pitchFamily="34" charset="0"/>
                <a:ea typeface="Calibri" panose="020F0502020204030204" pitchFamily="34" charset="0"/>
              </a:rPr>
              <a:t>Written notification from the TSP agreeing to proceed with the energization of the new load per the approved studies.  </a:t>
            </a:r>
          </a:p>
          <a:p>
            <a:pPr marL="342900" marR="0" lvl="0" indent="-342900">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Reactive study with the addition of the new netting loads has been approved by ERCOT.  For existing Resource not currently in the Interconnection process as a repower, the Reactive study can be submitted in RIOO-RS. </a:t>
            </a:r>
          </a:p>
          <a:p>
            <a:pPr marL="342900" marR="0" lvl="0" indent="-342900">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EPS Meter Proposal including the new netting loads has been approved by ERCOT.</a:t>
            </a:r>
          </a:p>
          <a:p>
            <a:pPr marL="342900" marR="0" lvl="0" indent="-342900" algn="just">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Updated Resource Registration data that includes the addition of the PUN loads and any other topology changes at the Station.  In addition, the Production Load Date that the Network Operations Model has been updated, including required telemetry. The current timeline to model the new netting load is a 90-day PLD.   For additional information regarding the modeling schedule, please refer to the </a:t>
            </a:r>
            <a:r>
              <a:rPr lang="en-US" sz="1100" u="sng" dirty="0">
                <a:solidFill>
                  <a:srgbClr val="0563C1"/>
                </a:solidFill>
                <a:effectLst/>
                <a:latin typeface="Calibri" panose="020F0502020204030204" pitchFamily="34" charset="0"/>
                <a:ea typeface="Calibri" panose="020F0502020204030204" pitchFamily="34" charset="0"/>
                <a:hlinkClick r:id="rId3"/>
              </a:rPr>
              <a:t>Production Load Schedule</a:t>
            </a:r>
            <a:r>
              <a:rPr lang="en-US" sz="1100" dirty="0">
                <a:effectLst/>
                <a:latin typeface="Calibri" panose="020F0502020204030204" pitchFamily="34" charset="0"/>
                <a:ea typeface="Calibri" panose="020F0502020204030204" pitchFamily="34" charset="0"/>
              </a:rPr>
              <a:t>. Furthermore, the following prerequisites must be met prior to RARF approval to add the new PUN Load:</a:t>
            </a:r>
          </a:p>
          <a:p>
            <a:pPr lvl="1" indent="-342900" algn="just">
              <a:lnSpc>
                <a:spcPct val="150000"/>
              </a:lnSpc>
              <a:spcBef>
                <a:spcPts val="0"/>
              </a:spcBef>
              <a:buFont typeface="+mj-lt"/>
              <a:buAutoNum type="alphaLcParenR"/>
            </a:pPr>
            <a:endParaRPr lang="en-US" sz="100" dirty="0">
              <a:latin typeface="Calibri" panose="020F0502020204030204" pitchFamily="34" charset="0"/>
              <a:ea typeface="Times New Roman" panose="02020603050405020304" pitchFamily="18" charset="0"/>
            </a:endParaRPr>
          </a:p>
          <a:p>
            <a:pPr lvl="1" indent="-342900" algn="just">
              <a:lnSpc>
                <a:spcPct val="150000"/>
              </a:lnSpc>
              <a:spcBef>
                <a:spcPts val="0"/>
              </a:spcBef>
              <a:buFont typeface="+mj-lt"/>
              <a:buAutoNum type="alphaLcParenR"/>
            </a:pPr>
            <a:r>
              <a:rPr lang="en-US" sz="1050" dirty="0">
                <a:effectLst/>
                <a:latin typeface="Calibri" panose="020F0502020204030204" pitchFamily="34" charset="0"/>
                <a:ea typeface="Times New Roman" panose="02020603050405020304" pitchFamily="18" charset="0"/>
              </a:rPr>
              <a:t>Required system studies have been completed and approved. </a:t>
            </a:r>
          </a:p>
          <a:p>
            <a:pPr lvl="1" indent="-342900" algn="just">
              <a:lnSpc>
                <a:spcPct val="150000"/>
              </a:lnSpc>
              <a:spcBef>
                <a:spcPts val="0"/>
              </a:spcBef>
              <a:buFont typeface="+mj-lt"/>
              <a:buAutoNum type="alphaLcParenR"/>
            </a:pPr>
            <a:r>
              <a:rPr lang="en-US" sz="1050" dirty="0">
                <a:effectLst/>
                <a:latin typeface="Calibri" panose="020F0502020204030204" pitchFamily="34" charset="0"/>
                <a:ea typeface="Times New Roman" panose="02020603050405020304" pitchFamily="18" charset="0"/>
              </a:rPr>
              <a:t>Meet one of the following requirements stated in item #3.</a:t>
            </a:r>
            <a:endParaRPr lang="en-US" sz="1050" dirty="0">
              <a:effectLst/>
              <a:latin typeface="Calibri" panose="020F0502020204030204" pitchFamily="34" charset="0"/>
              <a:ea typeface="Calibri" panose="020F0502020204030204" pitchFamily="34" charset="0"/>
            </a:endParaRPr>
          </a:p>
          <a:p>
            <a:pPr lvl="1" indent="-342900" algn="just">
              <a:lnSpc>
                <a:spcPct val="150000"/>
              </a:lnSpc>
              <a:spcBef>
                <a:spcPts val="0"/>
              </a:spcBef>
              <a:buFont typeface="+mj-lt"/>
              <a:buAutoNum type="alphaLcParenR"/>
            </a:pPr>
            <a:r>
              <a:rPr lang="en-US" sz="1050" dirty="0">
                <a:effectLst/>
                <a:latin typeface="Calibri" panose="020F0502020204030204" pitchFamily="34" charset="0"/>
                <a:ea typeface="Times New Roman" panose="02020603050405020304" pitchFamily="18" charset="0"/>
              </a:rPr>
              <a:t>Reactive study with the addition of the new netting load has been completed and approved.</a:t>
            </a:r>
            <a:endParaRPr lang="en-US" sz="1050" dirty="0">
              <a:effectLst/>
              <a:latin typeface="Calibri" panose="020F0502020204030204" pitchFamily="34" charset="0"/>
              <a:ea typeface="Calibri" panose="020F0502020204030204" pitchFamily="34" charset="0"/>
            </a:endParaRPr>
          </a:p>
          <a:p>
            <a:pPr lvl="1" indent="-342900" algn="just">
              <a:lnSpc>
                <a:spcPct val="150000"/>
              </a:lnSpc>
              <a:spcBef>
                <a:spcPts val="0"/>
              </a:spcBef>
              <a:buFont typeface="+mj-lt"/>
              <a:buAutoNum type="alphaLcParenR"/>
            </a:pPr>
            <a:r>
              <a:rPr lang="en-US" sz="1050" dirty="0">
                <a:effectLst/>
                <a:latin typeface="Calibri" panose="020F0502020204030204" pitchFamily="34" charset="0"/>
                <a:ea typeface="Times New Roman" panose="02020603050405020304" pitchFamily="18" charset="0"/>
              </a:rPr>
              <a:t>EPS meter proposal has been submitted and approved by ERCOT metering. </a:t>
            </a:r>
            <a:endParaRPr lang="en-US" sz="1050" dirty="0">
              <a:effectLst/>
              <a:latin typeface="Calibri" panose="020F0502020204030204" pitchFamily="34" charset="0"/>
              <a:ea typeface="Calibri" panose="020F0502020204030204" pitchFamily="34" charset="0"/>
            </a:endParaRPr>
          </a:p>
          <a:p>
            <a:pPr lvl="1" indent="-342900" algn="just">
              <a:lnSpc>
                <a:spcPct val="150000"/>
              </a:lnSpc>
              <a:spcBef>
                <a:spcPts val="0"/>
              </a:spcBef>
              <a:buFont typeface="+mj-lt"/>
              <a:buAutoNum type="alphaLcParenR"/>
            </a:pPr>
            <a:r>
              <a:rPr lang="en-US" sz="1050" dirty="0">
                <a:effectLst/>
                <a:latin typeface="Calibri" panose="020F0502020204030204" pitchFamily="34" charset="0"/>
                <a:ea typeface="Times New Roman" panose="02020603050405020304" pitchFamily="18" charset="0"/>
              </a:rPr>
              <a:t>Any request for Interim updates requires approval from ERCOT Modeling. </a:t>
            </a:r>
            <a:r>
              <a:rPr lang="en-US" sz="1100" dirty="0">
                <a:effectLst/>
                <a:latin typeface="Calibri" panose="020F0502020204030204" pitchFamily="34" charset="0"/>
                <a:ea typeface="Calibri" panose="020F0502020204030204" pitchFamily="34" charset="0"/>
              </a:rPr>
              <a:t> </a:t>
            </a:r>
          </a:p>
          <a:p>
            <a:pPr marL="342900" marR="0" lvl="0" indent="-342900">
              <a:lnSpc>
                <a:spcPct val="150000"/>
              </a:lnSpc>
              <a:spcBef>
                <a:spcPts val="0"/>
              </a:spcBef>
              <a:spcAft>
                <a:spcPts val="0"/>
              </a:spcAft>
              <a:buFont typeface="+mj-lt"/>
              <a:buAutoNum type="arabicPeriod"/>
            </a:pPr>
            <a:r>
              <a:rPr lang="en-US" sz="1100" dirty="0">
                <a:effectLst/>
                <a:latin typeface="Calibri" panose="020F0502020204030204" pitchFamily="34" charset="0"/>
                <a:ea typeface="Calibri" panose="020F0502020204030204" pitchFamily="34" charset="0"/>
              </a:rPr>
              <a:t>Checklist Part 1 to Energize the new netting loads and associated equipment has been submitted in RIOO-IS for Generation in the interconnection process or RIOO-RS for other generation.</a:t>
            </a:r>
          </a:p>
          <a:p>
            <a:pPr marL="0" marR="0" indent="0">
              <a:lnSpc>
                <a:spcPct val="150000"/>
              </a:lnSpc>
              <a:spcBef>
                <a:spcPts val="0"/>
              </a:spcBef>
              <a:spcAft>
                <a:spcPts val="0"/>
              </a:spcAft>
              <a:buNone/>
            </a:pPr>
            <a:endParaRPr lang="en-US" sz="11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41075291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3.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67853</TotalTime>
  <Words>994</Words>
  <Application>Microsoft Office PowerPoint</Application>
  <PresentationFormat>Widescreen</PresentationFormat>
  <Paragraphs>126</Paragraphs>
  <Slides>15</Slides>
  <Notes>12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Times New Roman</vt:lpstr>
      <vt:lpstr>1_Custom Design</vt:lpstr>
      <vt:lpstr>Inside pages</vt:lpstr>
      <vt:lpstr>2_Custom Design</vt:lpstr>
      <vt:lpstr>PowerPoint Presentation</vt:lpstr>
      <vt:lpstr>Quarterly Stability Assessment (QSA)  </vt:lpstr>
      <vt:lpstr>Quarterly Stability Assessment (QSA)  </vt:lpstr>
      <vt:lpstr>PowerPoint Presentation</vt:lpstr>
      <vt:lpstr>PowerPoint Presentation</vt:lpstr>
      <vt:lpstr>PowerPoint Presentation</vt:lpstr>
      <vt:lpstr>RI Handbook Update</vt:lpstr>
      <vt:lpstr>Use of current Commissioning Checklist</vt:lpstr>
      <vt:lpstr>BTM Load Requirements</vt:lpstr>
      <vt:lpstr>Load Compliance Checklist</vt:lpstr>
      <vt:lpstr>FIS Study for Co-located load</vt:lpstr>
      <vt:lpstr>Telemetry location for ESR MVAr</vt:lpstr>
      <vt:lpstr>Active RR’s</vt:lpstr>
      <vt:lpstr>Other contact information</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ERCOT JJT</cp:lastModifiedBy>
  <cp:revision>700</cp:revision>
  <cp:lastPrinted>2018-07-25T14:31:19Z</cp:lastPrinted>
  <dcterms:created xsi:type="dcterms:W3CDTF">2016-01-21T15:20:31Z</dcterms:created>
  <dcterms:modified xsi:type="dcterms:W3CDTF">2022-06-27T15:49:05Z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