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3"/>
  </p:notesMasterIdLst>
  <p:handoutMasterIdLst>
    <p:handoutMasterId r:id="rId24"/>
  </p:handoutMasterIdLst>
  <p:sldIdLst>
    <p:sldId id="260" r:id="rId6"/>
    <p:sldId id="301" r:id="rId7"/>
    <p:sldId id="310" r:id="rId8"/>
    <p:sldId id="300" r:id="rId9"/>
    <p:sldId id="296" r:id="rId10"/>
    <p:sldId id="312" r:id="rId11"/>
    <p:sldId id="302" r:id="rId12"/>
    <p:sldId id="304" r:id="rId13"/>
    <p:sldId id="314" r:id="rId14"/>
    <p:sldId id="303" r:id="rId15"/>
    <p:sldId id="307" r:id="rId16"/>
    <p:sldId id="311" r:id="rId17"/>
    <p:sldId id="306" r:id="rId18"/>
    <p:sldId id="308" r:id="rId19"/>
    <p:sldId id="309" r:id="rId20"/>
    <p:sldId id="315" r:id="rId21"/>
    <p:sldId id="316"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th Ragsdale" initials="KRR" lastIdx="1" clrIdx="0">
    <p:extLst>
      <p:ext uri="{19B8F6BF-5375-455C-9EA6-DF929625EA0E}">
        <p15:presenceInfo xmlns:p15="http://schemas.microsoft.com/office/powerpoint/2012/main" userId="Kenneth Ragsda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3" d="100"/>
          <a:sy n="123" d="100"/>
        </p:scale>
        <p:origin x="125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6/23/2022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6/23/2022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1912296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3070969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FOR DISCUSSION ONLY</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3200400" y="6553200"/>
            <a:ext cx="4648200" cy="228600"/>
          </a:xfrm>
        </p:spPr>
        <p:txBody>
          <a:bodyPr/>
          <a:lstStyle/>
          <a:p>
            <a:r>
              <a:rPr lang="en-US" dirty="0"/>
              <a:t>FOR DISCUSSION ONLY</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FOR DISCUSSION ONLY</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286000" y="6553200"/>
            <a:ext cx="5715000" cy="228600"/>
          </a:xfrm>
          <a:prstGeom prst="rect">
            <a:avLst/>
          </a:prstGeom>
        </p:spPr>
        <p:txBody>
          <a:bodyPr vert="horz" lIns="91440" tIns="45720" rIns="91440" bIns="45720" rtlCol="0" anchor="ctr"/>
          <a:lstStyle>
            <a:lvl1pPr algn="ctr">
              <a:defRPr sz="1200">
                <a:solidFill>
                  <a:srgbClr val="FF0000"/>
                </a:solidFill>
              </a:defRPr>
            </a:lvl1pPr>
          </a:lstStyle>
          <a:p>
            <a:r>
              <a:rPr lang="en-US" dirty="0"/>
              <a:t>FOR DISCUSSION ONLY</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697925" cy="246221"/>
          </a:xfrm>
          <a:prstGeom prst="rect">
            <a:avLst/>
          </a:prstGeom>
          <a:noFill/>
        </p:spPr>
        <p:txBody>
          <a:bodyPr wrap="square" rtlCol="0">
            <a:spAutoFit/>
          </a:bodyPr>
          <a:lstStyle/>
          <a:p>
            <a:pPr algn="l"/>
            <a:r>
              <a:rPr lang="en-US" sz="1000" b="1" baseline="0" dirty="0">
                <a:solidFill>
                  <a:schemeClr val="tx2"/>
                </a:solidFill>
              </a:rPr>
              <a:t>PUBLIC – 6/29/22 LFLTF</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ercot.com/files/docs/2022/01/24/CMWG-%20Demand-Response-CLR-Nodal-Settlement-Discussion.pptx" TargetMode="External"/><Relationship Id="rId2" Type="http://schemas.openxmlformats.org/officeDocument/2006/relationships/hyperlink" Target="https://www.ercot.com/files/docs/2021/01/20/Current_State_and_Expectations_for_Various_BTM_Scenarios_WMWG_012521.docx" TargetMode="External"/><Relationship Id="rId1" Type="http://schemas.openxmlformats.org/officeDocument/2006/relationships/slideLayout" Target="../slideLayouts/slideLayout3.xml"/><Relationship Id="rId5" Type="http://schemas.openxmlformats.org/officeDocument/2006/relationships/hyperlink" Target="https://www.ercot.com/files/docs/2022/05/25/05.%20%20WMS%2006012022%20Demand%20Response%20CLR%20Nodal%20Settlement%20-%20Proposed%20NPRR%20v6.pptx" TargetMode="External"/><Relationship Id="rId4" Type="http://schemas.openxmlformats.org/officeDocument/2006/relationships/hyperlink" Target="https://www.ercot.com/files/docs/2022/02/22/Revised_with_comments_CMWG_02212022_nodal_price_settl_of_CLR_.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9590" y="2133600"/>
            <a:ext cx="5646034" cy="2923877"/>
          </a:xfrm>
          <a:prstGeom prst="rect">
            <a:avLst/>
          </a:prstGeom>
          <a:noFill/>
        </p:spPr>
        <p:txBody>
          <a:bodyPr wrap="square" rtlCol="0">
            <a:spAutoFit/>
          </a:bodyPr>
          <a:lstStyle/>
          <a:p>
            <a:r>
              <a:rPr lang="en-US" sz="2000" b="1" dirty="0">
                <a:solidFill>
                  <a:schemeClr val="tx2"/>
                </a:solidFill>
              </a:rPr>
              <a:t>Proposed NPRR on</a:t>
            </a:r>
          </a:p>
          <a:p>
            <a:r>
              <a:rPr lang="en-US" sz="2000" b="1" dirty="0">
                <a:solidFill>
                  <a:schemeClr val="tx2"/>
                </a:solidFill>
              </a:rPr>
              <a:t>CLR Settled at a Nodal Price</a:t>
            </a:r>
          </a:p>
          <a:p>
            <a:endParaRPr lang="en-US" dirty="0">
              <a:solidFill>
                <a:schemeClr val="tx2"/>
              </a:solidFill>
            </a:endParaRPr>
          </a:p>
          <a:p>
            <a:endParaRPr lang="en-US" dirty="0">
              <a:solidFill>
                <a:schemeClr val="tx2"/>
              </a:solidFill>
            </a:endParaRPr>
          </a:p>
          <a:p>
            <a:r>
              <a:rPr lang="en-US" i="1" dirty="0">
                <a:solidFill>
                  <a:schemeClr val="tx2"/>
                </a:solidFill>
              </a:rPr>
              <a:t>Sai Moorty</a:t>
            </a:r>
          </a:p>
          <a:p>
            <a:r>
              <a:rPr lang="en-US" dirty="0">
                <a:solidFill>
                  <a:schemeClr val="tx2"/>
                </a:solidFill>
              </a:rPr>
              <a:t>Market Design</a:t>
            </a:r>
          </a:p>
          <a:p>
            <a:endParaRPr lang="en-US" dirty="0">
              <a:solidFill>
                <a:schemeClr val="tx2"/>
              </a:solidFill>
            </a:endParaRPr>
          </a:p>
          <a:p>
            <a:r>
              <a:rPr lang="en-US" dirty="0">
                <a:solidFill>
                  <a:schemeClr val="tx2"/>
                </a:solidFill>
              </a:rPr>
              <a:t>LFLTF</a:t>
            </a:r>
          </a:p>
          <a:p>
            <a:endParaRPr lang="en-US" dirty="0">
              <a:solidFill>
                <a:schemeClr val="tx2"/>
              </a:solidFill>
            </a:endParaRPr>
          </a:p>
          <a:p>
            <a:r>
              <a:rPr lang="en-US" dirty="0">
                <a:solidFill>
                  <a:schemeClr val="tx2"/>
                </a:solidFill>
              </a:rPr>
              <a:t>June 29</a:t>
            </a:r>
            <a:r>
              <a:rPr lang="en-US" baseline="30000" dirty="0">
                <a:solidFill>
                  <a:schemeClr val="tx2"/>
                </a:solidFill>
              </a:rPr>
              <a:t>th</a:t>
            </a:r>
            <a:r>
              <a:rPr lang="en-US" dirty="0">
                <a:solidFill>
                  <a:schemeClr val="tx2"/>
                </a:solidFill>
              </a:rPr>
              <a:t>, 2022</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Proposal by this NPRR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857250" lvl="1" indent="-457200">
              <a:buFont typeface="+mj-lt"/>
              <a:buAutoNum type="alphaLcParenR" startAt="4"/>
            </a:pPr>
            <a:r>
              <a:rPr lang="en-US" sz="1600" dirty="0"/>
              <a:t>Sites with net metering arrangement (requires EPS meters)</a:t>
            </a:r>
          </a:p>
          <a:p>
            <a:pPr marL="1257300" lvl="2" indent="-457200">
              <a:buFont typeface="+mj-lt"/>
              <a:buAutoNum type="romanLcPeriod"/>
            </a:pPr>
            <a:r>
              <a:rPr lang="en-US" sz="1400" dirty="0"/>
              <a:t>Energy Settlements follows Non-WSL Charging Load template</a:t>
            </a:r>
          </a:p>
          <a:p>
            <a:pPr marL="400050" lvl="1" indent="0">
              <a:buNone/>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grpSp>
        <p:nvGrpSpPr>
          <p:cNvPr id="6" name="Group 5">
            <a:extLst>
              <a:ext uri="{FF2B5EF4-FFF2-40B4-BE49-F238E27FC236}">
                <a16:creationId xmlns:a16="http://schemas.microsoft.com/office/drawing/2014/main" id="{35D6A2D6-9B30-47FF-9E91-3C223A2148C6}"/>
              </a:ext>
            </a:extLst>
          </p:cNvPr>
          <p:cNvGrpSpPr/>
          <p:nvPr/>
        </p:nvGrpSpPr>
        <p:grpSpPr>
          <a:xfrm>
            <a:off x="2698994" y="1932924"/>
            <a:ext cx="4104282" cy="3324876"/>
            <a:chOff x="1346937" y="165581"/>
            <a:chExt cx="2970887" cy="3111957"/>
          </a:xfrm>
        </p:grpSpPr>
        <p:grpSp>
          <p:nvGrpSpPr>
            <p:cNvPr id="7" name="Group 6">
              <a:extLst>
                <a:ext uri="{FF2B5EF4-FFF2-40B4-BE49-F238E27FC236}">
                  <a16:creationId xmlns:a16="http://schemas.microsoft.com/office/drawing/2014/main" id="{78C9F367-C607-49C7-8046-35B40AC52F30}"/>
                </a:ext>
              </a:extLst>
            </p:cNvPr>
            <p:cNvGrpSpPr/>
            <p:nvPr/>
          </p:nvGrpSpPr>
          <p:grpSpPr>
            <a:xfrm>
              <a:off x="1346937" y="165581"/>
              <a:ext cx="2970887" cy="3111957"/>
              <a:chOff x="1346937" y="165581"/>
              <a:chExt cx="3092857" cy="3437972"/>
            </a:xfrm>
          </p:grpSpPr>
          <p:grpSp>
            <p:nvGrpSpPr>
              <p:cNvPr id="21" name="Group 20">
                <a:extLst>
                  <a:ext uri="{FF2B5EF4-FFF2-40B4-BE49-F238E27FC236}">
                    <a16:creationId xmlns:a16="http://schemas.microsoft.com/office/drawing/2014/main" id="{714837F5-4ACF-4B85-9539-E8AA78440BA3}"/>
                  </a:ext>
                </a:extLst>
              </p:cNvPr>
              <p:cNvGrpSpPr/>
              <p:nvPr/>
            </p:nvGrpSpPr>
            <p:grpSpPr>
              <a:xfrm>
                <a:off x="1346937" y="165581"/>
                <a:ext cx="3092857" cy="2989714"/>
                <a:chOff x="1346937" y="165581"/>
                <a:chExt cx="3092857" cy="3761618"/>
              </a:xfrm>
            </p:grpSpPr>
            <p:grpSp>
              <p:nvGrpSpPr>
                <p:cNvPr id="24" name="Group 23">
                  <a:extLst>
                    <a:ext uri="{FF2B5EF4-FFF2-40B4-BE49-F238E27FC236}">
                      <a16:creationId xmlns:a16="http://schemas.microsoft.com/office/drawing/2014/main" id="{C47B87DA-2C5A-4376-AA64-C7CA0EDF3215}"/>
                    </a:ext>
                  </a:extLst>
                </p:cNvPr>
                <p:cNvGrpSpPr/>
                <p:nvPr/>
              </p:nvGrpSpPr>
              <p:grpSpPr>
                <a:xfrm>
                  <a:off x="1346937" y="165581"/>
                  <a:ext cx="1892552" cy="3761618"/>
                  <a:chOff x="1346937" y="165581"/>
                  <a:chExt cx="2503051" cy="3761618"/>
                </a:xfrm>
              </p:grpSpPr>
              <p:cxnSp>
                <p:nvCxnSpPr>
                  <p:cNvPr id="32" name="Straight Connector 31">
                    <a:extLst>
                      <a:ext uri="{FF2B5EF4-FFF2-40B4-BE49-F238E27FC236}">
                        <a16:creationId xmlns:a16="http://schemas.microsoft.com/office/drawing/2014/main" id="{8A904D1A-0C67-4509-B071-01A210A692F1}"/>
                      </a:ext>
                    </a:extLst>
                  </p:cNvPr>
                  <p:cNvCxnSpPr/>
                  <p:nvPr/>
                </p:nvCxnSpPr>
                <p:spPr>
                  <a:xfrm>
                    <a:off x="2180712" y="1189564"/>
                    <a:ext cx="14859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45DBA724-5AAD-4961-8666-FE847A1A1F26}"/>
                      </a:ext>
                    </a:extLst>
                  </p:cNvPr>
                  <p:cNvCxnSpPr/>
                  <p:nvPr/>
                </p:nvCxnSpPr>
                <p:spPr>
                  <a:xfrm>
                    <a:off x="2857622" y="1189564"/>
                    <a:ext cx="0" cy="49533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567C78B6-3694-4BF3-B755-4435C817FF66}"/>
                      </a:ext>
                    </a:extLst>
                  </p:cNvPr>
                  <p:cNvCxnSpPr/>
                  <p:nvPr/>
                </p:nvCxnSpPr>
                <p:spPr>
                  <a:xfrm>
                    <a:off x="3585332" y="2514718"/>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0562A1DE-0153-4078-A03F-82D7AD4A612A}"/>
                      </a:ext>
                    </a:extLst>
                  </p:cNvPr>
                  <p:cNvGrpSpPr/>
                  <p:nvPr/>
                </p:nvGrpSpPr>
                <p:grpSpPr>
                  <a:xfrm>
                    <a:off x="1346937" y="165581"/>
                    <a:ext cx="2503051" cy="3761618"/>
                    <a:chOff x="1346937" y="165581"/>
                    <a:chExt cx="2503051" cy="3558287"/>
                  </a:xfrm>
                </p:grpSpPr>
                <p:cxnSp>
                  <p:nvCxnSpPr>
                    <p:cNvPr id="36" name="Straight Connector 35">
                      <a:extLst>
                        <a:ext uri="{FF2B5EF4-FFF2-40B4-BE49-F238E27FC236}">
                          <a16:creationId xmlns:a16="http://schemas.microsoft.com/office/drawing/2014/main" id="{219C2228-1FD4-4B58-894E-66BFC7946E39}"/>
                        </a:ext>
                      </a:extLst>
                    </p:cNvPr>
                    <p:cNvCxnSpPr/>
                    <p:nvPr/>
                  </p:nvCxnSpPr>
                  <p:spPr>
                    <a:xfrm>
                      <a:off x="2853812" y="1949931"/>
                      <a:ext cx="0" cy="448384"/>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7" name="Group 36">
                      <a:extLst>
                        <a:ext uri="{FF2B5EF4-FFF2-40B4-BE49-F238E27FC236}">
                          <a16:creationId xmlns:a16="http://schemas.microsoft.com/office/drawing/2014/main" id="{1CA5F43D-1BC8-4073-8275-C47DB8F399C8}"/>
                        </a:ext>
                      </a:extLst>
                    </p:cNvPr>
                    <p:cNvGrpSpPr/>
                    <p:nvPr/>
                  </p:nvGrpSpPr>
                  <p:grpSpPr>
                    <a:xfrm>
                      <a:off x="1346937" y="165581"/>
                      <a:ext cx="2503051" cy="3558287"/>
                      <a:chOff x="1346937" y="165581"/>
                      <a:chExt cx="2503051" cy="3558287"/>
                    </a:xfrm>
                  </p:grpSpPr>
                  <p:grpSp>
                    <p:nvGrpSpPr>
                      <p:cNvPr id="38" name="Group 37">
                        <a:extLst>
                          <a:ext uri="{FF2B5EF4-FFF2-40B4-BE49-F238E27FC236}">
                            <a16:creationId xmlns:a16="http://schemas.microsoft.com/office/drawing/2014/main" id="{A70A7D63-AD77-41D6-8467-2290C40A1345}"/>
                          </a:ext>
                        </a:extLst>
                      </p:cNvPr>
                      <p:cNvGrpSpPr/>
                      <p:nvPr/>
                    </p:nvGrpSpPr>
                    <p:grpSpPr>
                      <a:xfrm>
                        <a:off x="1818762" y="222731"/>
                        <a:ext cx="1036320" cy="914400"/>
                        <a:chOff x="1818762" y="222731"/>
                        <a:chExt cx="1036320" cy="914400"/>
                      </a:xfrm>
                    </p:grpSpPr>
                    <p:cxnSp>
                      <p:nvCxnSpPr>
                        <p:cNvPr id="63" name="Straight Arrow Connector 62">
                          <a:extLst>
                            <a:ext uri="{FF2B5EF4-FFF2-40B4-BE49-F238E27FC236}">
                              <a16:creationId xmlns:a16="http://schemas.microsoft.com/office/drawing/2014/main" id="{223CC8CE-9F86-4EE6-B1D5-46A01E2AC393}"/>
                            </a:ext>
                          </a:extLst>
                        </p:cNvPr>
                        <p:cNvCxnSpPr/>
                        <p:nvPr/>
                      </p:nvCxnSpPr>
                      <p:spPr>
                        <a:xfrm flipH="1">
                          <a:off x="1818762" y="222731"/>
                          <a:ext cx="10287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A3E63EF-8933-40BD-93BB-18B3D776F5F3}"/>
                            </a:ext>
                          </a:extLst>
                        </p:cNvPr>
                        <p:cNvCxnSpPr/>
                        <p:nvPr/>
                      </p:nvCxnSpPr>
                      <p:spPr>
                        <a:xfrm>
                          <a:off x="2855082" y="222731"/>
                          <a:ext cx="0" cy="914400"/>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8EB9F8AB-EF37-4E90-A75D-E744E6E7E43A}"/>
                          </a:ext>
                        </a:extLst>
                      </p:cNvPr>
                      <p:cNvGrpSpPr/>
                      <p:nvPr/>
                    </p:nvGrpSpPr>
                    <p:grpSpPr>
                      <a:xfrm>
                        <a:off x="2289932" y="165581"/>
                        <a:ext cx="435179" cy="637540"/>
                        <a:chOff x="2289932" y="165581"/>
                        <a:chExt cx="435179" cy="637540"/>
                      </a:xfrm>
                    </p:grpSpPr>
                    <p:sp>
                      <p:nvSpPr>
                        <p:cNvPr id="57" name="Text Box 18">
                          <a:extLst>
                            <a:ext uri="{FF2B5EF4-FFF2-40B4-BE49-F238E27FC236}">
                              <a16:creationId xmlns:a16="http://schemas.microsoft.com/office/drawing/2014/main" id="{47FBCE97-8079-4B2F-BE47-8D0CBBCA5ED1}"/>
                            </a:ext>
                          </a:extLst>
                        </p:cNvPr>
                        <p:cNvSpPr txBox="1"/>
                        <p:nvPr/>
                      </p:nvSpPr>
                      <p:spPr>
                        <a:xfrm>
                          <a:off x="2308982" y="570264"/>
                          <a:ext cx="416129" cy="222872"/>
                        </a:xfrm>
                        <a:prstGeom prst="rect">
                          <a:avLst/>
                        </a:prstGeom>
                        <a:solidFill>
                          <a:schemeClr val="lt1"/>
                        </a:solidFill>
                        <a:ln w="6350">
                          <a:noFill/>
                        </a:ln>
                      </p:spPr>
                      <p:txBody>
                        <a:bodyPr rot="0" spcFirstLastPara="0" vert="horz" wrap="square" lIns="18288" tIns="18288" rIns="18288" bIns="18288"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58" name="Group 57">
                          <a:extLst>
                            <a:ext uri="{FF2B5EF4-FFF2-40B4-BE49-F238E27FC236}">
                              <a16:creationId xmlns:a16="http://schemas.microsoft.com/office/drawing/2014/main" id="{160AB040-1CF2-4472-97FB-51DC53FF1945}"/>
                            </a:ext>
                          </a:extLst>
                        </p:cNvPr>
                        <p:cNvGrpSpPr/>
                        <p:nvPr/>
                      </p:nvGrpSpPr>
                      <p:grpSpPr>
                        <a:xfrm>
                          <a:off x="2308985" y="165581"/>
                          <a:ext cx="192024" cy="112471"/>
                          <a:chOff x="2308985" y="165581"/>
                          <a:chExt cx="892454" cy="358452"/>
                        </a:xfrm>
                      </p:grpSpPr>
                      <p:sp>
                        <p:nvSpPr>
                          <p:cNvPr id="61" name="Freeform: Shape 60">
                            <a:extLst>
                              <a:ext uri="{FF2B5EF4-FFF2-40B4-BE49-F238E27FC236}">
                                <a16:creationId xmlns:a16="http://schemas.microsoft.com/office/drawing/2014/main" id="{46BCE981-5081-495E-A139-351935DB0215}"/>
                              </a:ext>
                            </a:extLst>
                          </p:cNvPr>
                          <p:cNvSpPr/>
                          <p:nvPr/>
                        </p:nvSpPr>
                        <p:spPr>
                          <a:xfrm>
                            <a:off x="2308985" y="165581"/>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62" name="Freeform: Shape 61">
                            <a:extLst>
                              <a:ext uri="{FF2B5EF4-FFF2-40B4-BE49-F238E27FC236}">
                                <a16:creationId xmlns:a16="http://schemas.microsoft.com/office/drawing/2014/main" id="{FD27488C-A472-4242-9809-D30DF2E94657}"/>
                              </a:ext>
                            </a:extLst>
                          </p:cNvPr>
                          <p:cNvSpPr/>
                          <p:nvPr/>
                        </p:nvSpPr>
                        <p:spPr>
                          <a:xfrm>
                            <a:off x="2755212" y="180212"/>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59" name="Straight Connector 58">
                          <a:extLst>
                            <a:ext uri="{FF2B5EF4-FFF2-40B4-BE49-F238E27FC236}">
                              <a16:creationId xmlns:a16="http://schemas.microsoft.com/office/drawing/2014/main" id="{FB3E962E-9204-465A-8571-320CE3005F41}"/>
                            </a:ext>
                          </a:extLst>
                        </p:cNvPr>
                        <p:cNvCxnSpPr/>
                        <p:nvPr/>
                      </p:nvCxnSpPr>
                      <p:spPr>
                        <a:xfrm>
                          <a:off x="2404232" y="273531"/>
                          <a:ext cx="0" cy="292243"/>
                        </a:xfrm>
                        <a:prstGeom prst="line">
                          <a:avLst/>
                        </a:prstGeom>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BE20E61-40F6-4568-8587-DA6A5A78FC1B}"/>
                            </a:ext>
                          </a:extLst>
                        </p:cNvPr>
                        <p:cNvSpPr/>
                        <p:nvPr/>
                      </p:nvSpPr>
                      <p:spPr>
                        <a:xfrm>
                          <a:off x="2289932" y="565631"/>
                          <a:ext cx="228600" cy="23749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40" name="Group 39">
                        <a:extLst>
                          <a:ext uri="{FF2B5EF4-FFF2-40B4-BE49-F238E27FC236}">
                            <a16:creationId xmlns:a16="http://schemas.microsoft.com/office/drawing/2014/main" id="{9D4417F3-59E4-40D4-8A0A-B873061CDECD}"/>
                          </a:ext>
                        </a:extLst>
                      </p:cNvPr>
                      <p:cNvGrpSpPr/>
                      <p:nvPr/>
                    </p:nvGrpSpPr>
                    <p:grpSpPr>
                      <a:xfrm>
                        <a:off x="2568028" y="1594333"/>
                        <a:ext cx="571500" cy="358141"/>
                        <a:chOff x="2568028" y="1594331"/>
                        <a:chExt cx="892454" cy="815652"/>
                      </a:xfrm>
                    </p:grpSpPr>
                    <p:grpSp>
                      <p:nvGrpSpPr>
                        <p:cNvPr id="51" name="Group 50">
                          <a:extLst>
                            <a:ext uri="{FF2B5EF4-FFF2-40B4-BE49-F238E27FC236}">
                              <a16:creationId xmlns:a16="http://schemas.microsoft.com/office/drawing/2014/main" id="{6CDA252D-6986-4516-A91C-BFFE190A9E11}"/>
                            </a:ext>
                          </a:extLst>
                        </p:cNvPr>
                        <p:cNvGrpSpPr/>
                        <p:nvPr/>
                      </p:nvGrpSpPr>
                      <p:grpSpPr>
                        <a:xfrm>
                          <a:off x="2568028" y="2051531"/>
                          <a:ext cx="892454" cy="358452"/>
                          <a:chOff x="2568028" y="2051531"/>
                          <a:chExt cx="892454" cy="358452"/>
                        </a:xfrm>
                      </p:grpSpPr>
                      <p:sp>
                        <p:nvSpPr>
                          <p:cNvPr id="55" name="Freeform: Shape 54">
                            <a:extLst>
                              <a:ext uri="{FF2B5EF4-FFF2-40B4-BE49-F238E27FC236}">
                                <a16:creationId xmlns:a16="http://schemas.microsoft.com/office/drawing/2014/main" id="{7D94C480-C869-49E3-8DFF-9DA863FBAE63}"/>
                              </a:ext>
                            </a:extLst>
                          </p:cNvPr>
                          <p:cNvSpPr/>
                          <p:nvPr/>
                        </p:nvSpPr>
                        <p:spPr>
                          <a:xfrm>
                            <a:off x="2568028" y="20515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6" name="Freeform: Shape 55">
                            <a:extLst>
                              <a:ext uri="{FF2B5EF4-FFF2-40B4-BE49-F238E27FC236}">
                                <a16:creationId xmlns:a16="http://schemas.microsoft.com/office/drawing/2014/main" id="{3B49DC28-4A4D-4A25-8AF5-B9395934EAAF}"/>
                              </a:ext>
                            </a:extLst>
                          </p:cNvPr>
                          <p:cNvSpPr/>
                          <p:nvPr/>
                        </p:nvSpPr>
                        <p:spPr>
                          <a:xfrm>
                            <a:off x="3014255" y="20661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52" name="Group 51">
                          <a:extLst>
                            <a:ext uri="{FF2B5EF4-FFF2-40B4-BE49-F238E27FC236}">
                              <a16:creationId xmlns:a16="http://schemas.microsoft.com/office/drawing/2014/main" id="{01FFDE11-7835-46DF-A5CB-3A74888855C6}"/>
                            </a:ext>
                          </a:extLst>
                        </p:cNvPr>
                        <p:cNvGrpSpPr/>
                        <p:nvPr/>
                      </p:nvGrpSpPr>
                      <p:grpSpPr>
                        <a:xfrm flipV="1">
                          <a:off x="2568028" y="1594331"/>
                          <a:ext cx="892454" cy="358452"/>
                          <a:chOff x="2568028" y="1594331"/>
                          <a:chExt cx="892454" cy="358452"/>
                        </a:xfrm>
                      </p:grpSpPr>
                      <p:sp>
                        <p:nvSpPr>
                          <p:cNvPr id="53" name="Freeform: Shape 52">
                            <a:extLst>
                              <a:ext uri="{FF2B5EF4-FFF2-40B4-BE49-F238E27FC236}">
                                <a16:creationId xmlns:a16="http://schemas.microsoft.com/office/drawing/2014/main" id="{23BFF4D6-29C9-4524-A5BD-4F90A0B2964F}"/>
                              </a:ext>
                            </a:extLst>
                          </p:cNvPr>
                          <p:cNvSpPr/>
                          <p:nvPr/>
                        </p:nvSpPr>
                        <p:spPr>
                          <a:xfrm>
                            <a:off x="2568028" y="15943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4" name="Freeform: Shape 53">
                            <a:extLst>
                              <a:ext uri="{FF2B5EF4-FFF2-40B4-BE49-F238E27FC236}">
                                <a16:creationId xmlns:a16="http://schemas.microsoft.com/office/drawing/2014/main" id="{C6911125-7255-492E-B620-38E3DF269632}"/>
                              </a:ext>
                            </a:extLst>
                          </p:cNvPr>
                          <p:cNvSpPr/>
                          <p:nvPr/>
                        </p:nvSpPr>
                        <p:spPr>
                          <a:xfrm>
                            <a:off x="3014255" y="16089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cxnSp>
                    <p:nvCxnSpPr>
                      <p:cNvPr id="41" name="Straight Connector 40">
                        <a:extLst>
                          <a:ext uri="{FF2B5EF4-FFF2-40B4-BE49-F238E27FC236}">
                            <a16:creationId xmlns:a16="http://schemas.microsoft.com/office/drawing/2014/main" id="{79D19FD4-F1AE-4C58-BDEE-7DDC51FB0A7B}"/>
                          </a:ext>
                        </a:extLst>
                      </p:cNvPr>
                      <p:cNvCxnSpPr/>
                      <p:nvPr/>
                    </p:nvCxnSpPr>
                    <p:spPr>
                      <a:xfrm flipV="1">
                        <a:off x="1898277" y="2394431"/>
                        <a:ext cx="1951711" cy="889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42" name="Group 41">
                        <a:extLst>
                          <a:ext uri="{FF2B5EF4-FFF2-40B4-BE49-F238E27FC236}">
                            <a16:creationId xmlns:a16="http://schemas.microsoft.com/office/drawing/2014/main" id="{231BAA5B-5FD6-43B1-A171-DCE15FA29302}"/>
                          </a:ext>
                        </a:extLst>
                      </p:cNvPr>
                      <p:cNvGrpSpPr/>
                      <p:nvPr/>
                    </p:nvGrpSpPr>
                    <p:grpSpPr>
                      <a:xfrm>
                        <a:off x="1994657" y="2400781"/>
                        <a:ext cx="342900" cy="945377"/>
                        <a:chOff x="1994657" y="2400781"/>
                        <a:chExt cx="342900" cy="945377"/>
                      </a:xfrm>
                    </p:grpSpPr>
                    <p:grpSp>
                      <p:nvGrpSpPr>
                        <p:cNvPr id="47" name="Group 46">
                          <a:extLst>
                            <a:ext uri="{FF2B5EF4-FFF2-40B4-BE49-F238E27FC236}">
                              <a16:creationId xmlns:a16="http://schemas.microsoft.com/office/drawing/2014/main" id="{E56F6962-2F75-40B1-AA73-5D5B7BDE71B8}"/>
                            </a:ext>
                          </a:extLst>
                        </p:cNvPr>
                        <p:cNvGrpSpPr/>
                        <p:nvPr/>
                      </p:nvGrpSpPr>
                      <p:grpSpPr>
                        <a:xfrm>
                          <a:off x="1994657" y="2400781"/>
                          <a:ext cx="342900" cy="945377"/>
                          <a:chOff x="1994657" y="2400781"/>
                          <a:chExt cx="342900" cy="945377"/>
                        </a:xfrm>
                      </p:grpSpPr>
                      <p:sp>
                        <p:nvSpPr>
                          <p:cNvPr id="49" name="Oval 48">
                            <a:extLst>
                              <a:ext uri="{FF2B5EF4-FFF2-40B4-BE49-F238E27FC236}">
                                <a16:creationId xmlns:a16="http://schemas.microsoft.com/office/drawing/2014/main" id="{AE4FDD1B-E1C4-45E9-A9AB-5699F97CB5FF}"/>
                              </a:ext>
                            </a:extLst>
                          </p:cNvPr>
                          <p:cNvSpPr/>
                          <p:nvPr/>
                        </p:nvSpPr>
                        <p:spPr>
                          <a:xfrm>
                            <a:off x="1994657" y="3086581"/>
                            <a:ext cx="342900" cy="259577"/>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50" name="Straight Connector 49">
                            <a:extLst>
                              <a:ext uri="{FF2B5EF4-FFF2-40B4-BE49-F238E27FC236}">
                                <a16:creationId xmlns:a16="http://schemas.microsoft.com/office/drawing/2014/main" id="{8FDB812A-1891-423C-915D-EEC530609C43}"/>
                              </a:ext>
                            </a:extLst>
                          </p:cNvPr>
                          <p:cNvCxnSpPr/>
                          <p:nvPr/>
                        </p:nvCxnSpPr>
                        <p:spPr>
                          <a:xfrm flipV="1">
                            <a:off x="2147057" y="2400781"/>
                            <a:ext cx="0" cy="68580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48" name="Freeform: Shape 47">
                          <a:extLst>
                            <a:ext uri="{FF2B5EF4-FFF2-40B4-BE49-F238E27FC236}">
                              <a16:creationId xmlns:a16="http://schemas.microsoft.com/office/drawing/2014/main" id="{5BE08C4B-7ADE-4D39-ACFE-8715CBE99674}"/>
                            </a:ext>
                          </a:extLst>
                        </p:cNvPr>
                        <p:cNvSpPr/>
                        <p:nvPr/>
                      </p:nvSpPr>
                      <p:spPr>
                        <a:xfrm>
                          <a:off x="2064507" y="3200882"/>
                          <a:ext cx="222250" cy="86526"/>
                        </a:xfrm>
                        <a:custGeom>
                          <a:avLst/>
                          <a:gdLst>
                            <a:gd name="connsiteX0" fmla="*/ 0 w 908050"/>
                            <a:gd name="connsiteY0" fmla="*/ 222257 h 457207"/>
                            <a:gd name="connsiteX1" fmla="*/ 228600 w 908050"/>
                            <a:gd name="connsiteY1" fmla="*/ 7 h 457207"/>
                            <a:gd name="connsiteX2" fmla="*/ 450850 w 908050"/>
                            <a:gd name="connsiteY2" fmla="*/ 228607 h 457207"/>
                            <a:gd name="connsiteX3" fmla="*/ 679450 w 908050"/>
                            <a:gd name="connsiteY3" fmla="*/ 457207 h 457207"/>
                            <a:gd name="connsiteX4" fmla="*/ 908050 w 908050"/>
                            <a:gd name="connsiteY4" fmla="*/ 228607 h 45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050" h="457207">
                              <a:moveTo>
                                <a:pt x="0" y="222257"/>
                              </a:moveTo>
                              <a:cubicBezTo>
                                <a:pt x="76729" y="110603"/>
                                <a:pt x="153458" y="-1051"/>
                                <a:pt x="228600" y="7"/>
                              </a:cubicBezTo>
                              <a:cubicBezTo>
                                <a:pt x="303742" y="1065"/>
                                <a:pt x="375708" y="152407"/>
                                <a:pt x="450850" y="228607"/>
                              </a:cubicBezTo>
                              <a:cubicBezTo>
                                <a:pt x="525992" y="304807"/>
                                <a:pt x="603250" y="457207"/>
                                <a:pt x="679450" y="457207"/>
                              </a:cubicBezTo>
                              <a:cubicBezTo>
                                <a:pt x="755650" y="457207"/>
                                <a:pt x="831850" y="342907"/>
                                <a:pt x="908050" y="228607"/>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43" name="Straight Arrow Connector 42">
                        <a:extLst>
                          <a:ext uri="{FF2B5EF4-FFF2-40B4-BE49-F238E27FC236}">
                            <a16:creationId xmlns:a16="http://schemas.microsoft.com/office/drawing/2014/main" id="{AC00D86D-0885-4C72-9883-F13264290D39}"/>
                          </a:ext>
                        </a:extLst>
                      </p:cNvPr>
                      <p:cNvCxnSpPr/>
                      <p:nvPr/>
                    </p:nvCxnSpPr>
                    <p:spPr>
                      <a:xfrm flipV="1">
                        <a:off x="3407532" y="3092931"/>
                        <a:ext cx="342900" cy="336550"/>
                      </a:xfrm>
                      <a:prstGeom prst="straightConnector1">
                        <a:avLst/>
                      </a:prstGeom>
                      <a:ln w="2222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4" name="Text Box 2">
                        <a:extLst>
                          <a:ext uri="{FF2B5EF4-FFF2-40B4-BE49-F238E27FC236}">
                            <a16:creationId xmlns:a16="http://schemas.microsoft.com/office/drawing/2014/main" id="{FF31CA8B-87D2-45E3-9EFA-3126A8EFA536}"/>
                          </a:ext>
                        </a:extLst>
                      </p:cNvPr>
                      <p:cNvSpPr txBox="1">
                        <a:spLocks noChangeArrowheads="1"/>
                      </p:cNvSpPr>
                      <p:nvPr/>
                    </p:nvSpPr>
                    <p:spPr bwMode="auto">
                      <a:xfrm>
                        <a:off x="1982827" y="3386587"/>
                        <a:ext cx="295776" cy="212041"/>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GR</a:t>
                        </a:r>
                      </a:p>
                    </p:txBody>
                  </p:sp>
                  <p:sp>
                    <p:nvSpPr>
                      <p:cNvPr id="45" name="Text Box 2">
                        <a:extLst>
                          <a:ext uri="{FF2B5EF4-FFF2-40B4-BE49-F238E27FC236}">
                            <a16:creationId xmlns:a16="http://schemas.microsoft.com/office/drawing/2014/main" id="{EF010BE9-9756-4F60-9FA3-839A139A1862}"/>
                          </a:ext>
                        </a:extLst>
                      </p:cNvPr>
                      <p:cNvSpPr txBox="1">
                        <a:spLocks noChangeArrowheads="1"/>
                      </p:cNvSpPr>
                      <p:nvPr/>
                    </p:nvSpPr>
                    <p:spPr bwMode="auto">
                      <a:xfrm>
                        <a:off x="3350382" y="3537430"/>
                        <a:ext cx="328460" cy="186438"/>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CLR</a:t>
                        </a:r>
                      </a:p>
                    </p:txBody>
                  </p:sp>
                  <p:sp>
                    <p:nvSpPr>
                      <p:cNvPr id="46" name="Text Box 2">
                        <a:extLst>
                          <a:ext uri="{FF2B5EF4-FFF2-40B4-BE49-F238E27FC236}">
                            <a16:creationId xmlns:a16="http://schemas.microsoft.com/office/drawing/2014/main" id="{793DBA4C-ED82-4B40-B48C-3D290D4C5027}"/>
                          </a:ext>
                        </a:extLst>
                      </p:cNvPr>
                      <p:cNvSpPr txBox="1">
                        <a:spLocks noChangeArrowheads="1"/>
                      </p:cNvSpPr>
                      <p:nvPr/>
                    </p:nvSpPr>
                    <p:spPr bwMode="auto">
                      <a:xfrm>
                        <a:off x="1346937" y="428586"/>
                        <a:ext cx="646872" cy="383439"/>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POI/SDP meter</a:t>
                        </a:r>
                      </a:p>
                    </p:txBody>
                  </p:sp>
                </p:grpSp>
              </p:grpSp>
            </p:grpSp>
            <p:grpSp>
              <p:nvGrpSpPr>
                <p:cNvPr id="25" name="Group 24">
                  <a:extLst>
                    <a:ext uri="{FF2B5EF4-FFF2-40B4-BE49-F238E27FC236}">
                      <a16:creationId xmlns:a16="http://schemas.microsoft.com/office/drawing/2014/main" id="{6B5F3D5A-50E1-4329-BE96-644F96ADC22D}"/>
                    </a:ext>
                  </a:extLst>
                </p:cNvPr>
                <p:cNvGrpSpPr/>
                <p:nvPr/>
              </p:nvGrpSpPr>
              <p:grpSpPr>
                <a:xfrm>
                  <a:off x="2996393" y="2684781"/>
                  <a:ext cx="764997" cy="250675"/>
                  <a:chOff x="2996393" y="2684781"/>
                  <a:chExt cx="765807" cy="249098"/>
                </a:xfrm>
              </p:grpSpPr>
              <p:sp>
                <p:nvSpPr>
                  <p:cNvPr id="27" name="TextBox 67">
                    <a:extLst>
                      <a:ext uri="{FF2B5EF4-FFF2-40B4-BE49-F238E27FC236}">
                        <a16:creationId xmlns:a16="http://schemas.microsoft.com/office/drawing/2014/main" id="{FCCCB7E7-FDCA-434E-A702-6426C5D662E7}"/>
                      </a:ext>
                    </a:extLst>
                  </p:cNvPr>
                  <p:cNvSpPr txBox="1"/>
                  <p:nvPr/>
                </p:nvSpPr>
                <p:spPr>
                  <a:xfrm>
                    <a:off x="3385009" y="2686229"/>
                    <a:ext cx="377191" cy="2476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800" dirty="0"/>
                      <a:t>m2</a:t>
                    </a:r>
                  </a:p>
                </p:txBody>
              </p:sp>
              <p:sp>
                <p:nvSpPr>
                  <p:cNvPr id="28" name="Freeform: Shape 27">
                    <a:extLst>
                      <a:ext uri="{FF2B5EF4-FFF2-40B4-BE49-F238E27FC236}">
                        <a16:creationId xmlns:a16="http://schemas.microsoft.com/office/drawing/2014/main" id="{4AD50730-9973-41EC-9FF5-187F4FFC0E8D}"/>
                      </a:ext>
                    </a:extLst>
                  </p:cNvPr>
                  <p:cNvSpPr/>
                  <p:nvPr/>
                </p:nvSpPr>
                <p:spPr>
                  <a:xfrm rot="16200000">
                    <a:off x="2992047" y="2803675"/>
                    <a:ext cx="107880" cy="99187"/>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29" name="Freeform: Shape 28">
                    <a:extLst>
                      <a:ext uri="{FF2B5EF4-FFF2-40B4-BE49-F238E27FC236}">
                        <a16:creationId xmlns:a16="http://schemas.microsoft.com/office/drawing/2014/main" id="{423B3B58-DDD1-4A37-9D41-DF125990DC03}"/>
                      </a:ext>
                    </a:extLst>
                  </p:cNvPr>
                  <p:cNvSpPr/>
                  <p:nvPr/>
                </p:nvSpPr>
                <p:spPr>
                  <a:xfrm rot="16200000">
                    <a:off x="2994721" y="2710204"/>
                    <a:ext cx="109785" cy="10109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30" name="Straight Connector 29">
                    <a:extLst>
                      <a:ext uri="{FF2B5EF4-FFF2-40B4-BE49-F238E27FC236}">
                        <a16:creationId xmlns:a16="http://schemas.microsoft.com/office/drawing/2014/main" id="{45FAF04E-1499-46EB-A803-A7E17DB1188F}"/>
                      </a:ext>
                    </a:extLst>
                  </p:cNvPr>
                  <p:cNvCxnSpPr>
                    <a:cxnSpLocks/>
                    <a:stCxn id="31" idx="0"/>
                  </p:cNvCxnSpPr>
                  <p:nvPr/>
                </p:nvCxnSpPr>
                <p:spPr>
                  <a:xfrm flipH="1" flipV="1">
                    <a:off x="3058404" y="2800352"/>
                    <a:ext cx="358441" cy="6032"/>
                  </a:xfrm>
                  <a:prstGeom prst="line">
                    <a:avLst/>
                  </a:prstGeom>
                </p:spPr>
                <p:style>
                  <a:lnRef idx="1">
                    <a:schemeClr val="accent1"/>
                  </a:lnRef>
                  <a:fillRef idx="0">
                    <a:schemeClr val="accent1"/>
                  </a:fillRef>
                  <a:effectRef idx="0">
                    <a:schemeClr val="accent1"/>
                  </a:effectRef>
                  <a:fontRef idx="minor">
                    <a:schemeClr val="tx1"/>
                  </a:fontRef>
                </p:style>
              </p:cxnSp>
              <p:sp>
                <p:nvSpPr>
                  <p:cNvPr id="31" name="Oval 30">
                    <a:extLst>
                      <a:ext uri="{FF2B5EF4-FFF2-40B4-BE49-F238E27FC236}">
                        <a16:creationId xmlns:a16="http://schemas.microsoft.com/office/drawing/2014/main" id="{A6BD2FD2-0F98-4933-A552-9808A6CB4FDD}"/>
                      </a:ext>
                    </a:extLst>
                  </p:cNvPr>
                  <p:cNvSpPr/>
                  <p:nvPr/>
                </p:nvSpPr>
                <p:spPr>
                  <a:xfrm rot="16200000">
                    <a:off x="3410827" y="2690799"/>
                    <a:ext cx="247015" cy="2349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sp>
              <p:nvSpPr>
                <p:cNvPr id="26" name="Text Box 2">
                  <a:extLst>
                    <a:ext uri="{FF2B5EF4-FFF2-40B4-BE49-F238E27FC236}">
                      <a16:creationId xmlns:a16="http://schemas.microsoft.com/office/drawing/2014/main" id="{6E5D36EE-B9D0-4911-9226-5BD8CAFF85B9}"/>
                    </a:ext>
                  </a:extLst>
                </p:cNvPr>
                <p:cNvSpPr txBox="1">
                  <a:spLocks noChangeArrowheads="1"/>
                </p:cNvSpPr>
                <p:nvPr/>
              </p:nvSpPr>
              <p:spPr bwMode="auto">
                <a:xfrm>
                  <a:off x="3988625" y="3229714"/>
                  <a:ext cx="451169" cy="298193"/>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meter</a:t>
                  </a:r>
                </a:p>
              </p:txBody>
            </p:sp>
          </p:grpSp>
          <p:cxnSp>
            <p:nvCxnSpPr>
              <p:cNvPr id="22" name="Straight Arrow Connector 21">
                <a:extLst>
                  <a:ext uri="{FF2B5EF4-FFF2-40B4-BE49-F238E27FC236}">
                    <a16:creationId xmlns:a16="http://schemas.microsoft.com/office/drawing/2014/main" id="{385ABFF5-03AC-44FB-ABB8-711A49CF63DA}"/>
                  </a:ext>
                </a:extLst>
              </p:cNvPr>
              <p:cNvCxnSpPr/>
              <p:nvPr/>
            </p:nvCxnSpPr>
            <p:spPr>
              <a:xfrm>
                <a:off x="2489937" y="2051531"/>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23" name="Text Box 2">
                <a:extLst>
                  <a:ext uri="{FF2B5EF4-FFF2-40B4-BE49-F238E27FC236}">
                    <a16:creationId xmlns:a16="http://schemas.microsoft.com/office/drawing/2014/main" id="{4EDC4A14-FEA5-435C-BA5B-C176F94CAA83}"/>
                  </a:ext>
                </a:extLst>
              </p:cNvPr>
              <p:cNvSpPr txBox="1">
                <a:spLocks noChangeArrowheads="1"/>
              </p:cNvSpPr>
              <p:nvPr/>
            </p:nvSpPr>
            <p:spPr bwMode="auto">
              <a:xfrm>
                <a:off x="2219529" y="3175481"/>
                <a:ext cx="482781" cy="428072"/>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Aux/Zonal Load</a:t>
                </a:r>
              </a:p>
            </p:txBody>
          </p:sp>
        </p:grpSp>
        <p:cxnSp>
          <p:nvCxnSpPr>
            <p:cNvPr id="16" name="Straight Arrow Connector 15">
              <a:extLst>
                <a:ext uri="{FF2B5EF4-FFF2-40B4-BE49-F238E27FC236}">
                  <a16:creationId xmlns:a16="http://schemas.microsoft.com/office/drawing/2014/main" id="{4960F236-805C-4491-8184-5CE52DE41B0B}"/>
                </a:ext>
              </a:extLst>
            </p:cNvPr>
            <p:cNvCxnSpPr>
              <a:cxnSpLocks/>
              <a:endCxn id="31" idx="3"/>
            </p:cNvCxnSpPr>
            <p:nvPr/>
          </p:nvCxnSpPr>
          <p:spPr>
            <a:xfrm flipH="1" flipV="1">
              <a:off x="3527701" y="2130604"/>
              <a:ext cx="340231" cy="239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43447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6"/>
            </a:pPr>
            <a:r>
              <a:rPr lang="en-US" sz="1800" dirty="0"/>
              <a:t>Transmission/Distribution Losses and UFE</a:t>
            </a:r>
          </a:p>
          <a:p>
            <a:pPr marL="857250" lvl="1" indent="-457200">
              <a:buFont typeface="+mj-lt"/>
              <a:buAutoNum type="alphaLcParenR"/>
            </a:pPr>
            <a:r>
              <a:rPr lang="en-US" sz="1600" dirty="0"/>
              <a:t>Of the </a:t>
            </a:r>
            <a:r>
              <a:rPr lang="en-US" sz="1600" u="sng" dirty="0"/>
              <a:t>total energy consumption </a:t>
            </a:r>
            <a:r>
              <a:rPr lang="en-US" sz="1600" dirty="0"/>
              <a:t>measured by the CLR meter, </a:t>
            </a:r>
            <a:r>
              <a:rPr lang="en-US" sz="1600" b="1" u="sng" dirty="0"/>
              <a:t>only</a:t>
            </a:r>
            <a:r>
              <a:rPr lang="en-US" sz="1600" dirty="0"/>
              <a:t> the portion of that energy supplied from the grid is adjusted for transmission/distribution losses and UFE</a:t>
            </a:r>
          </a:p>
          <a:p>
            <a:pPr marL="1257300" lvl="2" indent="-457200">
              <a:buFont typeface="+mj-lt"/>
              <a:buAutoNum type="romanLcPeriod"/>
            </a:pPr>
            <a:r>
              <a:rPr lang="en-US" sz="1400" dirty="0"/>
              <a:t>For a site without net metering arrangement, the </a:t>
            </a:r>
            <a:r>
              <a:rPr lang="en-US" sz="1400" u="sng" dirty="0"/>
              <a:t>total CLR energy consumption </a:t>
            </a:r>
            <a:r>
              <a:rPr lang="en-US" sz="1400" dirty="0"/>
              <a:t>measured by the CLR meter is adjusted for transmission/distribution losses and UFE</a:t>
            </a:r>
          </a:p>
          <a:p>
            <a:pPr marL="857250" lvl="1" indent="-457200">
              <a:buFont typeface="+mj-lt"/>
              <a:buAutoNum type="alphaLcParenR"/>
            </a:pPr>
            <a:r>
              <a:rPr lang="en-US" sz="1600" dirty="0"/>
              <a:t>Non-WSL Charging Load will also be adjusted for transmission/distribution losses and UFE in a similar manner</a:t>
            </a:r>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821652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7"/>
            </a:pPr>
            <a:r>
              <a:rPr lang="en-US" sz="1800" dirty="0"/>
              <a:t>Load Ratio Share (LRS) charges/credits/obligations</a:t>
            </a:r>
          </a:p>
          <a:p>
            <a:pPr marL="857250" lvl="1" indent="-457200">
              <a:buFont typeface="+mj-lt"/>
              <a:buAutoNum type="alphaLcParenR"/>
            </a:pPr>
            <a:r>
              <a:rPr lang="en-US" sz="1600" u="sng" dirty="0"/>
              <a:t>Total energy consumption</a:t>
            </a:r>
            <a:r>
              <a:rPr lang="en-US" sz="1600" dirty="0"/>
              <a:t> of CLR* as measured by the CLR meter, appropriately adjusted for transmission/distribution losses and UFE, is added to the QSEs Real-Time Adjusted Meter Load (RTAML)</a:t>
            </a:r>
          </a:p>
          <a:p>
            <a:pPr marL="857250" lvl="1" indent="-457200">
              <a:buFont typeface="+mj-lt"/>
              <a:buAutoNum type="alphaLcParenR"/>
            </a:pPr>
            <a:r>
              <a:rPr lang="en-US" sz="1600" dirty="0"/>
              <a:t>All LRS charges/credits/obligations such as AS Obligations, RUC Capacity Short, ERCOT fee, etc. is based on the </a:t>
            </a:r>
            <a:r>
              <a:rPr lang="en-US" sz="1600" u="sng" dirty="0"/>
              <a:t>total energy consumption </a:t>
            </a:r>
            <a:r>
              <a:rPr lang="en-US" sz="1600" dirty="0"/>
              <a:t>of CLR* as measured by the CLR meter and appropriately adjusted for transmission/distribution losses and UFE.</a:t>
            </a:r>
          </a:p>
          <a:p>
            <a:pPr marL="857250" lvl="1" indent="-457200">
              <a:buFont typeface="+mj-lt"/>
              <a:buAutoNum type="alphaLcParenR"/>
            </a:pPr>
            <a:endParaRPr lang="en-US" sz="1600" dirty="0"/>
          </a:p>
          <a:p>
            <a:pPr marL="457200" indent="-457200">
              <a:buFont typeface="+mj-lt"/>
              <a:buAutoNum type="arabicPeriod" startAt="7"/>
            </a:pPr>
            <a:r>
              <a:rPr lang="en-US" sz="1800" dirty="0"/>
              <a:t>4CP allocation - CLR*</a:t>
            </a:r>
          </a:p>
          <a:p>
            <a:pPr marL="857250" lvl="1" indent="-457200">
              <a:buFont typeface="+mj-lt"/>
              <a:buAutoNum type="alphaLcParenR"/>
            </a:pPr>
            <a:r>
              <a:rPr lang="en-US" sz="1600" b="1" u="sng" dirty="0"/>
              <a:t>Only</a:t>
            </a:r>
            <a:r>
              <a:rPr lang="en-US" sz="1600" dirty="0"/>
              <a:t> the portion of that energy supplied from the grid, adjusted for transmission/distribution losses and UFE, is the amount (MWh) considered for 4CP TCOST allocation</a:t>
            </a:r>
          </a:p>
          <a:p>
            <a:pPr marL="1257300" lvl="2" indent="-457200">
              <a:buFont typeface="+mj-lt"/>
              <a:buAutoNum type="romanLcPeriod"/>
            </a:pPr>
            <a:r>
              <a:rPr lang="en-US" sz="1400" dirty="0"/>
              <a:t>For a site without net metering arrangement, the </a:t>
            </a:r>
            <a:r>
              <a:rPr lang="en-US" sz="1400" u="sng" dirty="0"/>
              <a:t>total CLR energy consumption </a:t>
            </a:r>
            <a:r>
              <a:rPr lang="en-US" sz="1400" dirty="0"/>
              <a:t>measured by the CLR meter, adjusted for transmission/distribution losses and UFE, is the amount (MWh) considered for 4CP TCOST allocation</a:t>
            </a:r>
          </a:p>
          <a:p>
            <a:pPr marL="857250" lvl="1" indent="-457200">
              <a:buFont typeface="+mj-lt"/>
              <a:buAutoNum type="alphaLcParenR"/>
            </a:pPr>
            <a:r>
              <a:rPr lang="en-US" sz="1600" dirty="0"/>
              <a:t>Non-WSL Charging Load will have same treatment for 4CP</a:t>
            </a:r>
          </a:p>
          <a:p>
            <a:pPr marL="857250" lvl="1" indent="-457200">
              <a:buFont typeface="+mj-lt"/>
              <a:buAutoNum type="alphaLcParenR"/>
            </a:pPr>
            <a:endParaRPr lang="en-US" sz="1600" dirty="0"/>
          </a:p>
          <a:p>
            <a:pPr marL="0" indent="0">
              <a:buNone/>
            </a:pPr>
            <a:endParaRPr lang="en-US" sz="1600" dirty="0"/>
          </a:p>
          <a:p>
            <a:pPr marL="0" indent="0">
              <a:buNone/>
            </a:pPr>
            <a:r>
              <a:rPr lang="en-US" sz="1600" dirty="0"/>
              <a:t>* Not an Aggregate Load Resource (ALR)</a:t>
            </a:r>
          </a:p>
          <a:p>
            <a:pPr marL="0" indent="0">
              <a:buNone/>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1214971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 – cont’d</a:t>
            </a:r>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13</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grpSp>
        <p:nvGrpSpPr>
          <p:cNvPr id="6" name="Group 5">
            <a:extLst>
              <a:ext uri="{FF2B5EF4-FFF2-40B4-BE49-F238E27FC236}">
                <a16:creationId xmlns:a16="http://schemas.microsoft.com/office/drawing/2014/main" id="{35D6A2D6-9B30-47FF-9E91-3C223A2148C6}"/>
              </a:ext>
            </a:extLst>
          </p:cNvPr>
          <p:cNvGrpSpPr/>
          <p:nvPr/>
        </p:nvGrpSpPr>
        <p:grpSpPr>
          <a:xfrm>
            <a:off x="838200" y="1759920"/>
            <a:ext cx="7324621" cy="3554723"/>
            <a:chOff x="0" y="3656"/>
            <a:chExt cx="5301932" cy="3327085"/>
          </a:xfrm>
        </p:grpSpPr>
        <p:grpSp>
          <p:nvGrpSpPr>
            <p:cNvPr id="7" name="Group 6">
              <a:extLst>
                <a:ext uri="{FF2B5EF4-FFF2-40B4-BE49-F238E27FC236}">
                  <a16:creationId xmlns:a16="http://schemas.microsoft.com/office/drawing/2014/main" id="{78C9F367-C607-49C7-8046-35B40AC52F30}"/>
                </a:ext>
              </a:extLst>
            </p:cNvPr>
            <p:cNvGrpSpPr/>
            <p:nvPr/>
          </p:nvGrpSpPr>
          <p:grpSpPr>
            <a:xfrm>
              <a:off x="1346937" y="165581"/>
              <a:ext cx="3954995" cy="3165160"/>
              <a:chOff x="1346937" y="165581"/>
              <a:chExt cx="4117368" cy="3496749"/>
            </a:xfrm>
          </p:grpSpPr>
          <p:grpSp>
            <p:nvGrpSpPr>
              <p:cNvPr id="21" name="Group 20">
                <a:extLst>
                  <a:ext uri="{FF2B5EF4-FFF2-40B4-BE49-F238E27FC236}">
                    <a16:creationId xmlns:a16="http://schemas.microsoft.com/office/drawing/2014/main" id="{714837F5-4ACF-4B85-9539-E8AA78440BA3}"/>
                  </a:ext>
                </a:extLst>
              </p:cNvPr>
              <p:cNvGrpSpPr/>
              <p:nvPr/>
            </p:nvGrpSpPr>
            <p:grpSpPr>
              <a:xfrm>
                <a:off x="1346937" y="165581"/>
                <a:ext cx="4117368" cy="3496749"/>
                <a:chOff x="1346937" y="165581"/>
                <a:chExt cx="4117368" cy="4399562"/>
              </a:xfrm>
            </p:grpSpPr>
            <p:grpSp>
              <p:nvGrpSpPr>
                <p:cNvPr id="24" name="Group 23">
                  <a:extLst>
                    <a:ext uri="{FF2B5EF4-FFF2-40B4-BE49-F238E27FC236}">
                      <a16:creationId xmlns:a16="http://schemas.microsoft.com/office/drawing/2014/main" id="{C47B87DA-2C5A-4376-AA64-C7CA0EDF3215}"/>
                    </a:ext>
                  </a:extLst>
                </p:cNvPr>
                <p:cNvGrpSpPr/>
                <p:nvPr/>
              </p:nvGrpSpPr>
              <p:grpSpPr>
                <a:xfrm>
                  <a:off x="1346937" y="165581"/>
                  <a:ext cx="1892552" cy="3761618"/>
                  <a:chOff x="1346937" y="165581"/>
                  <a:chExt cx="2503051" cy="3761618"/>
                </a:xfrm>
              </p:grpSpPr>
              <p:cxnSp>
                <p:nvCxnSpPr>
                  <p:cNvPr id="32" name="Straight Connector 31">
                    <a:extLst>
                      <a:ext uri="{FF2B5EF4-FFF2-40B4-BE49-F238E27FC236}">
                        <a16:creationId xmlns:a16="http://schemas.microsoft.com/office/drawing/2014/main" id="{8A904D1A-0C67-4509-B071-01A210A692F1}"/>
                      </a:ext>
                    </a:extLst>
                  </p:cNvPr>
                  <p:cNvCxnSpPr/>
                  <p:nvPr/>
                </p:nvCxnSpPr>
                <p:spPr>
                  <a:xfrm>
                    <a:off x="2180712" y="1189564"/>
                    <a:ext cx="14859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45DBA724-5AAD-4961-8666-FE847A1A1F26}"/>
                      </a:ext>
                    </a:extLst>
                  </p:cNvPr>
                  <p:cNvCxnSpPr/>
                  <p:nvPr/>
                </p:nvCxnSpPr>
                <p:spPr>
                  <a:xfrm>
                    <a:off x="2857622" y="1189564"/>
                    <a:ext cx="0" cy="49533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567C78B6-3694-4BF3-B755-4435C817FF66}"/>
                      </a:ext>
                    </a:extLst>
                  </p:cNvPr>
                  <p:cNvCxnSpPr/>
                  <p:nvPr/>
                </p:nvCxnSpPr>
                <p:spPr>
                  <a:xfrm>
                    <a:off x="3585332" y="2514718"/>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0562A1DE-0153-4078-A03F-82D7AD4A612A}"/>
                      </a:ext>
                    </a:extLst>
                  </p:cNvPr>
                  <p:cNvGrpSpPr/>
                  <p:nvPr/>
                </p:nvGrpSpPr>
                <p:grpSpPr>
                  <a:xfrm>
                    <a:off x="1346937" y="165581"/>
                    <a:ext cx="2503051" cy="3761618"/>
                    <a:chOff x="1346937" y="165581"/>
                    <a:chExt cx="2503051" cy="3558287"/>
                  </a:xfrm>
                </p:grpSpPr>
                <p:cxnSp>
                  <p:nvCxnSpPr>
                    <p:cNvPr id="36" name="Straight Connector 35">
                      <a:extLst>
                        <a:ext uri="{FF2B5EF4-FFF2-40B4-BE49-F238E27FC236}">
                          <a16:creationId xmlns:a16="http://schemas.microsoft.com/office/drawing/2014/main" id="{219C2228-1FD4-4B58-894E-66BFC7946E39}"/>
                        </a:ext>
                      </a:extLst>
                    </p:cNvPr>
                    <p:cNvCxnSpPr/>
                    <p:nvPr/>
                  </p:nvCxnSpPr>
                  <p:spPr>
                    <a:xfrm>
                      <a:off x="2853812" y="1949931"/>
                      <a:ext cx="0" cy="448384"/>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7" name="Group 36">
                      <a:extLst>
                        <a:ext uri="{FF2B5EF4-FFF2-40B4-BE49-F238E27FC236}">
                          <a16:creationId xmlns:a16="http://schemas.microsoft.com/office/drawing/2014/main" id="{1CA5F43D-1BC8-4073-8275-C47DB8F399C8}"/>
                        </a:ext>
                      </a:extLst>
                    </p:cNvPr>
                    <p:cNvGrpSpPr/>
                    <p:nvPr/>
                  </p:nvGrpSpPr>
                  <p:grpSpPr>
                    <a:xfrm>
                      <a:off x="1346937" y="165581"/>
                      <a:ext cx="2503051" cy="3558287"/>
                      <a:chOff x="1346937" y="165581"/>
                      <a:chExt cx="2503051" cy="3558287"/>
                    </a:xfrm>
                  </p:grpSpPr>
                  <p:grpSp>
                    <p:nvGrpSpPr>
                      <p:cNvPr id="38" name="Group 37">
                        <a:extLst>
                          <a:ext uri="{FF2B5EF4-FFF2-40B4-BE49-F238E27FC236}">
                            <a16:creationId xmlns:a16="http://schemas.microsoft.com/office/drawing/2014/main" id="{A70A7D63-AD77-41D6-8467-2290C40A1345}"/>
                          </a:ext>
                        </a:extLst>
                      </p:cNvPr>
                      <p:cNvGrpSpPr/>
                      <p:nvPr/>
                    </p:nvGrpSpPr>
                    <p:grpSpPr>
                      <a:xfrm>
                        <a:off x="1818762" y="222731"/>
                        <a:ext cx="1036320" cy="914400"/>
                        <a:chOff x="1818762" y="222731"/>
                        <a:chExt cx="1036320" cy="914400"/>
                      </a:xfrm>
                    </p:grpSpPr>
                    <p:cxnSp>
                      <p:nvCxnSpPr>
                        <p:cNvPr id="63" name="Straight Arrow Connector 62">
                          <a:extLst>
                            <a:ext uri="{FF2B5EF4-FFF2-40B4-BE49-F238E27FC236}">
                              <a16:creationId xmlns:a16="http://schemas.microsoft.com/office/drawing/2014/main" id="{223CC8CE-9F86-4EE6-B1D5-46A01E2AC393}"/>
                            </a:ext>
                          </a:extLst>
                        </p:cNvPr>
                        <p:cNvCxnSpPr/>
                        <p:nvPr/>
                      </p:nvCxnSpPr>
                      <p:spPr>
                        <a:xfrm flipH="1">
                          <a:off x="1818762" y="222731"/>
                          <a:ext cx="10287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A3E63EF-8933-40BD-93BB-18B3D776F5F3}"/>
                            </a:ext>
                          </a:extLst>
                        </p:cNvPr>
                        <p:cNvCxnSpPr/>
                        <p:nvPr/>
                      </p:nvCxnSpPr>
                      <p:spPr>
                        <a:xfrm>
                          <a:off x="2855082" y="222731"/>
                          <a:ext cx="0" cy="914400"/>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8EB9F8AB-EF37-4E90-A75D-E744E6E7E43A}"/>
                          </a:ext>
                        </a:extLst>
                      </p:cNvPr>
                      <p:cNvGrpSpPr/>
                      <p:nvPr/>
                    </p:nvGrpSpPr>
                    <p:grpSpPr>
                      <a:xfrm>
                        <a:off x="2289932" y="165581"/>
                        <a:ext cx="435179" cy="637540"/>
                        <a:chOff x="2289932" y="165581"/>
                        <a:chExt cx="435179" cy="637540"/>
                      </a:xfrm>
                    </p:grpSpPr>
                    <p:sp>
                      <p:nvSpPr>
                        <p:cNvPr id="57" name="Text Box 18">
                          <a:extLst>
                            <a:ext uri="{FF2B5EF4-FFF2-40B4-BE49-F238E27FC236}">
                              <a16:creationId xmlns:a16="http://schemas.microsoft.com/office/drawing/2014/main" id="{47FBCE97-8079-4B2F-BE47-8D0CBBCA5ED1}"/>
                            </a:ext>
                          </a:extLst>
                        </p:cNvPr>
                        <p:cNvSpPr txBox="1"/>
                        <p:nvPr/>
                      </p:nvSpPr>
                      <p:spPr>
                        <a:xfrm>
                          <a:off x="2308982" y="570264"/>
                          <a:ext cx="416129" cy="222872"/>
                        </a:xfrm>
                        <a:prstGeom prst="rect">
                          <a:avLst/>
                        </a:prstGeom>
                        <a:solidFill>
                          <a:schemeClr val="lt1"/>
                        </a:solidFill>
                        <a:ln w="6350">
                          <a:noFill/>
                        </a:ln>
                      </p:spPr>
                      <p:txBody>
                        <a:bodyPr rot="0" spcFirstLastPara="0" vert="horz" wrap="square" lIns="18288" tIns="18288" rIns="18288" bIns="18288"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58" name="Group 57">
                          <a:extLst>
                            <a:ext uri="{FF2B5EF4-FFF2-40B4-BE49-F238E27FC236}">
                              <a16:creationId xmlns:a16="http://schemas.microsoft.com/office/drawing/2014/main" id="{160AB040-1CF2-4472-97FB-51DC53FF1945}"/>
                            </a:ext>
                          </a:extLst>
                        </p:cNvPr>
                        <p:cNvGrpSpPr/>
                        <p:nvPr/>
                      </p:nvGrpSpPr>
                      <p:grpSpPr>
                        <a:xfrm>
                          <a:off x="2308985" y="165581"/>
                          <a:ext cx="192024" cy="112471"/>
                          <a:chOff x="2308985" y="165581"/>
                          <a:chExt cx="892454" cy="358452"/>
                        </a:xfrm>
                      </p:grpSpPr>
                      <p:sp>
                        <p:nvSpPr>
                          <p:cNvPr id="61" name="Freeform: Shape 60">
                            <a:extLst>
                              <a:ext uri="{FF2B5EF4-FFF2-40B4-BE49-F238E27FC236}">
                                <a16:creationId xmlns:a16="http://schemas.microsoft.com/office/drawing/2014/main" id="{46BCE981-5081-495E-A139-351935DB0215}"/>
                              </a:ext>
                            </a:extLst>
                          </p:cNvPr>
                          <p:cNvSpPr/>
                          <p:nvPr/>
                        </p:nvSpPr>
                        <p:spPr>
                          <a:xfrm>
                            <a:off x="2308985" y="165581"/>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62" name="Freeform: Shape 61">
                            <a:extLst>
                              <a:ext uri="{FF2B5EF4-FFF2-40B4-BE49-F238E27FC236}">
                                <a16:creationId xmlns:a16="http://schemas.microsoft.com/office/drawing/2014/main" id="{FD27488C-A472-4242-9809-D30DF2E94657}"/>
                              </a:ext>
                            </a:extLst>
                          </p:cNvPr>
                          <p:cNvSpPr/>
                          <p:nvPr/>
                        </p:nvSpPr>
                        <p:spPr>
                          <a:xfrm>
                            <a:off x="2755212" y="180212"/>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59" name="Straight Connector 58">
                          <a:extLst>
                            <a:ext uri="{FF2B5EF4-FFF2-40B4-BE49-F238E27FC236}">
                              <a16:creationId xmlns:a16="http://schemas.microsoft.com/office/drawing/2014/main" id="{FB3E962E-9204-465A-8571-320CE3005F41}"/>
                            </a:ext>
                          </a:extLst>
                        </p:cNvPr>
                        <p:cNvCxnSpPr/>
                        <p:nvPr/>
                      </p:nvCxnSpPr>
                      <p:spPr>
                        <a:xfrm>
                          <a:off x="2404232" y="273531"/>
                          <a:ext cx="0" cy="292243"/>
                        </a:xfrm>
                        <a:prstGeom prst="line">
                          <a:avLst/>
                        </a:prstGeom>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BE20E61-40F6-4568-8587-DA6A5A78FC1B}"/>
                            </a:ext>
                          </a:extLst>
                        </p:cNvPr>
                        <p:cNvSpPr/>
                        <p:nvPr/>
                      </p:nvSpPr>
                      <p:spPr>
                        <a:xfrm>
                          <a:off x="2289932" y="565631"/>
                          <a:ext cx="228600" cy="23749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40" name="Group 39">
                        <a:extLst>
                          <a:ext uri="{FF2B5EF4-FFF2-40B4-BE49-F238E27FC236}">
                            <a16:creationId xmlns:a16="http://schemas.microsoft.com/office/drawing/2014/main" id="{9D4417F3-59E4-40D4-8A0A-B873061CDECD}"/>
                          </a:ext>
                        </a:extLst>
                      </p:cNvPr>
                      <p:cNvGrpSpPr/>
                      <p:nvPr/>
                    </p:nvGrpSpPr>
                    <p:grpSpPr>
                      <a:xfrm>
                        <a:off x="2568028" y="1594333"/>
                        <a:ext cx="571500" cy="358141"/>
                        <a:chOff x="2568028" y="1594331"/>
                        <a:chExt cx="892454" cy="815652"/>
                      </a:xfrm>
                    </p:grpSpPr>
                    <p:grpSp>
                      <p:nvGrpSpPr>
                        <p:cNvPr id="51" name="Group 50">
                          <a:extLst>
                            <a:ext uri="{FF2B5EF4-FFF2-40B4-BE49-F238E27FC236}">
                              <a16:creationId xmlns:a16="http://schemas.microsoft.com/office/drawing/2014/main" id="{6CDA252D-6986-4516-A91C-BFFE190A9E11}"/>
                            </a:ext>
                          </a:extLst>
                        </p:cNvPr>
                        <p:cNvGrpSpPr/>
                        <p:nvPr/>
                      </p:nvGrpSpPr>
                      <p:grpSpPr>
                        <a:xfrm>
                          <a:off x="2568028" y="2051531"/>
                          <a:ext cx="892454" cy="358452"/>
                          <a:chOff x="2568028" y="2051531"/>
                          <a:chExt cx="892454" cy="358452"/>
                        </a:xfrm>
                      </p:grpSpPr>
                      <p:sp>
                        <p:nvSpPr>
                          <p:cNvPr id="55" name="Freeform: Shape 54">
                            <a:extLst>
                              <a:ext uri="{FF2B5EF4-FFF2-40B4-BE49-F238E27FC236}">
                                <a16:creationId xmlns:a16="http://schemas.microsoft.com/office/drawing/2014/main" id="{7D94C480-C869-49E3-8DFF-9DA863FBAE63}"/>
                              </a:ext>
                            </a:extLst>
                          </p:cNvPr>
                          <p:cNvSpPr/>
                          <p:nvPr/>
                        </p:nvSpPr>
                        <p:spPr>
                          <a:xfrm>
                            <a:off x="2568028" y="20515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6" name="Freeform: Shape 55">
                            <a:extLst>
                              <a:ext uri="{FF2B5EF4-FFF2-40B4-BE49-F238E27FC236}">
                                <a16:creationId xmlns:a16="http://schemas.microsoft.com/office/drawing/2014/main" id="{3B49DC28-4A4D-4A25-8AF5-B9395934EAAF}"/>
                              </a:ext>
                            </a:extLst>
                          </p:cNvPr>
                          <p:cNvSpPr/>
                          <p:nvPr/>
                        </p:nvSpPr>
                        <p:spPr>
                          <a:xfrm>
                            <a:off x="3014255" y="20661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52" name="Group 51">
                          <a:extLst>
                            <a:ext uri="{FF2B5EF4-FFF2-40B4-BE49-F238E27FC236}">
                              <a16:creationId xmlns:a16="http://schemas.microsoft.com/office/drawing/2014/main" id="{01FFDE11-7835-46DF-A5CB-3A74888855C6}"/>
                            </a:ext>
                          </a:extLst>
                        </p:cNvPr>
                        <p:cNvGrpSpPr/>
                        <p:nvPr/>
                      </p:nvGrpSpPr>
                      <p:grpSpPr>
                        <a:xfrm flipV="1">
                          <a:off x="2568028" y="1594331"/>
                          <a:ext cx="892454" cy="358452"/>
                          <a:chOff x="2568028" y="1594331"/>
                          <a:chExt cx="892454" cy="358452"/>
                        </a:xfrm>
                      </p:grpSpPr>
                      <p:sp>
                        <p:nvSpPr>
                          <p:cNvPr id="53" name="Freeform: Shape 52">
                            <a:extLst>
                              <a:ext uri="{FF2B5EF4-FFF2-40B4-BE49-F238E27FC236}">
                                <a16:creationId xmlns:a16="http://schemas.microsoft.com/office/drawing/2014/main" id="{23BFF4D6-29C9-4524-A5BD-4F90A0B2964F}"/>
                              </a:ext>
                            </a:extLst>
                          </p:cNvPr>
                          <p:cNvSpPr/>
                          <p:nvPr/>
                        </p:nvSpPr>
                        <p:spPr>
                          <a:xfrm>
                            <a:off x="2568028" y="15943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4" name="Freeform: Shape 53">
                            <a:extLst>
                              <a:ext uri="{FF2B5EF4-FFF2-40B4-BE49-F238E27FC236}">
                                <a16:creationId xmlns:a16="http://schemas.microsoft.com/office/drawing/2014/main" id="{C6911125-7255-492E-B620-38E3DF269632}"/>
                              </a:ext>
                            </a:extLst>
                          </p:cNvPr>
                          <p:cNvSpPr/>
                          <p:nvPr/>
                        </p:nvSpPr>
                        <p:spPr>
                          <a:xfrm>
                            <a:off x="3014255" y="16089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cxnSp>
                    <p:nvCxnSpPr>
                      <p:cNvPr id="41" name="Straight Connector 40">
                        <a:extLst>
                          <a:ext uri="{FF2B5EF4-FFF2-40B4-BE49-F238E27FC236}">
                            <a16:creationId xmlns:a16="http://schemas.microsoft.com/office/drawing/2014/main" id="{79D19FD4-F1AE-4C58-BDEE-7DDC51FB0A7B}"/>
                          </a:ext>
                        </a:extLst>
                      </p:cNvPr>
                      <p:cNvCxnSpPr/>
                      <p:nvPr/>
                    </p:nvCxnSpPr>
                    <p:spPr>
                      <a:xfrm flipV="1">
                        <a:off x="1898277" y="2394431"/>
                        <a:ext cx="1951711" cy="889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42" name="Group 41">
                        <a:extLst>
                          <a:ext uri="{FF2B5EF4-FFF2-40B4-BE49-F238E27FC236}">
                            <a16:creationId xmlns:a16="http://schemas.microsoft.com/office/drawing/2014/main" id="{231BAA5B-5FD6-43B1-A171-DCE15FA29302}"/>
                          </a:ext>
                        </a:extLst>
                      </p:cNvPr>
                      <p:cNvGrpSpPr/>
                      <p:nvPr/>
                    </p:nvGrpSpPr>
                    <p:grpSpPr>
                      <a:xfrm>
                        <a:off x="1994657" y="2400781"/>
                        <a:ext cx="342900" cy="945377"/>
                        <a:chOff x="1994657" y="2400781"/>
                        <a:chExt cx="342900" cy="945377"/>
                      </a:xfrm>
                    </p:grpSpPr>
                    <p:grpSp>
                      <p:nvGrpSpPr>
                        <p:cNvPr id="47" name="Group 46">
                          <a:extLst>
                            <a:ext uri="{FF2B5EF4-FFF2-40B4-BE49-F238E27FC236}">
                              <a16:creationId xmlns:a16="http://schemas.microsoft.com/office/drawing/2014/main" id="{E56F6962-2F75-40B1-AA73-5D5B7BDE71B8}"/>
                            </a:ext>
                          </a:extLst>
                        </p:cNvPr>
                        <p:cNvGrpSpPr/>
                        <p:nvPr/>
                      </p:nvGrpSpPr>
                      <p:grpSpPr>
                        <a:xfrm>
                          <a:off x="1994657" y="2400781"/>
                          <a:ext cx="342900" cy="945377"/>
                          <a:chOff x="1994657" y="2400781"/>
                          <a:chExt cx="342900" cy="945377"/>
                        </a:xfrm>
                      </p:grpSpPr>
                      <p:sp>
                        <p:nvSpPr>
                          <p:cNvPr id="49" name="Oval 48">
                            <a:extLst>
                              <a:ext uri="{FF2B5EF4-FFF2-40B4-BE49-F238E27FC236}">
                                <a16:creationId xmlns:a16="http://schemas.microsoft.com/office/drawing/2014/main" id="{AE4FDD1B-E1C4-45E9-A9AB-5699F97CB5FF}"/>
                              </a:ext>
                            </a:extLst>
                          </p:cNvPr>
                          <p:cNvSpPr/>
                          <p:nvPr/>
                        </p:nvSpPr>
                        <p:spPr>
                          <a:xfrm>
                            <a:off x="1994657" y="3086581"/>
                            <a:ext cx="342900" cy="259577"/>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50" name="Straight Connector 49">
                            <a:extLst>
                              <a:ext uri="{FF2B5EF4-FFF2-40B4-BE49-F238E27FC236}">
                                <a16:creationId xmlns:a16="http://schemas.microsoft.com/office/drawing/2014/main" id="{8FDB812A-1891-423C-915D-EEC530609C43}"/>
                              </a:ext>
                            </a:extLst>
                          </p:cNvPr>
                          <p:cNvCxnSpPr/>
                          <p:nvPr/>
                        </p:nvCxnSpPr>
                        <p:spPr>
                          <a:xfrm flipV="1">
                            <a:off x="2147057" y="2400781"/>
                            <a:ext cx="0" cy="68580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48" name="Freeform: Shape 47">
                          <a:extLst>
                            <a:ext uri="{FF2B5EF4-FFF2-40B4-BE49-F238E27FC236}">
                              <a16:creationId xmlns:a16="http://schemas.microsoft.com/office/drawing/2014/main" id="{5BE08C4B-7ADE-4D39-ACFE-8715CBE99674}"/>
                            </a:ext>
                          </a:extLst>
                        </p:cNvPr>
                        <p:cNvSpPr/>
                        <p:nvPr/>
                      </p:nvSpPr>
                      <p:spPr>
                        <a:xfrm>
                          <a:off x="2064507" y="3200882"/>
                          <a:ext cx="222250" cy="86526"/>
                        </a:xfrm>
                        <a:custGeom>
                          <a:avLst/>
                          <a:gdLst>
                            <a:gd name="connsiteX0" fmla="*/ 0 w 908050"/>
                            <a:gd name="connsiteY0" fmla="*/ 222257 h 457207"/>
                            <a:gd name="connsiteX1" fmla="*/ 228600 w 908050"/>
                            <a:gd name="connsiteY1" fmla="*/ 7 h 457207"/>
                            <a:gd name="connsiteX2" fmla="*/ 450850 w 908050"/>
                            <a:gd name="connsiteY2" fmla="*/ 228607 h 457207"/>
                            <a:gd name="connsiteX3" fmla="*/ 679450 w 908050"/>
                            <a:gd name="connsiteY3" fmla="*/ 457207 h 457207"/>
                            <a:gd name="connsiteX4" fmla="*/ 908050 w 908050"/>
                            <a:gd name="connsiteY4" fmla="*/ 228607 h 45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050" h="457207">
                              <a:moveTo>
                                <a:pt x="0" y="222257"/>
                              </a:moveTo>
                              <a:cubicBezTo>
                                <a:pt x="76729" y="110603"/>
                                <a:pt x="153458" y="-1051"/>
                                <a:pt x="228600" y="7"/>
                              </a:cubicBezTo>
                              <a:cubicBezTo>
                                <a:pt x="303742" y="1065"/>
                                <a:pt x="375708" y="152407"/>
                                <a:pt x="450850" y="228607"/>
                              </a:cubicBezTo>
                              <a:cubicBezTo>
                                <a:pt x="525992" y="304807"/>
                                <a:pt x="603250" y="457207"/>
                                <a:pt x="679450" y="457207"/>
                              </a:cubicBezTo>
                              <a:cubicBezTo>
                                <a:pt x="755650" y="457207"/>
                                <a:pt x="831850" y="342907"/>
                                <a:pt x="908050" y="228607"/>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43" name="Straight Arrow Connector 42">
                        <a:extLst>
                          <a:ext uri="{FF2B5EF4-FFF2-40B4-BE49-F238E27FC236}">
                            <a16:creationId xmlns:a16="http://schemas.microsoft.com/office/drawing/2014/main" id="{AC00D86D-0885-4C72-9883-F13264290D39}"/>
                          </a:ext>
                        </a:extLst>
                      </p:cNvPr>
                      <p:cNvCxnSpPr/>
                      <p:nvPr/>
                    </p:nvCxnSpPr>
                    <p:spPr>
                      <a:xfrm flipV="1">
                        <a:off x="3407532" y="3092931"/>
                        <a:ext cx="342900" cy="336550"/>
                      </a:xfrm>
                      <a:prstGeom prst="straightConnector1">
                        <a:avLst/>
                      </a:prstGeom>
                      <a:ln w="2222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4" name="Text Box 2">
                        <a:extLst>
                          <a:ext uri="{FF2B5EF4-FFF2-40B4-BE49-F238E27FC236}">
                            <a16:creationId xmlns:a16="http://schemas.microsoft.com/office/drawing/2014/main" id="{FF31CA8B-87D2-45E3-9EFA-3126A8EFA536}"/>
                          </a:ext>
                        </a:extLst>
                      </p:cNvPr>
                      <p:cNvSpPr txBox="1">
                        <a:spLocks noChangeArrowheads="1"/>
                      </p:cNvSpPr>
                      <p:nvPr/>
                    </p:nvSpPr>
                    <p:spPr bwMode="auto">
                      <a:xfrm>
                        <a:off x="1982827" y="3386587"/>
                        <a:ext cx="295776" cy="212041"/>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GR</a:t>
                        </a:r>
                      </a:p>
                    </p:txBody>
                  </p:sp>
                  <p:sp>
                    <p:nvSpPr>
                      <p:cNvPr id="45" name="Text Box 2">
                        <a:extLst>
                          <a:ext uri="{FF2B5EF4-FFF2-40B4-BE49-F238E27FC236}">
                            <a16:creationId xmlns:a16="http://schemas.microsoft.com/office/drawing/2014/main" id="{EF010BE9-9756-4F60-9FA3-839A139A1862}"/>
                          </a:ext>
                        </a:extLst>
                      </p:cNvPr>
                      <p:cNvSpPr txBox="1">
                        <a:spLocks noChangeArrowheads="1"/>
                      </p:cNvSpPr>
                      <p:nvPr/>
                    </p:nvSpPr>
                    <p:spPr bwMode="auto">
                      <a:xfrm>
                        <a:off x="3350382" y="3537430"/>
                        <a:ext cx="328460" cy="186438"/>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CLR</a:t>
                        </a:r>
                      </a:p>
                    </p:txBody>
                  </p:sp>
                  <p:sp>
                    <p:nvSpPr>
                      <p:cNvPr id="46" name="Text Box 2">
                        <a:extLst>
                          <a:ext uri="{FF2B5EF4-FFF2-40B4-BE49-F238E27FC236}">
                            <a16:creationId xmlns:a16="http://schemas.microsoft.com/office/drawing/2014/main" id="{793DBA4C-ED82-4B40-B48C-3D290D4C5027}"/>
                          </a:ext>
                        </a:extLst>
                      </p:cNvPr>
                      <p:cNvSpPr txBox="1">
                        <a:spLocks noChangeArrowheads="1"/>
                      </p:cNvSpPr>
                      <p:nvPr/>
                    </p:nvSpPr>
                    <p:spPr bwMode="auto">
                      <a:xfrm>
                        <a:off x="1346937" y="428586"/>
                        <a:ext cx="646872" cy="383439"/>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POI/SDP meter</a:t>
                        </a:r>
                      </a:p>
                    </p:txBody>
                  </p:sp>
                </p:grpSp>
              </p:grpSp>
            </p:grpSp>
            <p:grpSp>
              <p:nvGrpSpPr>
                <p:cNvPr id="25" name="Group 24">
                  <a:extLst>
                    <a:ext uri="{FF2B5EF4-FFF2-40B4-BE49-F238E27FC236}">
                      <a16:creationId xmlns:a16="http://schemas.microsoft.com/office/drawing/2014/main" id="{6B5F3D5A-50E1-4329-BE96-644F96ADC22D}"/>
                    </a:ext>
                  </a:extLst>
                </p:cNvPr>
                <p:cNvGrpSpPr/>
                <p:nvPr/>
              </p:nvGrpSpPr>
              <p:grpSpPr>
                <a:xfrm>
                  <a:off x="2996393" y="2684781"/>
                  <a:ext cx="764997" cy="250675"/>
                  <a:chOff x="2996393" y="2684781"/>
                  <a:chExt cx="765807" cy="249098"/>
                </a:xfrm>
              </p:grpSpPr>
              <p:sp>
                <p:nvSpPr>
                  <p:cNvPr id="27" name="TextBox 67">
                    <a:extLst>
                      <a:ext uri="{FF2B5EF4-FFF2-40B4-BE49-F238E27FC236}">
                        <a16:creationId xmlns:a16="http://schemas.microsoft.com/office/drawing/2014/main" id="{FCCCB7E7-FDCA-434E-A702-6426C5D662E7}"/>
                      </a:ext>
                    </a:extLst>
                  </p:cNvPr>
                  <p:cNvSpPr txBox="1"/>
                  <p:nvPr/>
                </p:nvSpPr>
                <p:spPr>
                  <a:xfrm>
                    <a:off x="3385009" y="2686229"/>
                    <a:ext cx="377191" cy="2476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800" dirty="0"/>
                      <a:t>m2</a:t>
                    </a:r>
                  </a:p>
                </p:txBody>
              </p:sp>
              <p:sp>
                <p:nvSpPr>
                  <p:cNvPr id="28" name="Freeform: Shape 27">
                    <a:extLst>
                      <a:ext uri="{FF2B5EF4-FFF2-40B4-BE49-F238E27FC236}">
                        <a16:creationId xmlns:a16="http://schemas.microsoft.com/office/drawing/2014/main" id="{4AD50730-9973-41EC-9FF5-187F4FFC0E8D}"/>
                      </a:ext>
                    </a:extLst>
                  </p:cNvPr>
                  <p:cNvSpPr/>
                  <p:nvPr/>
                </p:nvSpPr>
                <p:spPr>
                  <a:xfrm rot="16200000">
                    <a:off x="2992047" y="2803675"/>
                    <a:ext cx="107880" cy="99187"/>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29" name="Freeform: Shape 28">
                    <a:extLst>
                      <a:ext uri="{FF2B5EF4-FFF2-40B4-BE49-F238E27FC236}">
                        <a16:creationId xmlns:a16="http://schemas.microsoft.com/office/drawing/2014/main" id="{423B3B58-DDD1-4A37-9D41-DF125990DC03}"/>
                      </a:ext>
                    </a:extLst>
                  </p:cNvPr>
                  <p:cNvSpPr/>
                  <p:nvPr/>
                </p:nvSpPr>
                <p:spPr>
                  <a:xfrm rot="16200000">
                    <a:off x="2994721" y="2710204"/>
                    <a:ext cx="109785" cy="10109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30" name="Straight Connector 29">
                    <a:extLst>
                      <a:ext uri="{FF2B5EF4-FFF2-40B4-BE49-F238E27FC236}">
                        <a16:creationId xmlns:a16="http://schemas.microsoft.com/office/drawing/2014/main" id="{45FAF04E-1499-46EB-A803-A7E17DB1188F}"/>
                      </a:ext>
                    </a:extLst>
                  </p:cNvPr>
                  <p:cNvCxnSpPr>
                    <a:stCxn id="31" idx="0"/>
                  </p:cNvCxnSpPr>
                  <p:nvPr/>
                </p:nvCxnSpPr>
                <p:spPr>
                  <a:xfrm flipH="1" flipV="1">
                    <a:off x="3058404" y="2800352"/>
                    <a:ext cx="358441" cy="6032"/>
                  </a:xfrm>
                  <a:prstGeom prst="line">
                    <a:avLst/>
                  </a:prstGeom>
                </p:spPr>
                <p:style>
                  <a:lnRef idx="1">
                    <a:schemeClr val="accent1"/>
                  </a:lnRef>
                  <a:fillRef idx="0">
                    <a:schemeClr val="accent1"/>
                  </a:fillRef>
                  <a:effectRef idx="0">
                    <a:schemeClr val="accent1"/>
                  </a:effectRef>
                  <a:fontRef idx="minor">
                    <a:schemeClr val="tx1"/>
                  </a:fontRef>
                </p:style>
              </p:cxnSp>
              <p:sp>
                <p:nvSpPr>
                  <p:cNvPr id="31" name="Oval 30">
                    <a:extLst>
                      <a:ext uri="{FF2B5EF4-FFF2-40B4-BE49-F238E27FC236}">
                        <a16:creationId xmlns:a16="http://schemas.microsoft.com/office/drawing/2014/main" id="{A6BD2FD2-0F98-4933-A552-9808A6CB4FDD}"/>
                      </a:ext>
                    </a:extLst>
                  </p:cNvPr>
                  <p:cNvSpPr/>
                  <p:nvPr/>
                </p:nvSpPr>
                <p:spPr>
                  <a:xfrm rot="16200000">
                    <a:off x="3410827" y="2690799"/>
                    <a:ext cx="247015" cy="2349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sp>
              <p:nvSpPr>
                <p:cNvPr id="26" name="Text Box 2">
                  <a:extLst>
                    <a:ext uri="{FF2B5EF4-FFF2-40B4-BE49-F238E27FC236}">
                      <a16:creationId xmlns:a16="http://schemas.microsoft.com/office/drawing/2014/main" id="{6E5D36EE-B9D0-4911-9226-5BD8CAFF85B9}"/>
                    </a:ext>
                  </a:extLst>
                </p:cNvPr>
                <p:cNvSpPr txBox="1">
                  <a:spLocks noChangeArrowheads="1"/>
                </p:cNvSpPr>
                <p:nvPr/>
              </p:nvSpPr>
              <p:spPr bwMode="auto">
                <a:xfrm>
                  <a:off x="3988624" y="2111953"/>
                  <a:ext cx="1475681" cy="2453190"/>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meter:</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 Measures total CLR consumption (from Grid+from co-located GR)</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 Total amount (MWh) settled at Nodal Price (note some of this volume is adjusted for T/D losses and UFE - not all) – Added to RTAML</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 Apart from 4CP,</a:t>
                  </a:r>
                  <a:r>
                    <a:rPr lang="en-US" sz="1000" baseline="0" dirty="0">
                      <a:effectLst/>
                      <a:latin typeface="Calibri" panose="020F0502020204030204" pitchFamily="34" charset="0"/>
                      <a:ea typeface="Calibri" panose="020F0502020204030204" pitchFamily="34" charset="0"/>
                      <a:cs typeface="Times New Roman" panose="02020603050405020304" pitchFamily="18" charset="0"/>
                    </a:rPr>
                    <a:t> all other LRS charges/credits apply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p:txBody>
            </p:sp>
          </p:grpSp>
          <p:cxnSp>
            <p:nvCxnSpPr>
              <p:cNvPr id="22" name="Straight Arrow Connector 21">
                <a:extLst>
                  <a:ext uri="{FF2B5EF4-FFF2-40B4-BE49-F238E27FC236}">
                    <a16:creationId xmlns:a16="http://schemas.microsoft.com/office/drawing/2014/main" id="{385ABFF5-03AC-44FB-ABB8-711A49CF63DA}"/>
                  </a:ext>
                </a:extLst>
              </p:cNvPr>
              <p:cNvCxnSpPr/>
              <p:nvPr/>
            </p:nvCxnSpPr>
            <p:spPr>
              <a:xfrm>
                <a:off x="2489937" y="2051531"/>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23" name="Text Box 2">
                <a:extLst>
                  <a:ext uri="{FF2B5EF4-FFF2-40B4-BE49-F238E27FC236}">
                    <a16:creationId xmlns:a16="http://schemas.microsoft.com/office/drawing/2014/main" id="{4EDC4A14-FEA5-435C-BA5B-C176F94CAA83}"/>
                  </a:ext>
                </a:extLst>
              </p:cNvPr>
              <p:cNvSpPr txBox="1">
                <a:spLocks noChangeArrowheads="1"/>
              </p:cNvSpPr>
              <p:nvPr/>
            </p:nvSpPr>
            <p:spPr bwMode="auto">
              <a:xfrm>
                <a:off x="2219529" y="3175481"/>
                <a:ext cx="482781" cy="428072"/>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Aux/Zonal Load</a:t>
                </a:r>
              </a:p>
            </p:txBody>
          </p:sp>
        </p:grpSp>
        <p:grpSp>
          <p:nvGrpSpPr>
            <p:cNvPr id="8" name="Group 7">
              <a:extLst>
                <a:ext uri="{FF2B5EF4-FFF2-40B4-BE49-F238E27FC236}">
                  <a16:creationId xmlns:a16="http://schemas.microsoft.com/office/drawing/2014/main" id="{1D7DC08B-6C20-4917-A90A-5112136B1480}"/>
                </a:ext>
              </a:extLst>
            </p:cNvPr>
            <p:cNvGrpSpPr/>
            <p:nvPr/>
          </p:nvGrpSpPr>
          <p:grpSpPr>
            <a:xfrm>
              <a:off x="1659145" y="3656"/>
              <a:ext cx="1430867" cy="2349500"/>
              <a:chOff x="1659145" y="3656"/>
              <a:chExt cx="1422400" cy="2349500"/>
            </a:xfrm>
          </p:grpSpPr>
          <p:cxnSp>
            <p:nvCxnSpPr>
              <p:cNvPr id="17" name="Straight Arrow Connector 16">
                <a:extLst>
                  <a:ext uri="{FF2B5EF4-FFF2-40B4-BE49-F238E27FC236}">
                    <a16:creationId xmlns:a16="http://schemas.microsoft.com/office/drawing/2014/main" id="{80DFC740-5CD7-4F99-A8B2-31678327F5E5}"/>
                  </a:ext>
                </a:extLst>
              </p:cNvPr>
              <p:cNvCxnSpPr/>
              <p:nvPr/>
            </p:nvCxnSpPr>
            <p:spPr>
              <a:xfrm>
                <a:off x="1659145" y="3656"/>
                <a:ext cx="1168400" cy="12700"/>
              </a:xfrm>
              <a:prstGeom prst="straightConnector1">
                <a:avLst/>
              </a:prstGeom>
              <a:ln w="28575">
                <a:solidFill>
                  <a:schemeClr val="tx1">
                    <a:lumMod val="50000"/>
                    <a:lumOff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33CD5F0F-5BBC-425E-9D3D-FE39906C276E}"/>
                  </a:ext>
                </a:extLst>
              </p:cNvPr>
              <p:cNvCxnSpPr/>
              <p:nvPr/>
            </p:nvCxnSpPr>
            <p:spPr>
              <a:xfrm>
                <a:off x="2821195" y="3656"/>
                <a:ext cx="0" cy="1771650"/>
              </a:xfrm>
              <a:prstGeom prst="straightConnector1">
                <a:avLst/>
              </a:prstGeom>
              <a:ln w="28575">
                <a:solidFill>
                  <a:schemeClr val="tx1">
                    <a:lumMod val="50000"/>
                    <a:lumOff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F1728AD-2EB7-4B7C-B1B1-1150F424236F}"/>
                  </a:ext>
                </a:extLst>
              </p:cNvPr>
              <p:cNvCxnSpPr/>
              <p:nvPr/>
            </p:nvCxnSpPr>
            <p:spPr>
              <a:xfrm>
                <a:off x="2821195" y="1768956"/>
                <a:ext cx="260350" cy="6350"/>
              </a:xfrm>
              <a:prstGeom prst="straightConnector1">
                <a:avLst/>
              </a:prstGeom>
              <a:ln w="28575">
                <a:solidFill>
                  <a:schemeClr val="tx1">
                    <a:lumMod val="50000"/>
                    <a:lumOff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5E3DFEC-D61D-477F-828C-1F08CAD8B7D6}"/>
                  </a:ext>
                </a:extLst>
              </p:cNvPr>
              <p:cNvCxnSpPr/>
              <p:nvPr/>
            </p:nvCxnSpPr>
            <p:spPr>
              <a:xfrm>
                <a:off x="3062495" y="1766201"/>
                <a:ext cx="6350" cy="586955"/>
              </a:xfrm>
              <a:prstGeom prst="straightConnector1">
                <a:avLst/>
              </a:prstGeom>
              <a:ln w="28575">
                <a:solidFill>
                  <a:schemeClr val="tx1">
                    <a:lumMod val="50000"/>
                    <a:lumOff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grpSp>
        <p:sp>
          <p:nvSpPr>
            <p:cNvPr id="9" name="Text Box 2">
              <a:extLst>
                <a:ext uri="{FF2B5EF4-FFF2-40B4-BE49-F238E27FC236}">
                  <a16:creationId xmlns:a16="http://schemas.microsoft.com/office/drawing/2014/main" id="{C1E9E08E-D8F1-4774-8EFB-0206D8565121}"/>
                </a:ext>
              </a:extLst>
            </p:cNvPr>
            <p:cNvSpPr txBox="1">
              <a:spLocks noChangeArrowheads="1"/>
            </p:cNvSpPr>
            <p:nvPr/>
          </p:nvSpPr>
          <p:spPr bwMode="auto">
            <a:xfrm>
              <a:off x="3393844" y="282086"/>
              <a:ext cx="1726603" cy="708515"/>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energy consumption from grid is:</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 adjusted for T/D losses and UFE</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 included in 4CP</a:t>
              </a:r>
            </a:p>
          </p:txBody>
        </p:sp>
        <p:cxnSp>
          <p:nvCxnSpPr>
            <p:cNvPr id="10" name="Straight Arrow Connector 9">
              <a:extLst>
                <a:ext uri="{FF2B5EF4-FFF2-40B4-BE49-F238E27FC236}">
                  <a16:creationId xmlns:a16="http://schemas.microsoft.com/office/drawing/2014/main" id="{FA08FE5D-F5C1-400B-90D3-A90BC7F90165}"/>
                </a:ext>
              </a:extLst>
            </p:cNvPr>
            <p:cNvCxnSpPr>
              <a:cxnSpLocks/>
              <a:stCxn id="9" idx="1"/>
            </p:cNvCxnSpPr>
            <p:nvPr/>
          </p:nvCxnSpPr>
          <p:spPr>
            <a:xfrm flipH="1">
              <a:off x="2837670" y="636344"/>
              <a:ext cx="556174" cy="854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CD6C2C39-F91B-418E-880C-785C88F243FC}"/>
                </a:ext>
              </a:extLst>
            </p:cNvPr>
            <p:cNvCxnSpPr/>
            <p:nvPr/>
          </p:nvCxnSpPr>
          <p:spPr>
            <a:xfrm flipV="1">
              <a:off x="2033795" y="1902306"/>
              <a:ext cx="0" cy="387350"/>
            </a:xfrm>
            <a:prstGeom prst="straightConnector1">
              <a:avLst/>
            </a:prstGeom>
            <a:ln w="2857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14C7C16C-D147-4D3C-A46E-8A10AD11C68D}"/>
                </a:ext>
              </a:extLst>
            </p:cNvPr>
            <p:cNvCxnSpPr/>
            <p:nvPr/>
          </p:nvCxnSpPr>
          <p:spPr>
            <a:xfrm flipV="1">
              <a:off x="2027445" y="1915006"/>
              <a:ext cx="884767" cy="6350"/>
            </a:xfrm>
            <a:prstGeom prst="straightConnector1">
              <a:avLst/>
            </a:prstGeom>
            <a:ln w="2857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E2BB62D6-1982-4C37-AE80-AFFAC05CC9DD}"/>
                </a:ext>
              </a:extLst>
            </p:cNvPr>
            <p:cNvCxnSpPr/>
            <p:nvPr/>
          </p:nvCxnSpPr>
          <p:spPr>
            <a:xfrm>
              <a:off x="2899512" y="1921356"/>
              <a:ext cx="6350" cy="412750"/>
            </a:xfrm>
            <a:prstGeom prst="straightConnector1">
              <a:avLst/>
            </a:prstGeom>
            <a:ln w="28575">
              <a:prstDash val="sysDash"/>
              <a:tailEnd type="triangle"/>
            </a:ln>
          </p:spPr>
          <p:style>
            <a:lnRef idx="1">
              <a:schemeClr val="accent1"/>
            </a:lnRef>
            <a:fillRef idx="0">
              <a:schemeClr val="accent1"/>
            </a:fillRef>
            <a:effectRef idx="0">
              <a:schemeClr val="accent1"/>
            </a:effectRef>
            <a:fontRef idx="minor">
              <a:schemeClr val="tx1"/>
            </a:fontRef>
          </p:style>
        </p:cxnSp>
        <p:sp>
          <p:nvSpPr>
            <p:cNvPr id="14" name="Text Box 2">
              <a:extLst>
                <a:ext uri="{FF2B5EF4-FFF2-40B4-BE49-F238E27FC236}">
                  <a16:creationId xmlns:a16="http://schemas.microsoft.com/office/drawing/2014/main" id="{19277CE4-F08F-4551-B338-000BCFDA358D}"/>
                </a:ext>
              </a:extLst>
            </p:cNvPr>
            <p:cNvSpPr txBox="1">
              <a:spLocks noChangeArrowheads="1"/>
            </p:cNvSpPr>
            <p:nvPr/>
          </p:nvSpPr>
          <p:spPr bwMode="auto">
            <a:xfrm>
              <a:off x="0" y="1879114"/>
              <a:ext cx="1635677" cy="897424"/>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energy consumption from co-located GR is:</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  </a:t>
              </a:r>
              <a:r>
                <a:rPr lang="en-US" sz="1000" u="sng" dirty="0">
                  <a:effectLst/>
                  <a:latin typeface="Calibri" panose="020F0502020204030204" pitchFamily="34" charset="0"/>
                  <a:ea typeface="Calibri" panose="020F0502020204030204" pitchFamily="34" charset="0"/>
                  <a:cs typeface="Times New Roman" panose="02020603050405020304" pitchFamily="18" charset="0"/>
                </a:rPr>
                <a:t>NOT adjusted for T/D losses and UFE</a:t>
              </a:r>
            </a:p>
            <a:p>
              <a:pPr marL="0" marR="0">
                <a:lnSpc>
                  <a:spcPct val="107000"/>
                </a:lnSpc>
                <a:spcBef>
                  <a:spcPts val="0"/>
                </a:spcBef>
                <a:spcAft>
                  <a:spcPts val="800"/>
                </a:spcAft>
              </a:pPr>
              <a:r>
                <a:rPr lang="en-US" sz="1000" u="sng" dirty="0">
                  <a:effectLst/>
                  <a:latin typeface="Calibri" panose="020F0502020204030204" pitchFamily="34" charset="0"/>
                  <a:ea typeface="Calibri" panose="020F0502020204030204" pitchFamily="34" charset="0"/>
                  <a:cs typeface="Times New Roman" panose="02020603050405020304" pitchFamily="18" charset="0"/>
                </a:rPr>
                <a:t>2. excluded from 4CP</a:t>
              </a:r>
            </a:p>
          </p:txBody>
        </p:sp>
        <p:cxnSp>
          <p:nvCxnSpPr>
            <p:cNvPr id="15" name="Straight Arrow Connector 14">
              <a:extLst>
                <a:ext uri="{FF2B5EF4-FFF2-40B4-BE49-F238E27FC236}">
                  <a16:creationId xmlns:a16="http://schemas.microsoft.com/office/drawing/2014/main" id="{6AEA04F1-3E80-4961-B419-32D63CDD86D3}"/>
                </a:ext>
              </a:extLst>
            </p:cNvPr>
            <p:cNvCxnSpPr/>
            <p:nvPr/>
          </p:nvCxnSpPr>
          <p:spPr>
            <a:xfrm>
              <a:off x="1634850" y="2042835"/>
              <a:ext cx="393424" cy="165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4960F236-805C-4491-8184-5CE52DE41B0B}"/>
                </a:ext>
              </a:extLst>
            </p:cNvPr>
            <p:cNvCxnSpPr>
              <a:endCxn id="31" idx="3"/>
            </p:cNvCxnSpPr>
            <p:nvPr/>
          </p:nvCxnSpPr>
          <p:spPr>
            <a:xfrm flipH="1" flipV="1">
              <a:off x="3527701" y="2130604"/>
              <a:ext cx="340231" cy="239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71084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Status Quo – No change proposed from current</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a:pPr>
            <a:r>
              <a:rPr lang="en-US" sz="1800" dirty="0"/>
              <a:t>CLR Bid to Buy is not mitigated in the Real-Time Market (SCED) </a:t>
            </a:r>
            <a:r>
              <a:rPr lang="en-US" sz="1800" dirty="0">
                <a:sym typeface="Wingdings" panose="05000000000000000000" pitchFamily="2" charset="2"/>
              </a:rPr>
              <a:t> same as current for RTM Energy Bids  </a:t>
            </a:r>
            <a:r>
              <a:rPr lang="en-US" sz="1800" i="1" dirty="0">
                <a:sym typeface="Wingdings" panose="05000000000000000000" pitchFamily="2" charset="2"/>
              </a:rPr>
              <a:t>not a change introduced by this NPRR</a:t>
            </a:r>
          </a:p>
          <a:p>
            <a:pPr marL="457200" indent="-457200">
              <a:buFont typeface="+mj-lt"/>
              <a:buAutoNum type="arabicPeriod"/>
            </a:pPr>
            <a:endParaRPr lang="en-US" sz="1800" dirty="0">
              <a:sym typeface="Wingdings" panose="05000000000000000000" pitchFamily="2" charset="2"/>
            </a:endParaRPr>
          </a:p>
          <a:p>
            <a:pPr marL="457200" indent="-457200">
              <a:buFont typeface="+mj-lt"/>
              <a:buAutoNum type="arabicPeriod"/>
            </a:pPr>
            <a:r>
              <a:rPr lang="en-US" sz="1800" dirty="0">
                <a:sym typeface="Wingdings" panose="05000000000000000000" pitchFamily="2" charset="2"/>
              </a:rPr>
              <a:t>No change to emergency settlements for CLR or Voltage Support Service</a:t>
            </a:r>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0" indent="0">
              <a:buNone/>
            </a:pPr>
            <a:endParaRPr lang="en-US" sz="18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14</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1543789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Future NPRRs Related to CLRs?</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0" indent="0">
              <a:buNone/>
            </a:pPr>
            <a:r>
              <a:rPr lang="en-US" sz="1800" dirty="0"/>
              <a:t>Note the features in this proposed NPRR are already on the “Large Flexible Load Task Force (LFLTF)” issues list. Some other items impacting markets and settlements (also on LFLTF issues list) are:</a:t>
            </a:r>
          </a:p>
          <a:p>
            <a:pPr marL="457200" indent="-457200">
              <a:buFont typeface="+mj-lt"/>
              <a:buAutoNum type="arabicPeriod"/>
            </a:pPr>
            <a:endParaRPr lang="en-US" sz="1800" i="1" dirty="0">
              <a:sym typeface="Wingdings" panose="05000000000000000000" pitchFamily="2" charset="2"/>
            </a:endParaRPr>
          </a:p>
          <a:p>
            <a:pPr marL="457200" indent="-457200">
              <a:buFont typeface="+mj-lt"/>
              <a:buAutoNum type="arabicPeriod"/>
            </a:pPr>
            <a:endParaRPr lang="en-US" sz="1800" dirty="0">
              <a:sym typeface="Wingdings" panose="05000000000000000000" pitchFamily="2" charset="2"/>
            </a:endParaRPr>
          </a:p>
          <a:p>
            <a:pPr marL="457200" indent="-457200">
              <a:buFont typeface="+mj-lt"/>
              <a:buAutoNum type="arabicPeriod"/>
            </a:pPr>
            <a:r>
              <a:rPr lang="en-US" sz="1800" dirty="0">
                <a:sym typeface="Wingdings" panose="05000000000000000000" pitchFamily="2" charset="2"/>
              </a:rPr>
              <a:t>Changes to RUC: How to model (dispatch) CLRs in RUC?</a:t>
            </a:r>
          </a:p>
          <a:p>
            <a:pPr marL="457200" indent="-457200">
              <a:buFont typeface="+mj-lt"/>
              <a:buAutoNum type="arabicPeriod"/>
            </a:pPr>
            <a:r>
              <a:rPr lang="en-US" sz="1800" dirty="0">
                <a:sym typeface="Wingdings" panose="05000000000000000000" pitchFamily="2" charset="2"/>
              </a:rPr>
              <a:t>Changes to Emergency Settlements for HDL/LDL override on CLR</a:t>
            </a:r>
          </a:p>
          <a:p>
            <a:pPr marL="457200" indent="-457200">
              <a:buFont typeface="+mj-lt"/>
              <a:buAutoNum type="arabicPeriod"/>
            </a:pPr>
            <a:r>
              <a:rPr lang="en-US" sz="1800" dirty="0">
                <a:sym typeface="Wingdings" panose="05000000000000000000" pitchFamily="2" charset="2"/>
              </a:rPr>
              <a:t>CLR impacts on Constraint Competitive Tests/Resource Mitigation</a:t>
            </a:r>
          </a:p>
          <a:p>
            <a:pPr marL="457200" indent="-457200">
              <a:buFont typeface="+mj-lt"/>
              <a:buAutoNum type="arabicPeriod"/>
            </a:pPr>
            <a:endParaRPr lang="en-US" sz="18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15</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2034929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sz="2400" dirty="0"/>
              <a:t>LFL Issue List: Partially Addressed by Proposed NPRR</a:t>
            </a:r>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16</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graphicFrame>
        <p:nvGraphicFramePr>
          <p:cNvPr id="10" name="Table 10">
            <a:extLst>
              <a:ext uri="{FF2B5EF4-FFF2-40B4-BE49-F238E27FC236}">
                <a16:creationId xmlns:a16="http://schemas.microsoft.com/office/drawing/2014/main" id="{B9EF1BBF-8450-48E1-8427-BF95D374CABF}"/>
              </a:ext>
            </a:extLst>
          </p:cNvPr>
          <p:cNvGraphicFramePr>
            <a:graphicFrameLocks noGrp="1"/>
          </p:cNvGraphicFramePr>
          <p:nvPr>
            <p:ph idx="1"/>
            <p:extLst>
              <p:ext uri="{D42A27DB-BD31-4B8C-83A1-F6EECF244321}">
                <p14:modId xmlns:p14="http://schemas.microsoft.com/office/powerpoint/2010/main" val="4076749300"/>
              </p:ext>
            </p:extLst>
          </p:nvPr>
        </p:nvGraphicFramePr>
        <p:xfrm>
          <a:off x="304800" y="990600"/>
          <a:ext cx="8534400" cy="533908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3360274506"/>
                    </a:ext>
                  </a:extLst>
                </a:gridCol>
                <a:gridCol w="3810000">
                  <a:extLst>
                    <a:ext uri="{9D8B030D-6E8A-4147-A177-3AD203B41FA5}">
                      <a16:colId xmlns:a16="http://schemas.microsoft.com/office/drawing/2014/main" val="3661741401"/>
                    </a:ext>
                  </a:extLst>
                </a:gridCol>
                <a:gridCol w="3810000">
                  <a:extLst>
                    <a:ext uri="{9D8B030D-6E8A-4147-A177-3AD203B41FA5}">
                      <a16:colId xmlns:a16="http://schemas.microsoft.com/office/drawing/2014/main" val="68825150"/>
                    </a:ext>
                  </a:extLst>
                </a:gridCol>
              </a:tblGrid>
              <a:tr h="370840">
                <a:tc>
                  <a:txBody>
                    <a:bodyPr/>
                    <a:lstStyle/>
                    <a:p>
                      <a:pPr algn="ctr"/>
                      <a:r>
                        <a:rPr lang="en-US" sz="1100" dirty="0"/>
                        <a:t>LFLTF ID</a:t>
                      </a:r>
                    </a:p>
                  </a:txBody>
                  <a:tcPr/>
                </a:tc>
                <a:tc>
                  <a:txBody>
                    <a:bodyPr/>
                    <a:lstStyle/>
                    <a:p>
                      <a:pPr algn="ctr"/>
                      <a:r>
                        <a:rPr lang="en-US" sz="1100" dirty="0"/>
                        <a:t>Description</a:t>
                      </a:r>
                    </a:p>
                  </a:txBody>
                  <a:tcPr/>
                </a:tc>
                <a:tc>
                  <a:txBody>
                    <a:bodyPr/>
                    <a:lstStyle/>
                    <a:p>
                      <a:r>
                        <a:rPr lang="en-US" sz="1100" dirty="0"/>
                        <a:t>Partial coverage of issue in proposed NPRR</a:t>
                      </a:r>
                    </a:p>
                  </a:txBody>
                  <a:tcPr/>
                </a:tc>
                <a:extLst>
                  <a:ext uri="{0D108BD9-81ED-4DB2-BD59-A6C34878D82A}">
                    <a16:rowId xmlns:a16="http://schemas.microsoft.com/office/drawing/2014/main" val="2586917488"/>
                  </a:ext>
                </a:extLst>
              </a:tr>
              <a:tr h="370840">
                <a:tc>
                  <a:txBody>
                    <a:bodyPr/>
                    <a:lstStyle/>
                    <a:p>
                      <a:r>
                        <a:rPr lang="en-US" sz="1100" dirty="0"/>
                        <a:t>LFL-8,</a:t>
                      </a:r>
                    </a:p>
                    <a:p>
                      <a:r>
                        <a:rPr lang="en-US" sz="1100" dirty="0"/>
                        <a:t>LFL-24,</a:t>
                      </a:r>
                    </a:p>
                    <a:p>
                      <a:r>
                        <a:rPr lang="en-US" sz="1100" dirty="0"/>
                        <a:t>LFL-25</a:t>
                      </a:r>
                    </a:p>
                  </a:txBody>
                  <a:tcPr/>
                </a:tc>
                <a:tc>
                  <a:txBody>
                    <a:bodyPr/>
                    <a:lstStyle/>
                    <a:p>
                      <a:r>
                        <a:rPr lang="en-US" sz="1100" u="sng" dirty="0"/>
                        <a:t>LFL-8:</a:t>
                      </a:r>
                      <a:r>
                        <a:rPr lang="en-US" sz="1100" dirty="0"/>
                        <a:t> Evaluate telemetry, metering, COP, and other market submission requirements for LFLs</a:t>
                      </a:r>
                    </a:p>
                    <a:p>
                      <a:pPr marL="228600" indent="-228600">
                        <a:buAutoNum type="alphaLcParenR"/>
                      </a:pPr>
                      <a:r>
                        <a:rPr lang="en-US" sz="1100" dirty="0"/>
                        <a:t>Any corresponding Business Practice Manual updates</a:t>
                      </a:r>
                    </a:p>
                    <a:p>
                      <a:endParaRPr lang="en-US" sz="1100" u="sng" dirty="0"/>
                    </a:p>
                    <a:p>
                      <a:r>
                        <a:rPr lang="en-US" sz="1100" u="sng" dirty="0"/>
                        <a:t>LFL-24:</a:t>
                      </a:r>
                      <a:r>
                        <a:rPr lang="en-US" sz="1100" dirty="0"/>
                        <a:t> Establish telemetry, metering, and other market participant submission (e.g., COP) requirements for LFLs (co-located or otherwise).</a:t>
                      </a:r>
                    </a:p>
                    <a:p>
                      <a:endParaRPr lang="en-US" sz="1100" u="sng" dirty="0"/>
                    </a:p>
                    <a:p>
                      <a:r>
                        <a:rPr lang="en-US" sz="1100" u="sng" dirty="0"/>
                        <a:t>LFL-25:</a:t>
                      </a:r>
                      <a:r>
                        <a:rPr lang="en-US" sz="1100" dirty="0"/>
                        <a:t> For LFL that are co-located, identify any changes required within Business Practice Manuals, specifically as it relates to COP submissions and telemetry.</a:t>
                      </a:r>
                    </a:p>
                    <a:p>
                      <a:pPr marL="228600" indent="-228600">
                        <a:buAutoNum type="alphaLcParenR"/>
                      </a:pPr>
                      <a:endParaRPr lang="en-US" sz="1100" dirty="0"/>
                    </a:p>
                  </a:txBody>
                  <a:tcPr/>
                </a:tc>
                <a:tc>
                  <a:txBody>
                    <a:bodyPr/>
                    <a:lstStyle/>
                    <a:p>
                      <a:r>
                        <a:rPr lang="en-US" sz="1100" dirty="0"/>
                        <a:t>If LFL registers as a CLR, then rules in the current Business Practice Manuals and protocols  (</a:t>
                      </a:r>
                      <a:r>
                        <a:rPr lang="en-US" sz="1100" i="1" dirty="0"/>
                        <a:t>as well as changes proposed in the proposed NPRR for CLR nodal dispatch/pricing and resulting changes to Business Practice Manuals, if approved</a:t>
                      </a:r>
                      <a:r>
                        <a:rPr lang="en-US" sz="1100" dirty="0"/>
                        <a:t>) will apply for telemetry, COP, market submissions and corresponding Business Practice Manuals</a:t>
                      </a:r>
                    </a:p>
                  </a:txBody>
                  <a:tcPr/>
                </a:tc>
                <a:extLst>
                  <a:ext uri="{0D108BD9-81ED-4DB2-BD59-A6C34878D82A}">
                    <a16:rowId xmlns:a16="http://schemas.microsoft.com/office/drawing/2014/main" val="22014074"/>
                  </a:ext>
                </a:extLst>
              </a:tr>
              <a:tr h="370840">
                <a:tc>
                  <a:txBody>
                    <a:bodyPr/>
                    <a:lstStyle/>
                    <a:p>
                      <a:r>
                        <a:rPr lang="en-US" sz="1100" dirty="0"/>
                        <a:t>LFL-11</a:t>
                      </a:r>
                    </a:p>
                  </a:txBody>
                  <a:tcPr/>
                </a:tc>
                <a:tc>
                  <a:txBody>
                    <a:bodyPr/>
                    <a:lstStyle/>
                    <a:p>
                      <a:r>
                        <a:rPr lang="en-US" sz="1100" dirty="0"/>
                        <a:t>Evaluate the need for rules prohibiting the switching between CLR and non-CLR participation and/or nodal and Load Zone settlement</a:t>
                      </a:r>
                    </a:p>
                  </a:txBody>
                  <a:tcPr/>
                </a:tc>
                <a:tc>
                  <a:txBody>
                    <a:bodyPr/>
                    <a:lstStyle/>
                    <a:p>
                      <a:r>
                        <a:rPr lang="en-US" sz="1100" dirty="0"/>
                        <a:t>If LFL registers as a CLR, then proposed NPR does not allow switching between CLR and non-CLR participation by redefining OUTL for CLRs. In addition, once a load is registered as a CLR, its entire energy consumption is metered separately from all other load and generation and this metered energy consumption will always be settled at a Nodal price. </a:t>
                      </a:r>
                    </a:p>
                    <a:p>
                      <a:endParaRPr lang="en-US" sz="1100" dirty="0"/>
                    </a:p>
                    <a:p>
                      <a:r>
                        <a:rPr lang="en-US" sz="1100" dirty="0"/>
                        <a:t>Though not explicitly stated in the proposed NPRR, the only way to get out of having energy consumption of this load being settled at a Load Zone price is to de-register as a CLR. </a:t>
                      </a:r>
                    </a:p>
                  </a:txBody>
                  <a:tcPr/>
                </a:tc>
                <a:extLst>
                  <a:ext uri="{0D108BD9-81ED-4DB2-BD59-A6C34878D82A}">
                    <a16:rowId xmlns:a16="http://schemas.microsoft.com/office/drawing/2014/main" val="2738061295"/>
                  </a:ext>
                </a:extLst>
              </a:tr>
              <a:tr h="370840">
                <a:tc>
                  <a:txBody>
                    <a:bodyPr/>
                    <a:lstStyle/>
                    <a:p>
                      <a:r>
                        <a:rPr lang="en-US" sz="1100" dirty="0"/>
                        <a:t>LFL-28</a:t>
                      </a:r>
                    </a:p>
                  </a:txBody>
                  <a:tcPr/>
                </a:tc>
                <a:tc>
                  <a:txBody>
                    <a:bodyPr/>
                    <a:lstStyle/>
                    <a:p>
                      <a:r>
                        <a:rPr lang="en-US" sz="1100" dirty="0"/>
                        <a:t>Consider whether LFL-CLR availability for SCED dispatch should be required in all hours.</a:t>
                      </a:r>
                    </a:p>
                  </a:txBody>
                  <a:tcPr/>
                </a:tc>
                <a:tc>
                  <a:txBody>
                    <a:bodyPr/>
                    <a:lstStyle/>
                    <a:p>
                      <a:r>
                        <a:rPr lang="en-US" sz="1100" dirty="0"/>
                        <a:t>If LFL registers as a CLR, then it is available for SCED for all hours except when CLR status is OUTL. In proposed NPRR, OUTL status can be used by CLR only when energy consumption by CLR is zero.</a:t>
                      </a:r>
                    </a:p>
                  </a:txBody>
                  <a:tcPr/>
                </a:tc>
                <a:extLst>
                  <a:ext uri="{0D108BD9-81ED-4DB2-BD59-A6C34878D82A}">
                    <a16:rowId xmlns:a16="http://schemas.microsoft.com/office/drawing/2014/main" val="1300494234"/>
                  </a:ext>
                </a:extLst>
              </a:tr>
            </a:tbl>
          </a:graphicData>
        </a:graphic>
      </p:graphicFrame>
    </p:spTree>
    <p:extLst>
      <p:ext uri="{BB962C8B-B14F-4D97-AF65-F5344CB8AC3E}">
        <p14:creationId xmlns:p14="http://schemas.microsoft.com/office/powerpoint/2010/main" val="2670200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sz="2800" dirty="0"/>
              <a:t>LFL Issue List: Partially Addressed by Proposed NPRR</a:t>
            </a:r>
            <a:endParaRPr lang="en-US"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17</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graphicFrame>
        <p:nvGraphicFramePr>
          <p:cNvPr id="10" name="Table 10">
            <a:extLst>
              <a:ext uri="{FF2B5EF4-FFF2-40B4-BE49-F238E27FC236}">
                <a16:creationId xmlns:a16="http://schemas.microsoft.com/office/drawing/2014/main" id="{B9EF1BBF-8450-48E1-8427-BF95D374CABF}"/>
              </a:ext>
            </a:extLst>
          </p:cNvPr>
          <p:cNvGraphicFramePr>
            <a:graphicFrameLocks noGrp="1"/>
          </p:cNvGraphicFramePr>
          <p:nvPr>
            <p:ph idx="1"/>
            <p:extLst>
              <p:ext uri="{D42A27DB-BD31-4B8C-83A1-F6EECF244321}">
                <p14:modId xmlns:p14="http://schemas.microsoft.com/office/powerpoint/2010/main" val="742635160"/>
              </p:ext>
            </p:extLst>
          </p:nvPr>
        </p:nvGraphicFramePr>
        <p:xfrm>
          <a:off x="304800" y="838200"/>
          <a:ext cx="8534400" cy="5913120"/>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3360274506"/>
                    </a:ext>
                  </a:extLst>
                </a:gridCol>
                <a:gridCol w="4495800">
                  <a:extLst>
                    <a:ext uri="{9D8B030D-6E8A-4147-A177-3AD203B41FA5}">
                      <a16:colId xmlns:a16="http://schemas.microsoft.com/office/drawing/2014/main" val="3661741401"/>
                    </a:ext>
                  </a:extLst>
                </a:gridCol>
                <a:gridCol w="3352800">
                  <a:extLst>
                    <a:ext uri="{9D8B030D-6E8A-4147-A177-3AD203B41FA5}">
                      <a16:colId xmlns:a16="http://schemas.microsoft.com/office/drawing/2014/main" val="68825150"/>
                    </a:ext>
                  </a:extLst>
                </a:gridCol>
              </a:tblGrid>
              <a:tr h="370840">
                <a:tc>
                  <a:txBody>
                    <a:bodyPr/>
                    <a:lstStyle/>
                    <a:p>
                      <a:pPr algn="ctr"/>
                      <a:r>
                        <a:rPr lang="en-US" sz="1100" dirty="0"/>
                        <a:t>LFLTF ID</a:t>
                      </a:r>
                    </a:p>
                  </a:txBody>
                  <a:tcPr/>
                </a:tc>
                <a:tc>
                  <a:txBody>
                    <a:bodyPr/>
                    <a:lstStyle/>
                    <a:p>
                      <a:pPr algn="ctr"/>
                      <a:r>
                        <a:rPr lang="en-US" sz="1100" dirty="0"/>
                        <a:t>Description</a:t>
                      </a:r>
                    </a:p>
                  </a:txBody>
                  <a:tcPr/>
                </a:tc>
                <a:tc>
                  <a:txBody>
                    <a:bodyPr/>
                    <a:lstStyle/>
                    <a:p>
                      <a:r>
                        <a:rPr lang="en-US" sz="1100" dirty="0"/>
                        <a:t>Partial coverage of issue in proposed NPRR</a:t>
                      </a:r>
                    </a:p>
                  </a:txBody>
                  <a:tcPr/>
                </a:tc>
                <a:extLst>
                  <a:ext uri="{0D108BD9-81ED-4DB2-BD59-A6C34878D82A}">
                    <a16:rowId xmlns:a16="http://schemas.microsoft.com/office/drawing/2014/main" val="2586917488"/>
                  </a:ext>
                </a:extLst>
              </a:tr>
              <a:tr h="370840">
                <a:tc>
                  <a:txBody>
                    <a:bodyPr/>
                    <a:lstStyle/>
                    <a:p>
                      <a:r>
                        <a:rPr lang="en-US" sz="1100" dirty="0"/>
                        <a:t>LFL-12</a:t>
                      </a:r>
                    </a:p>
                  </a:txBody>
                  <a:tcPr/>
                </a:tc>
                <a:tc>
                  <a:txBody>
                    <a:bodyPr/>
                    <a:lstStyle/>
                    <a:p>
                      <a:r>
                        <a:rPr lang="en-US" sz="1100" dirty="0"/>
                        <a:t>Determine the suitability of new large retail loads to become Controllable Load Resources directed by following basepoints from SCED. </a:t>
                      </a:r>
                    </a:p>
                    <a:p>
                      <a:r>
                        <a:rPr lang="en-US" sz="1100" dirty="0"/>
                        <a:t>a. Propose any required probations for switching between nodal settlement and Load Zone settlement of an individual facility.</a:t>
                      </a:r>
                    </a:p>
                    <a:p>
                      <a:r>
                        <a:rPr lang="en-US" sz="1100" dirty="0"/>
                        <a:t>b. Propose any probations between switching between becoming a Controllable Load Resource and reverting back to only a passively responding load or then back to a CLR.</a:t>
                      </a:r>
                    </a:p>
                    <a:p>
                      <a:r>
                        <a:rPr lang="en-US" sz="1100" dirty="0"/>
                        <a:t>c. Determine required energy and power metering requirements to prohibit arbitrage between node and load zone pricing. </a:t>
                      </a:r>
                    </a:p>
                    <a:p>
                      <a:r>
                        <a:rPr lang="en-US" sz="1100" dirty="0"/>
                        <a:t>d. Determine facility inspection requirements if necessary.</a:t>
                      </a:r>
                    </a:p>
                  </a:txBody>
                  <a:tcPr/>
                </a:tc>
                <a:tc>
                  <a:txBody>
                    <a:bodyPr/>
                    <a:lstStyle/>
                    <a:p>
                      <a:r>
                        <a:rPr lang="en-US" sz="1100" dirty="0"/>
                        <a:t>For LFL to register as a CLR, it needs to qualify for SCED (like any other load attempting to register as a CLR). For other items on this issue list, see comments for LFL-11, LFL-28</a:t>
                      </a:r>
                    </a:p>
                  </a:txBody>
                  <a:tcPr/>
                </a:tc>
                <a:extLst>
                  <a:ext uri="{0D108BD9-81ED-4DB2-BD59-A6C34878D82A}">
                    <a16:rowId xmlns:a16="http://schemas.microsoft.com/office/drawing/2014/main" val="1288193058"/>
                  </a:ext>
                </a:extLst>
              </a:tr>
              <a:tr h="370840">
                <a:tc>
                  <a:txBody>
                    <a:bodyPr/>
                    <a:lstStyle/>
                    <a:p>
                      <a:r>
                        <a:rPr lang="en-US" sz="1100" dirty="0"/>
                        <a:t>LFL-13</a:t>
                      </a:r>
                    </a:p>
                  </a:txBody>
                  <a:tcPr/>
                </a:tc>
                <a:tc>
                  <a:txBody>
                    <a:bodyPr/>
                    <a:lstStyle/>
                    <a:p>
                      <a:r>
                        <a:rPr lang="en-US" sz="1100" dirty="0"/>
                        <a:t>Identify any needs for metering requirements, specifically as it related to nodal vs. Load Zone settlement</a:t>
                      </a:r>
                    </a:p>
                  </a:txBody>
                  <a:tcPr/>
                </a:tc>
                <a:tc>
                  <a:txBody>
                    <a:bodyPr/>
                    <a:lstStyle/>
                    <a:p>
                      <a:r>
                        <a:rPr lang="en-US" sz="1100" dirty="0"/>
                        <a:t>If LFL is registered as a CLR, the LFL entire consumption must be separately metered for all other load and generation and the entire consumption measured by this meter will always be settled at a nodal price</a:t>
                      </a:r>
                    </a:p>
                  </a:txBody>
                  <a:tcPr/>
                </a:tc>
                <a:extLst>
                  <a:ext uri="{0D108BD9-81ED-4DB2-BD59-A6C34878D82A}">
                    <a16:rowId xmlns:a16="http://schemas.microsoft.com/office/drawing/2014/main" val="1300494234"/>
                  </a:ext>
                </a:extLst>
              </a:tr>
              <a:tr h="370840">
                <a:tc>
                  <a:txBody>
                    <a:bodyPr/>
                    <a:lstStyle/>
                    <a:p>
                      <a:r>
                        <a:rPr lang="en-US" sz="1100" dirty="0"/>
                        <a:t>LFL-14</a:t>
                      </a:r>
                    </a:p>
                  </a:txBody>
                  <a:tcPr/>
                </a:tc>
                <a:tc>
                  <a:txBody>
                    <a:bodyPr/>
                    <a:lstStyle/>
                    <a:p>
                      <a:r>
                        <a:rPr lang="en-US" sz="1100" dirty="0"/>
                        <a:t>Evaluate the need for any mitigating measure needs to price oscillations or other related concerns due to fast LFL responses</a:t>
                      </a:r>
                    </a:p>
                  </a:txBody>
                  <a:tcPr/>
                </a:tc>
                <a:tc>
                  <a:txBody>
                    <a:bodyPr/>
                    <a:lstStyle/>
                    <a:p>
                      <a:r>
                        <a:rPr lang="en-US" sz="1100" dirty="0"/>
                        <a:t>If LFL is registered as a CLR, to mitigate too fast a response, ALL resources (not just CLR) receiving a Base Point must follow Updated Desired Basepoint plus any Regulation deployment signals given by ERCOT LFC. </a:t>
                      </a:r>
                    </a:p>
                  </a:txBody>
                  <a:tcPr/>
                </a:tc>
                <a:extLst>
                  <a:ext uri="{0D108BD9-81ED-4DB2-BD59-A6C34878D82A}">
                    <a16:rowId xmlns:a16="http://schemas.microsoft.com/office/drawing/2014/main" val="245077081"/>
                  </a:ext>
                </a:extLst>
              </a:tr>
              <a:tr h="370840">
                <a:tc>
                  <a:txBody>
                    <a:bodyPr/>
                    <a:lstStyle/>
                    <a:p>
                      <a:r>
                        <a:rPr lang="en-US" sz="1100" dirty="0"/>
                        <a:t>LFL-23,</a:t>
                      </a:r>
                    </a:p>
                    <a:p>
                      <a:r>
                        <a:rPr lang="en-US" sz="1100" dirty="0"/>
                        <a:t>LFL-42</a:t>
                      </a:r>
                    </a:p>
                  </a:txBody>
                  <a:tcPr/>
                </a:tc>
                <a:tc>
                  <a:txBody>
                    <a:bodyPr/>
                    <a:lstStyle/>
                    <a:p>
                      <a:r>
                        <a:rPr lang="en-US" sz="1100" u="sng" dirty="0"/>
                        <a:t>LFL-23:</a:t>
                      </a:r>
                      <a:r>
                        <a:rPr lang="en-US" sz="1100" dirty="0"/>
                        <a:t> Consider rules for Ancillary Service awards for large flexible loads (co-located or otherwise).</a:t>
                      </a:r>
                    </a:p>
                    <a:p>
                      <a:endParaRPr lang="en-US" sz="1100" dirty="0"/>
                    </a:p>
                    <a:p>
                      <a:r>
                        <a:rPr lang="en-US" sz="1100" u="sng" dirty="0"/>
                        <a:t>LFL-42:</a:t>
                      </a:r>
                      <a:r>
                        <a:rPr lang="en-US" sz="1100" dirty="0"/>
                        <a:t> Evaluate processes for AS and other Resource awards for LFLs, specifically BTM LFLs</a:t>
                      </a:r>
                    </a:p>
                  </a:txBody>
                  <a:tcPr/>
                </a:tc>
                <a:tc>
                  <a:txBody>
                    <a:bodyPr/>
                    <a:lstStyle/>
                    <a:p>
                      <a:r>
                        <a:rPr lang="en-US" sz="1100" dirty="0"/>
                        <a:t>If LFL registers as a CLR, proposed NPRR describes how AS is awarded for BTM Resources or otherwise</a:t>
                      </a:r>
                    </a:p>
                  </a:txBody>
                  <a:tcPr/>
                </a:tc>
                <a:extLst>
                  <a:ext uri="{0D108BD9-81ED-4DB2-BD59-A6C34878D82A}">
                    <a16:rowId xmlns:a16="http://schemas.microsoft.com/office/drawing/2014/main" val="1020511022"/>
                  </a:ext>
                </a:extLst>
              </a:tr>
              <a:tr h="370840">
                <a:tc>
                  <a:txBody>
                    <a:bodyPr/>
                    <a:lstStyle/>
                    <a:p>
                      <a:r>
                        <a:rPr lang="en-US" sz="1100" dirty="0"/>
                        <a:t>LFL-26</a:t>
                      </a:r>
                    </a:p>
                  </a:txBody>
                  <a:tcPr/>
                </a:tc>
                <a:tc>
                  <a:txBody>
                    <a:bodyPr/>
                    <a:lstStyle/>
                    <a:p>
                      <a:r>
                        <a:rPr lang="en-US" sz="1100" dirty="0"/>
                        <a:t>Evaluate rules and process changes that may be necessary for considering LFLs, particularly those modeled as CLRs, in near-term reliability studies, including the Reliability Unit Commitment (RUC) process.</a:t>
                      </a:r>
                    </a:p>
                  </a:txBody>
                  <a:tcPr/>
                </a:tc>
                <a:tc>
                  <a:txBody>
                    <a:bodyPr/>
                    <a:lstStyle/>
                    <a:p>
                      <a:r>
                        <a:rPr lang="en-US" sz="1100" dirty="0"/>
                        <a:t>Not addressed in the proposed NPRR, CLR consumption remains part of Load Forecast i.e. RUC will treat CLR energy consumption as firm load (non-dispatchable). Future NPRR?</a:t>
                      </a:r>
                    </a:p>
                  </a:txBody>
                  <a:tcPr/>
                </a:tc>
                <a:extLst>
                  <a:ext uri="{0D108BD9-81ED-4DB2-BD59-A6C34878D82A}">
                    <a16:rowId xmlns:a16="http://schemas.microsoft.com/office/drawing/2014/main" val="3140096752"/>
                  </a:ext>
                </a:extLst>
              </a:tr>
            </a:tbl>
          </a:graphicData>
        </a:graphic>
      </p:graphicFrame>
    </p:spTree>
    <p:extLst>
      <p:ext uri="{BB962C8B-B14F-4D97-AF65-F5344CB8AC3E}">
        <p14:creationId xmlns:p14="http://schemas.microsoft.com/office/powerpoint/2010/main" val="969229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Driver for Proposed NPRR</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p:txBody>
          <a:bodyPr/>
          <a:lstStyle/>
          <a:p>
            <a:pPr marL="0" indent="0">
              <a:buNone/>
            </a:pPr>
            <a:r>
              <a:rPr lang="en-US" sz="2000" dirty="0"/>
              <a:t>From Project 52373 Blueprint (12-6-21) - Phase I - Enhancements to the Current Market Design</a:t>
            </a:r>
          </a:p>
          <a:p>
            <a:pPr marL="0" indent="0">
              <a:buNone/>
            </a:pPr>
            <a:endParaRPr lang="en-US" sz="2000" b="1" dirty="0"/>
          </a:p>
          <a:p>
            <a:pPr marL="0" indent="0">
              <a:buNone/>
            </a:pPr>
            <a:r>
              <a:rPr lang="en-US" sz="2000" b="1" dirty="0"/>
              <a:t>Demand Response. </a:t>
            </a:r>
            <a:r>
              <a:rPr lang="en-US" sz="2000" dirty="0"/>
              <a:t>Adopt changes that allow for more targeted demand response to increase utilization of load resources for grid reliability.</a:t>
            </a:r>
          </a:p>
          <a:p>
            <a:pPr marL="0" indent="0">
              <a:buNone/>
            </a:pPr>
            <a:r>
              <a:rPr lang="en-US" sz="2000" dirty="0"/>
              <a:t>• Next steps:</a:t>
            </a:r>
          </a:p>
          <a:p>
            <a:pPr>
              <a:buFont typeface="Courier New" panose="02070309020205020404" pitchFamily="49" charset="0"/>
              <a:buChar char="o"/>
            </a:pPr>
            <a:r>
              <a:rPr lang="en-US" sz="2000" dirty="0"/>
              <a:t>Pursue market modifications and technical measures to improve transparency of price signals for load resources, such as changing demand response pricing from zonal to locational marginal pricing (LMP).</a:t>
            </a: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991729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Previous ERCOT Presentations</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342900" y="781639"/>
            <a:ext cx="8534400" cy="5052221"/>
          </a:xfrm>
        </p:spPr>
        <p:txBody>
          <a:bodyPr/>
          <a:lstStyle/>
          <a:p>
            <a:pPr marL="457200" indent="-457200">
              <a:buFont typeface="+mj-lt"/>
              <a:buAutoNum type="arabicPeriod"/>
            </a:pPr>
            <a:r>
              <a:rPr lang="en-US" sz="1600" dirty="0"/>
              <a:t>WMWG January 2021</a:t>
            </a:r>
          </a:p>
          <a:p>
            <a:pPr marL="0" indent="0">
              <a:buNone/>
            </a:pPr>
            <a:r>
              <a:rPr lang="en-US" sz="1600" dirty="0">
                <a:hlinkClick r:id="rId2"/>
              </a:rPr>
              <a:t>https://www.ercot.com/files/docs/2021/01/20/Current_State_and_Expectations_for_Various_BTM_Scenarios_WMWG_012521.docx</a:t>
            </a:r>
            <a:endParaRPr lang="en-US" sz="1600" dirty="0"/>
          </a:p>
          <a:p>
            <a:pPr marL="0" indent="0">
              <a:buNone/>
            </a:pPr>
            <a:endParaRPr lang="en-US" sz="1600" dirty="0"/>
          </a:p>
          <a:p>
            <a:pPr marL="0" indent="0">
              <a:buNone/>
            </a:pPr>
            <a:endParaRPr lang="en-US" sz="1600" dirty="0"/>
          </a:p>
          <a:p>
            <a:pPr>
              <a:buFont typeface="+mj-lt"/>
              <a:buAutoNum type="arabicPeriod" startAt="2"/>
            </a:pPr>
            <a:r>
              <a:rPr lang="en-US" sz="1600" dirty="0"/>
              <a:t>CMWG January 2022</a:t>
            </a:r>
          </a:p>
          <a:p>
            <a:pPr marL="0" indent="0">
              <a:buNone/>
            </a:pPr>
            <a:r>
              <a:rPr lang="en-US" sz="1600" dirty="0">
                <a:hlinkClick r:id="rId3"/>
              </a:rPr>
              <a:t>https://www.ercot.com/files/docs/2022/01/24/CMWG-%20Demand-Response-CLR-Nodal-Settlement-Discussion.pptx</a:t>
            </a:r>
            <a:endParaRPr lang="en-US" sz="1600" dirty="0"/>
          </a:p>
          <a:p>
            <a:pPr marL="0" indent="0">
              <a:buNone/>
            </a:pPr>
            <a:endParaRPr lang="en-US" sz="1600" dirty="0"/>
          </a:p>
          <a:p>
            <a:pPr>
              <a:buFont typeface="+mj-lt"/>
              <a:buAutoNum type="arabicPeriod" startAt="3"/>
            </a:pPr>
            <a:r>
              <a:rPr lang="en-US" sz="1600" dirty="0"/>
              <a:t>CMWG February 2022</a:t>
            </a:r>
          </a:p>
          <a:p>
            <a:pPr marL="0" indent="0">
              <a:buNone/>
            </a:pPr>
            <a:r>
              <a:rPr lang="en-US" sz="1600" dirty="0">
                <a:hlinkClick r:id="rId4"/>
              </a:rPr>
              <a:t>https://www.ercot.com/files/docs/2022/02/22/Revised_with_comments_CMWG_02212022_nodal_price_settl_of_CLR_.docx</a:t>
            </a:r>
            <a:endParaRPr lang="en-US" sz="1600" dirty="0"/>
          </a:p>
          <a:p>
            <a:pPr marL="0" indent="0">
              <a:buNone/>
            </a:pPr>
            <a:endParaRPr lang="en-US" sz="1600" dirty="0"/>
          </a:p>
          <a:p>
            <a:pPr>
              <a:buFont typeface="+mj-lt"/>
              <a:buAutoNum type="arabicPeriod" startAt="4"/>
            </a:pPr>
            <a:r>
              <a:rPr lang="en-US" sz="1600" dirty="0"/>
              <a:t>WMS June 2022</a:t>
            </a:r>
          </a:p>
          <a:p>
            <a:pPr marL="0" indent="0">
              <a:buNone/>
            </a:pPr>
            <a:r>
              <a:rPr lang="en-US" sz="1600" dirty="0">
                <a:hlinkClick r:id="rId5"/>
              </a:rPr>
              <a:t>https://www.ercot.com/files/docs/2022/05/25/05.%20%20WMS%2006012022%20Demand%20Response%20CLR%20Nodal%20Settlement%20-%20Proposed%20NPRR%20v6.pptx</a:t>
            </a:r>
            <a:endParaRPr lang="en-US" sz="1600" dirty="0"/>
          </a:p>
          <a:p>
            <a:pPr marL="0" indent="0">
              <a:buNone/>
            </a:pPr>
            <a:endParaRPr lang="en-US" sz="1600" dirty="0"/>
          </a:p>
          <a:p>
            <a:pPr marL="0" indent="0">
              <a:buNone/>
            </a:pPr>
            <a:r>
              <a:rPr lang="en-US" sz="1600" dirty="0">
                <a:highlight>
                  <a:srgbClr val="FFFF00"/>
                </a:highlight>
              </a:rPr>
              <a:t>This presentation is an updated version of the presentation given at WMS June, 2022</a:t>
            </a:r>
          </a:p>
          <a:p>
            <a:r>
              <a:rPr lang="en-US" sz="1600" dirty="0">
                <a:highlight>
                  <a:srgbClr val="FFFF00"/>
                </a:highlight>
              </a:rPr>
              <a:t>Slide 9 updated with clarifications</a:t>
            </a:r>
          </a:p>
          <a:p>
            <a:r>
              <a:rPr lang="en-US" sz="1600" dirty="0">
                <a:highlight>
                  <a:srgbClr val="FFFF00"/>
                </a:highlight>
              </a:rPr>
              <a:t>Slides 16 and 17 are new : mapping </a:t>
            </a:r>
            <a:r>
              <a:rPr lang="en-US" sz="1600">
                <a:highlight>
                  <a:srgbClr val="FFFF00"/>
                </a:highlight>
              </a:rPr>
              <a:t>proposed NPRR to </a:t>
            </a:r>
            <a:r>
              <a:rPr lang="en-US" sz="1600" dirty="0">
                <a:highlight>
                  <a:srgbClr val="FFFF00"/>
                </a:highlight>
              </a:rPr>
              <a:t>LFLTF issues list</a:t>
            </a: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1220977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Core Objectives of this Proposed NPRR</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p:txBody>
          <a:bodyPr/>
          <a:lstStyle/>
          <a:p>
            <a:pPr marL="0" indent="0">
              <a:buNone/>
            </a:pPr>
            <a:r>
              <a:rPr lang="en-US" sz="2400" dirty="0"/>
              <a:t>ERCOT registered Controllable Load Resources (CLRs)*</a:t>
            </a:r>
          </a:p>
          <a:p>
            <a:pPr marL="457200" indent="-457200">
              <a:buFont typeface="+mj-lt"/>
              <a:buAutoNum type="arabicPeriod"/>
            </a:pPr>
            <a:r>
              <a:rPr lang="en-US" sz="2400" dirty="0"/>
              <a:t>Dispatch using Nodal Shift Factor</a:t>
            </a:r>
          </a:p>
          <a:p>
            <a:pPr marL="457200" indent="-457200">
              <a:buFont typeface="+mj-lt"/>
              <a:buAutoNum type="arabicPeriod"/>
            </a:pPr>
            <a:r>
              <a:rPr lang="en-US" sz="2400" dirty="0"/>
              <a:t>Settle energy consumed at Nodal price and;</a:t>
            </a:r>
          </a:p>
          <a:p>
            <a:pPr marL="457200" indent="-457200">
              <a:buFont typeface="+mj-lt"/>
              <a:buAutoNum type="arabicPeriod"/>
            </a:pPr>
            <a:r>
              <a:rPr lang="en-US" sz="2400" dirty="0"/>
              <a:t>Accommodate </a:t>
            </a:r>
            <a:r>
              <a:rPr lang="en-US" sz="2400" u="sng" dirty="0"/>
              <a:t>full capacity </a:t>
            </a:r>
            <a:r>
              <a:rPr lang="en-US" sz="2400" dirty="0"/>
              <a:t>of Resources to be offered into the ERCOT Markets that are </a:t>
            </a:r>
            <a:r>
              <a:rPr lang="en-US" sz="2400" u="sng" dirty="0"/>
              <a:t>co-located behind the POI with net metering arrangement</a:t>
            </a:r>
            <a:r>
              <a:rPr lang="en-US" sz="2400" dirty="0"/>
              <a:t>. </a:t>
            </a:r>
          </a:p>
          <a:p>
            <a:pPr marL="857250" lvl="1" indent="-457200">
              <a:buFont typeface="+mj-lt"/>
              <a:buAutoNum type="alphaLcParenR"/>
            </a:pPr>
            <a:r>
              <a:rPr lang="en-US" sz="2200" dirty="0"/>
              <a:t>Thus, eliminating the current co-ordination rules required where the Resources can only offer their excess capacity after netting to the ERCOT markets</a:t>
            </a:r>
          </a:p>
          <a:p>
            <a:pPr marL="0" indent="0">
              <a:buNone/>
            </a:pPr>
            <a:endParaRPr lang="en-US" sz="2400" dirty="0"/>
          </a:p>
          <a:p>
            <a:pPr marL="0" indent="0">
              <a:buNone/>
            </a:pPr>
            <a:r>
              <a:rPr lang="en-US" sz="2400" dirty="0"/>
              <a:t>* Not an Aggregate Load Resource (ALR)</a:t>
            </a:r>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3000857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a:pPr>
            <a:r>
              <a:rPr lang="en-US" sz="1800" dirty="0"/>
              <a:t>CLR* will be assigned a Resource Node (RN) Settlement Point</a:t>
            </a:r>
          </a:p>
          <a:p>
            <a:pPr marL="857250" lvl="1" indent="-457200">
              <a:buFont typeface="+mj-lt"/>
              <a:buAutoNum type="alphaLcParenR"/>
            </a:pPr>
            <a:r>
              <a:rPr lang="en-US" sz="1600" dirty="0"/>
              <a:t>ERCOT will monitor increase in Resource Node Settlement Points and its impact to clearing engines (CRR,DAM)</a:t>
            </a:r>
          </a:p>
          <a:p>
            <a:pPr marL="1257300" lvl="2" indent="-457200">
              <a:buFont typeface="+mj-lt"/>
              <a:buAutoNum type="romanLcPeriod"/>
            </a:pPr>
            <a:r>
              <a:rPr lang="en-US" sz="1400" dirty="0"/>
              <a:t>For CLR* co-located with other Resources, it is likely that existing Resource Nodes can be used and there is no need for new Resource Nodes at such sites</a:t>
            </a:r>
          </a:p>
          <a:p>
            <a:pPr marL="857250" lvl="1" indent="-457200">
              <a:buFont typeface="+mj-lt"/>
              <a:buAutoNum type="alphaLcParenR"/>
            </a:pPr>
            <a:r>
              <a:rPr lang="en-US" sz="1600" dirty="0"/>
              <a:t>Aggregate Load Resources (ALR) will continue to use their applicable Load Zone as the Settlement Point </a:t>
            </a:r>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r>
              <a:rPr lang="en-US" sz="1600" dirty="0"/>
              <a:t>* Not an Aggregate Load Resource (ALR)</a:t>
            </a:r>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810796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2"/>
            </a:pPr>
            <a:r>
              <a:rPr lang="en-US" sz="1800" dirty="0"/>
              <a:t>Real-Time Market (RTM) Energy Bids will be retired and replaced by Resource Specific CLR Energy Bids (move and rename RTM energy bids from Protocol Section 6 to Protocol Section 4)</a:t>
            </a:r>
          </a:p>
          <a:p>
            <a:pPr marL="857250" lvl="1" indent="-457200">
              <a:buFont typeface="+mj-lt"/>
              <a:buAutoNum type="alphaLcParenR"/>
            </a:pPr>
            <a:r>
              <a:rPr lang="en-US" sz="1600" dirty="0"/>
              <a:t>Resource Specific CLR Energy Bids are used in DAM and Real-Time Market (SCED) and have the same validation rules and submission timelines as Resource Specific RTM Energy Bids for CLRs, Aggregate Load Resources (ALRs) and the CLR component of Energy Storage Resources (ESR-CLRs)</a:t>
            </a:r>
          </a:p>
          <a:p>
            <a:pPr marL="857250" lvl="1" indent="-457200">
              <a:buFont typeface="+mj-lt"/>
              <a:buAutoNum type="alphaLcParenR"/>
            </a:pPr>
            <a:r>
              <a:rPr lang="en-US" sz="1600" dirty="0"/>
              <a:t>In the DAM, Resource Specific CLR Energy Bids will be co-optimized with Resource Specific AS Offers from CLR, ALR, or ESR-CLR</a:t>
            </a:r>
          </a:p>
          <a:p>
            <a:pPr marL="1257300" lvl="2" indent="-457200">
              <a:buFont typeface="+mj-lt"/>
              <a:buAutoNum type="romanLcPeriod"/>
            </a:pPr>
            <a:r>
              <a:rPr lang="en-US" sz="1400" dirty="0"/>
              <a:t>CLR Energy Bids are always inclusive with AS Offers</a:t>
            </a:r>
          </a:p>
          <a:p>
            <a:pPr marL="1257300" lvl="2" indent="-457200">
              <a:buFont typeface="+mj-lt"/>
              <a:buAutoNum type="romanLcPeriod"/>
            </a:pPr>
            <a:r>
              <a:rPr lang="en-US" sz="1400" dirty="0"/>
              <a:t>AS Offers from CLR cannot be blocky</a:t>
            </a:r>
          </a:p>
          <a:p>
            <a:pPr marL="857250" lvl="1" indent="-457200">
              <a:buFont typeface="+mj-lt"/>
              <a:buAutoNum type="alphaLcParenR"/>
            </a:pPr>
            <a:r>
              <a:rPr lang="en-US" sz="1600" dirty="0"/>
              <a:t>For distribution system connected CLR, energy and AS clearing (in DAM, RTM) follows same rules as DGR/DESR in scenarios where RN or RN electrical bus or mapped CIM Load de-energized</a:t>
            </a:r>
          </a:p>
          <a:p>
            <a:pPr marL="857250" lvl="1" indent="-457200">
              <a:buFont typeface="+mj-lt"/>
              <a:buAutoNum type="alphaLcParenR"/>
            </a:pPr>
            <a:r>
              <a:rPr lang="en-US" sz="1600" u="sng" dirty="0"/>
              <a:t>Note: For ESR-CLR, their CLR Energy Bids can be updated any time (retain today’s ESR-CLR ability with RTM Energy Bids)</a:t>
            </a:r>
          </a:p>
          <a:p>
            <a:pPr marL="857250" lvl="1" indent="-457200">
              <a:buFont typeface="+mj-lt"/>
              <a:buAutoNum type="alphaLcParenR"/>
            </a:pPr>
            <a:r>
              <a:rPr lang="en-US" sz="1600" dirty="0"/>
              <a:t>Implementation for this change will attempt to minimize QSE system changes</a:t>
            </a:r>
          </a:p>
          <a:p>
            <a:pPr marL="400050" lvl="1" indent="0">
              <a:buNone/>
            </a:pPr>
            <a:endParaRPr lang="en-US" sz="1600" u="sng" dirty="0"/>
          </a:p>
          <a:p>
            <a:pPr marL="857250" lvl="1" indent="-457200">
              <a:buFont typeface="+mj-lt"/>
              <a:buAutoNum type="alphaLcParenR"/>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540093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3"/>
            </a:pPr>
            <a:r>
              <a:rPr lang="en-US" sz="1800" dirty="0">
                <a:sym typeface="Wingdings" panose="05000000000000000000" pitchFamily="2" charset="2"/>
              </a:rPr>
              <a:t>Clarify in NPRR that ALL Resources (not just CLRs) in SCED shall follow UDBP  This is to mitigate potential frequency issues from fast responding Resources abruptly jumping to a new Base Point</a:t>
            </a:r>
          </a:p>
          <a:p>
            <a:pPr marL="457200" indent="-457200">
              <a:buFont typeface="+mj-lt"/>
              <a:buAutoNum type="arabicPeriod" startAt="3"/>
            </a:pPr>
            <a:endParaRPr lang="en-US" sz="1800" dirty="0">
              <a:sym typeface="Wingdings" panose="05000000000000000000" pitchFamily="2" charset="2"/>
            </a:endParaRPr>
          </a:p>
          <a:p>
            <a:pPr marL="457200" indent="-457200">
              <a:buFont typeface="+mj-lt"/>
              <a:buAutoNum type="arabicPeriod" startAt="3"/>
            </a:pPr>
            <a:r>
              <a:rPr lang="en-US" sz="1800" dirty="0"/>
              <a:t>Redefine OUTL status </a:t>
            </a:r>
            <a:r>
              <a:rPr lang="en-US" sz="1800" b="1" u="sng" dirty="0"/>
              <a:t>only</a:t>
            </a:r>
            <a:r>
              <a:rPr lang="en-US" sz="1800" dirty="0"/>
              <a:t> for stand alone CLR</a:t>
            </a:r>
          </a:p>
          <a:p>
            <a:pPr marL="857250" lvl="1" indent="-457200">
              <a:buFont typeface="+mj-lt"/>
              <a:buAutoNum type="alphaLcParenR"/>
            </a:pPr>
            <a:r>
              <a:rPr lang="en-US" sz="1600" dirty="0"/>
              <a:t>CLR* can use OUTL status only when </a:t>
            </a:r>
            <a:r>
              <a:rPr lang="en-US" sz="1600" u="sng" dirty="0"/>
              <a:t>actual energy consumption </a:t>
            </a:r>
            <a:r>
              <a:rPr lang="en-US" sz="1600" dirty="0"/>
              <a:t>is zero</a:t>
            </a:r>
          </a:p>
          <a:p>
            <a:pPr marL="1257300" lvl="2" indent="-457200">
              <a:buFont typeface="+mj-lt"/>
              <a:buAutoNum type="romanLcPeriod"/>
            </a:pPr>
            <a:r>
              <a:rPr lang="en-US" sz="1400" dirty="0"/>
              <a:t>CLR* can update CLR Energy Bid, Ramp rates, LPC/MPC to restrict SCED Base Points (for consumption) instructions to a required value/range</a:t>
            </a:r>
          </a:p>
          <a:p>
            <a:pPr marL="857250" lvl="1" indent="-457200">
              <a:buFont typeface="+mj-lt"/>
              <a:buAutoNum type="alphaLcParenR"/>
            </a:pPr>
            <a:r>
              <a:rPr lang="en-US" sz="1600" dirty="0"/>
              <a:t>Other Load Resources including ALRs are not impacted by this change. i.e., can submit OUTL status indicating Load Resource out of the market but still consume energy</a:t>
            </a:r>
          </a:p>
          <a:p>
            <a:pPr marL="857250" lvl="1" indent="-457200">
              <a:buFont typeface="+mj-lt"/>
              <a:buAutoNum type="alphaLcParenR"/>
            </a:pPr>
            <a:r>
              <a:rPr lang="en-US" sz="1600" dirty="0"/>
              <a:t>Note: Current Nodal Protocols </a:t>
            </a:r>
            <a:r>
              <a:rPr lang="en-US" sz="1600" u="sng" dirty="0"/>
              <a:t>already</a:t>
            </a:r>
            <a:r>
              <a:rPr lang="en-US" sz="1600" dirty="0"/>
              <a:t> state that ESR-CLR can submit a OUTL status </a:t>
            </a:r>
            <a:r>
              <a:rPr lang="en-US" sz="1600" u="sng" dirty="0"/>
              <a:t>only when the ESR is physically out of service</a:t>
            </a:r>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r>
              <a:rPr lang="en-US" sz="1600" dirty="0"/>
              <a:t>* Not an Aggregate Load Resource (ALR)</a:t>
            </a:r>
          </a:p>
          <a:p>
            <a:pPr marL="400050" lvl="1" indent="0">
              <a:buNone/>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4181562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5"/>
            </a:pPr>
            <a:r>
              <a:rPr lang="en-US" sz="1800" dirty="0"/>
              <a:t>CLR* </a:t>
            </a:r>
            <a:r>
              <a:rPr lang="en-US" sz="1800" b="1" u="sng" dirty="0"/>
              <a:t>total</a:t>
            </a:r>
            <a:r>
              <a:rPr lang="en-US" sz="1800" dirty="0"/>
              <a:t> consumption must be </a:t>
            </a:r>
            <a:r>
              <a:rPr lang="en-US" sz="1800" u="sng" dirty="0"/>
              <a:t>separately metered from all other load and generation at a given facility</a:t>
            </a:r>
          </a:p>
          <a:p>
            <a:pPr marL="857250" lvl="1" indent="-457200">
              <a:buFont typeface="+mj-lt"/>
              <a:buAutoNum type="alphaLcParenR"/>
            </a:pPr>
            <a:r>
              <a:rPr lang="en-US" sz="1600" dirty="0"/>
              <a:t>For Real-Time Energy Imbalance Settlement, Metered energy adjusted for transmission/distribution losses and Unaccounted For Energy (UFE) shall be settled at the Nodal Meter Price (CLR Base Point weighted)</a:t>
            </a:r>
          </a:p>
          <a:p>
            <a:pPr marL="857250" lvl="1" indent="-457200">
              <a:buFont typeface="+mj-lt"/>
              <a:buAutoNum type="alphaLcParenR"/>
            </a:pPr>
            <a:r>
              <a:rPr lang="en-US" sz="1600" dirty="0"/>
              <a:t>For sites with TDSP read meters (AMI, IDR, non-EPS meters) that may have  combination of zonal loads, Settlement Only Generation or Storage or CLR:</a:t>
            </a:r>
          </a:p>
          <a:p>
            <a:pPr marL="1257300" lvl="2" indent="-457200">
              <a:buFont typeface="+mj-lt"/>
              <a:buAutoNum type="romanLcPeriod"/>
            </a:pPr>
            <a:r>
              <a:rPr lang="en-US" sz="1400" b="1" dirty="0"/>
              <a:t>CLR* total Load must be separately metered from all other load and generation</a:t>
            </a:r>
          </a:p>
          <a:p>
            <a:pPr marL="1257300" lvl="2" indent="-457200">
              <a:buFont typeface="+mj-lt"/>
              <a:buAutoNum type="romanLcPeriod"/>
            </a:pPr>
            <a:r>
              <a:rPr lang="en-US" sz="1400" dirty="0"/>
              <a:t>ERCOT will not perform any net metering calculations for meter data coming into ERCOT systems</a:t>
            </a:r>
          </a:p>
          <a:p>
            <a:pPr marL="1257300" lvl="2" indent="-457200">
              <a:buFont typeface="+mj-lt"/>
              <a:buAutoNum type="romanLcPeriod"/>
            </a:pPr>
            <a:r>
              <a:rPr lang="en-US" sz="1400" dirty="0"/>
              <a:t>Hence any netting required for appropriate settlements by ERCOT need to be performed by the TDSPs before sending the meter data to ERCOT</a:t>
            </a:r>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r>
              <a:rPr lang="en-US" sz="1600" dirty="0"/>
              <a:t>* Not an Aggregate Load Resource (ALR)</a:t>
            </a:r>
          </a:p>
          <a:p>
            <a:pPr marL="400050" lvl="1" indent="0">
              <a:buNone/>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513007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857250" lvl="1" indent="-457200">
              <a:buFont typeface="+mj-lt"/>
              <a:buAutoNum type="alphaLcParenR" startAt="3"/>
            </a:pPr>
            <a:r>
              <a:rPr lang="en-US" sz="1600" dirty="0"/>
              <a:t>TDSP read meter sites (non-EPS meters)</a:t>
            </a:r>
          </a:p>
          <a:p>
            <a:pPr marL="857250" lvl="1" indent="-457200">
              <a:buFont typeface="+mj-lt"/>
              <a:buAutoNum type="alphaLcParenR" startAt="3"/>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grpSp>
        <p:nvGrpSpPr>
          <p:cNvPr id="6" name="Group 5">
            <a:extLst>
              <a:ext uri="{FF2B5EF4-FFF2-40B4-BE49-F238E27FC236}">
                <a16:creationId xmlns:a16="http://schemas.microsoft.com/office/drawing/2014/main" id="{47B27239-40A0-4BC3-8984-9F870B78ED4D}"/>
              </a:ext>
            </a:extLst>
          </p:cNvPr>
          <p:cNvGrpSpPr/>
          <p:nvPr/>
        </p:nvGrpSpPr>
        <p:grpSpPr>
          <a:xfrm>
            <a:off x="271575" y="1360090"/>
            <a:ext cx="2940457" cy="3643769"/>
            <a:chOff x="271575" y="1422463"/>
            <a:chExt cx="3419007" cy="3581396"/>
          </a:xfrm>
        </p:grpSpPr>
        <p:grpSp>
          <p:nvGrpSpPr>
            <p:cNvPr id="8" name="Group 7">
              <a:extLst>
                <a:ext uri="{FF2B5EF4-FFF2-40B4-BE49-F238E27FC236}">
                  <a16:creationId xmlns:a16="http://schemas.microsoft.com/office/drawing/2014/main" id="{4EBCF966-DA48-4427-BB2A-95596739BB70}"/>
                </a:ext>
              </a:extLst>
            </p:cNvPr>
            <p:cNvGrpSpPr/>
            <p:nvPr/>
          </p:nvGrpSpPr>
          <p:grpSpPr>
            <a:xfrm>
              <a:off x="388010" y="1529116"/>
              <a:ext cx="3126138" cy="3144601"/>
              <a:chOff x="1190188" y="165581"/>
              <a:chExt cx="2458391" cy="3251564"/>
            </a:xfrm>
          </p:grpSpPr>
          <p:grpSp>
            <p:nvGrpSpPr>
              <p:cNvPr id="22" name="Group 21">
                <a:extLst>
                  <a:ext uri="{FF2B5EF4-FFF2-40B4-BE49-F238E27FC236}">
                    <a16:creationId xmlns:a16="http://schemas.microsoft.com/office/drawing/2014/main" id="{24E7FEBA-D08C-4B86-ADCD-B570518D1EE0}"/>
                  </a:ext>
                </a:extLst>
              </p:cNvPr>
              <p:cNvGrpSpPr/>
              <p:nvPr/>
            </p:nvGrpSpPr>
            <p:grpSpPr>
              <a:xfrm>
                <a:off x="1190188" y="165581"/>
                <a:ext cx="2458391" cy="3013791"/>
                <a:chOff x="1190188" y="165581"/>
                <a:chExt cx="2458391" cy="3791911"/>
              </a:xfrm>
            </p:grpSpPr>
            <p:grpSp>
              <p:nvGrpSpPr>
                <p:cNvPr id="25" name="Group 24">
                  <a:extLst>
                    <a:ext uri="{FF2B5EF4-FFF2-40B4-BE49-F238E27FC236}">
                      <a16:creationId xmlns:a16="http://schemas.microsoft.com/office/drawing/2014/main" id="{45426093-0B1D-4AD9-928A-57094A19D048}"/>
                    </a:ext>
                  </a:extLst>
                </p:cNvPr>
                <p:cNvGrpSpPr/>
                <p:nvPr/>
              </p:nvGrpSpPr>
              <p:grpSpPr>
                <a:xfrm>
                  <a:off x="1190188" y="165581"/>
                  <a:ext cx="2049302" cy="3791911"/>
                  <a:chOff x="1139624" y="165581"/>
                  <a:chExt cx="2710364" cy="3791911"/>
                </a:xfrm>
              </p:grpSpPr>
              <p:cxnSp>
                <p:nvCxnSpPr>
                  <p:cNvPr id="33" name="Straight Connector 32">
                    <a:extLst>
                      <a:ext uri="{FF2B5EF4-FFF2-40B4-BE49-F238E27FC236}">
                        <a16:creationId xmlns:a16="http://schemas.microsoft.com/office/drawing/2014/main" id="{35C50D52-DD26-4CCD-B88D-006154E83ED9}"/>
                      </a:ext>
                    </a:extLst>
                  </p:cNvPr>
                  <p:cNvCxnSpPr/>
                  <p:nvPr/>
                </p:nvCxnSpPr>
                <p:spPr>
                  <a:xfrm>
                    <a:off x="2180712" y="1189564"/>
                    <a:ext cx="14859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D0635A03-1363-4AE0-9700-39ADA7F5E09E}"/>
                      </a:ext>
                    </a:extLst>
                  </p:cNvPr>
                  <p:cNvCxnSpPr/>
                  <p:nvPr/>
                </p:nvCxnSpPr>
                <p:spPr>
                  <a:xfrm>
                    <a:off x="2857622" y="1189564"/>
                    <a:ext cx="0" cy="49533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ED57E8B6-2CC0-4224-9D3D-2E28C8CB0D50}"/>
                      </a:ext>
                    </a:extLst>
                  </p:cNvPr>
                  <p:cNvCxnSpPr/>
                  <p:nvPr/>
                </p:nvCxnSpPr>
                <p:spPr>
                  <a:xfrm>
                    <a:off x="3585332" y="2514718"/>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B56A6956-98FA-4B46-9BA0-01C3B2BE49D3}"/>
                      </a:ext>
                    </a:extLst>
                  </p:cNvPr>
                  <p:cNvGrpSpPr/>
                  <p:nvPr/>
                </p:nvGrpSpPr>
                <p:grpSpPr>
                  <a:xfrm>
                    <a:off x="1139624" y="165581"/>
                    <a:ext cx="2710364" cy="3791911"/>
                    <a:chOff x="1139624" y="165581"/>
                    <a:chExt cx="2710364" cy="3586943"/>
                  </a:xfrm>
                </p:grpSpPr>
                <p:cxnSp>
                  <p:nvCxnSpPr>
                    <p:cNvPr id="37" name="Straight Connector 36">
                      <a:extLst>
                        <a:ext uri="{FF2B5EF4-FFF2-40B4-BE49-F238E27FC236}">
                          <a16:creationId xmlns:a16="http://schemas.microsoft.com/office/drawing/2014/main" id="{603F164C-2EB7-4AE7-9F2C-1764470B98CC}"/>
                        </a:ext>
                      </a:extLst>
                    </p:cNvPr>
                    <p:cNvCxnSpPr/>
                    <p:nvPr/>
                  </p:nvCxnSpPr>
                  <p:spPr>
                    <a:xfrm>
                      <a:off x="2853812" y="1949931"/>
                      <a:ext cx="0" cy="448384"/>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8" name="Group 37">
                      <a:extLst>
                        <a:ext uri="{FF2B5EF4-FFF2-40B4-BE49-F238E27FC236}">
                          <a16:creationId xmlns:a16="http://schemas.microsoft.com/office/drawing/2014/main" id="{AD3EC391-7A52-495D-A9CE-55638E3430A5}"/>
                        </a:ext>
                      </a:extLst>
                    </p:cNvPr>
                    <p:cNvGrpSpPr/>
                    <p:nvPr/>
                  </p:nvGrpSpPr>
                  <p:grpSpPr>
                    <a:xfrm>
                      <a:off x="1139624" y="165581"/>
                      <a:ext cx="2710364" cy="3586943"/>
                      <a:chOff x="1139624" y="165581"/>
                      <a:chExt cx="2710364" cy="3586943"/>
                    </a:xfrm>
                  </p:grpSpPr>
                  <p:grpSp>
                    <p:nvGrpSpPr>
                      <p:cNvPr id="39" name="Group 38">
                        <a:extLst>
                          <a:ext uri="{FF2B5EF4-FFF2-40B4-BE49-F238E27FC236}">
                            <a16:creationId xmlns:a16="http://schemas.microsoft.com/office/drawing/2014/main" id="{6C4A0F9C-E348-4BA7-89AE-72FD623A0B59}"/>
                          </a:ext>
                        </a:extLst>
                      </p:cNvPr>
                      <p:cNvGrpSpPr/>
                      <p:nvPr/>
                    </p:nvGrpSpPr>
                    <p:grpSpPr>
                      <a:xfrm>
                        <a:off x="1818762" y="222731"/>
                        <a:ext cx="1036320" cy="914400"/>
                        <a:chOff x="1818762" y="222731"/>
                        <a:chExt cx="1036320" cy="914400"/>
                      </a:xfrm>
                    </p:grpSpPr>
                    <p:cxnSp>
                      <p:nvCxnSpPr>
                        <p:cNvPr id="64" name="Straight Arrow Connector 63">
                          <a:extLst>
                            <a:ext uri="{FF2B5EF4-FFF2-40B4-BE49-F238E27FC236}">
                              <a16:creationId xmlns:a16="http://schemas.microsoft.com/office/drawing/2014/main" id="{4E444F0F-1A4B-4955-8085-72D3AECDA312}"/>
                            </a:ext>
                          </a:extLst>
                        </p:cNvPr>
                        <p:cNvCxnSpPr/>
                        <p:nvPr/>
                      </p:nvCxnSpPr>
                      <p:spPr>
                        <a:xfrm flipH="1">
                          <a:off x="1818762" y="222731"/>
                          <a:ext cx="10287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A63D3FBF-7056-490E-A9B8-94A581BB2AAC}"/>
                            </a:ext>
                          </a:extLst>
                        </p:cNvPr>
                        <p:cNvCxnSpPr/>
                        <p:nvPr/>
                      </p:nvCxnSpPr>
                      <p:spPr>
                        <a:xfrm>
                          <a:off x="2855082" y="222731"/>
                          <a:ext cx="0" cy="914400"/>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B407CB0E-E182-45B8-867A-B3E77E84581C}"/>
                          </a:ext>
                        </a:extLst>
                      </p:cNvPr>
                      <p:cNvGrpSpPr/>
                      <p:nvPr/>
                    </p:nvGrpSpPr>
                    <p:grpSpPr>
                      <a:xfrm>
                        <a:off x="2289932" y="165581"/>
                        <a:ext cx="435179" cy="637540"/>
                        <a:chOff x="2289932" y="165581"/>
                        <a:chExt cx="435179" cy="637540"/>
                      </a:xfrm>
                    </p:grpSpPr>
                    <p:sp>
                      <p:nvSpPr>
                        <p:cNvPr id="58" name="Text Box 18">
                          <a:extLst>
                            <a:ext uri="{FF2B5EF4-FFF2-40B4-BE49-F238E27FC236}">
                              <a16:creationId xmlns:a16="http://schemas.microsoft.com/office/drawing/2014/main" id="{4E324936-6536-4819-8930-E71567CB24FF}"/>
                            </a:ext>
                          </a:extLst>
                        </p:cNvPr>
                        <p:cNvSpPr txBox="1"/>
                        <p:nvPr/>
                      </p:nvSpPr>
                      <p:spPr>
                        <a:xfrm>
                          <a:off x="2308982" y="570264"/>
                          <a:ext cx="416129" cy="222872"/>
                        </a:xfrm>
                        <a:prstGeom prst="rect">
                          <a:avLst/>
                        </a:prstGeom>
                        <a:solidFill>
                          <a:schemeClr val="lt1"/>
                        </a:solidFill>
                        <a:ln w="6350">
                          <a:noFill/>
                        </a:ln>
                      </p:spPr>
                      <p:txBody>
                        <a:bodyPr rot="0" spcFirstLastPara="0" vert="horz" wrap="square" lIns="18288" tIns="18288" rIns="18288" bIns="18288"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59" name="Group 58">
                          <a:extLst>
                            <a:ext uri="{FF2B5EF4-FFF2-40B4-BE49-F238E27FC236}">
                              <a16:creationId xmlns:a16="http://schemas.microsoft.com/office/drawing/2014/main" id="{19BD7F4D-A3A0-4326-AE18-E7606F7A36FC}"/>
                            </a:ext>
                          </a:extLst>
                        </p:cNvPr>
                        <p:cNvGrpSpPr/>
                        <p:nvPr/>
                      </p:nvGrpSpPr>
                      <p:grpSpPr>
                        <a:xfrm>
                          <a:off x="2308985" y="165581"/>
                          <a:ext cx="192024" cy="112471"/>
                          <a:chOff x="2308985" y="165581"/>
                          <a:chExt cx="892454" cy="358452"/>
                        </a:xfrm>
                      </p:grpSpPr>
                      <p:sp>
                        <p:nvSpPr>
                          <p:cNvPr id="62" name="Freeform: Shape 61">
                            <a:extLst>
                              <a:ext uri="{FF2B5EF4-FFF2-40B4-BE49-F238E27FC236}">
                                <a16:creationId xmlns:a16="http://schemas.microsoft.com/office/drawing/2014/main" id="{B258EF05-8954-488A-ACAC-18ACA7A2A578}"/>
                              </a:ext>
                            </a:extLst>
                          </p:cNvPr>
                          <p:cNvSpPr/>
                          <p:nvPr/>
                        </p:nvSpPr>
                        <p:spPr>
                          <a:xfrm>
                            <a:off x="2308985" y="165581"/>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63" name="Freeform: Shape 62">
                            <a:extLst>
                              <a:ext uri="{FF2B5EF4-FFF2-40B4-BE49-F238E27FC236}">
                                <a16:creationId xmlns:a16="http://schemas.microsoft.com/office/drawing/2014/main" id="{221FA00E-6E2F-4EB3-AF5B-075FD9E5790D}"/>
                              </a:ext>
                            </a:extLst>
                          </p:cNvPr>
                          <p:cNvSpPr/>
                          <p:nvPr/>
                        </p:nvSpPr>
                        <p:spPr>
                          <a:xfrm>
                            <a:off x="2755212" y="180212"/>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60" name="Straight Connector 59">
                          <a:extLst>
                            <a:ext uri="{FF2B5EF4-FFF2-40B4-BE49-F238E27FC236}">
                              <a16:creationId xmlns:a16="http://schemas.microsoft.com/office/drawing/2014/main" id="{7969B202-B99D-4762-9031-6F356DCC0003}"/>
                            </a:ext>
                          </a:extLst>
                        </p:cNvPr>
                        <p:cNvCxnSpPr/>
                        <p:nvPr/>
                      </p:nvCxnSpPr>
                      <p:spPr>
                        <a:xfrm>
                          <a:off x="2404232" y="273531"/>
                          <a:ext cx="0" cy="292243"/>
                        </a:xfrm>
                        <a:prstGeom prst="line">
                          <a:avLst/>
                        </a:prstGeom>
                      </p:spPr>
                      <p:style>
                        <a:lnRef idx="1">
                          <a:schemeClr val="accent1"/>
                        </a:lnRef>
                        <a:fillRef idx="0">
                          <a:schemeClr val="accent1"/>
                        </a:fillRef>
                        <a:effectRef idx="0">
                          <a:schemeClr val="accent1"/>
                        </a:effectRef>
                        <a:fontRef idx="minor">
                          <a:schemeClr val="tx1"/>
                        </a:fontRef>
                      </p:style>
                    </p:cxnSp>
                    <p:sp>
                      <p:nvSpPr>
                        <p:cNvPr id="61" name="Oval 60">
                          <a:extLst>
                            <a:ext uri="{FF2B5EF4-FFF2-40B4-BE49-F238E27FC236}">
                              <a16:creationId xmlns:a16="http://schemas.microsoft.com/office/drawing/2014/main" id="{3BFE3C7D-BBD9-4B02-BBA2-84CA9D4C20DB}"/>
                            </a:ext>
                          </a:extLst>
                        </p:cNvPr>
                        <p:cNvSpPr/>
                        <p:nvPr/>
                      </p:nvSpPr>
                      <p:spPr>
                        <a:xfrm>
                          <a:off x="2289932" y="565631"/>
                          <a:ext cx="228600" cy="23749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41" name="Group 40">
                        <a:extLst>
                          <a:ext uri="{FF2B5EF4-FFF2-40B4-BE49-F238E27FC236}">
                            <a16:creationId xmlns:a16="http://schemas.microsoft.com/office/drawing/2014/main" id="{883DCDE1-B47A-4804-8891-7F5D594253EE}"/>
                          </a:ext>
                        </a:extLst>
                      </p:cNvPr>
                      <p:cNvGrpSpPr/>
                      <p:nvPr/>
                    </p:nvGrpSpPr>
                    <p:grpSpPr>
                      <a:xfrm>
                        <a:off x="2568028" y="1594333"/>
                        <a:ext cx="571500" cy="358141"/>
                        <a:chOff x="2568028" y="1594331"/>
                        <a:chExt cx="892454" cy="815652"/>
                      </a:xfrm>
                    </p:grpSpPr>
                    <p:grpSp>
                      <p:nvGrpSpPr>
                        <p:cNvPr id="52" name="Group 51">
                          <a:extLst>
                            <a:ext uri="{FF2B5EF4-FFF2-40B4-BE49-F238E27FC236}">
                              <a16:creationId xmlns:a16="http://schemas.microsoft.com/office/drawing/2014/main" id="{2C0FE352-9162-4B05-9BA2-D581962B9EB4}"/>
                            </a:ext>
                          </a:extLst>
                        </p:cNvPr>
                        <p:cNvGrpSpPr/>
                        <p:nvPr/>
                      </p:nvGrpSpPr>
                      <p:grpSpPr>
                        <a:xfrm>
                          <a:off x="2568028" y="2051531"/>
                          <a:ext cx="892454" cy="358452"/>
                          <a:chOff x="2568028" y="2051531"/>
                          <a:chExt cx="892454" cy="358452"/>
                        </a:xfrm>
                      </p:grpSpPr>
                      <p:sp>
                        <p:nvSpPr>
                          <p:cNvPr id="56" name="Freeform: Shape 55">
                            <a:extLst>
                              <a:ext uri="{FF2B5EF4-FFF2-40B4-BE49-F238E27FC236}">
                                <a16:creationId xmlns:a16="http://schemas.microsoft.com/office/drawing/2014/main" id="{6804B34F-8E82-4097-B0A1-EDAEEC3983E3}"/>
                              </a:ext>
                            </a:extLst>
                          </p:cNvPr>
                          <p:cNvSpPr/>
                          <p:nvPr/>
                        </p:nvSpPr>
                        <p:spPr>
                          <a:xfrm>
                            <a:off x="2568028" y="20515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7" name="Freeform: Shape 56">
                            <a:extLst>
                              <a:ext uri="{FF2B5EF4-FFF2-40B4-BE49-F238E27FC236}">
                                <a16:creationId xmlns:a16="http://schemas.microsoft.com/office/drawing/2014/main" id="{BA43FC62-15F0-4CEB-9CCE-A12DB7B7A2AF}"/>
                              </a:ext>
                            </a:extLst>
                          </p:cNvPr>
                          <p:cNvSpPr/>
                          <p:nvPr/>
                        </p:nvSpPr>
                        <p:spPr>
                          <a:xfrm>
                            <a:off x="3014255" y="20661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53" name="Group 52">
                          <a:extLst>
                            <a:ext uri="{FF2B5EF4-FFF2-40B4-BE49-F238E27FC236}">
                              <a16:creationId xmlns:a16="http://schemas.microsoft.com/office/drawing/2014/main" id="{FD17CD2A-A20C-4A18-8FF3-D3CA71A027F1}"/>
                            </a:ext>
                          </a:extLst>
                        </p:cNvPr>
                        <p:cNvGrpSpPr/>
                        <p:nvPr/>
                      </p:nvGrpSpPr>
                      <p:grpSpPr>
                        <a:xfrm flipV="1">
                          <a:off x="2568028" y="1594331"/>
                          <a:ext cx="892454" cy="358452"/>
                          <a:chOff x="2568028" y="1594331"/>
                          <a:chExt cx="892454" cy="358452"/>
                        </a:xfrm>
                      </p:grpSpPr>
                      <p:sp>
                        <p:nvSpPr>
                          <p:cNvPr id="54" name="Freeform: Shape 53">
                            <a:extLst>
                              <a:ext uri="{FF2B5EF4-FFF2-40B4-BE49-F238E27FC236}">
                                <a16:creationId xmlns:a16="http://schemas.microsoft.com/office/drawing/2014/main" id="{406A7F89-2FAF-4B6F-8CE7-8C53A21745F9}"/>
                              </a:ext>
                            </a:extLst>
                          </p:cNvPr>
                          <p:cNvSpPr/>
                          <p:nvPr/>
                        </p:nvSpPr>
                        <p:spPr>
                          <a:xfrm>
                            <a:off x="2568028" y="15943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5" name="Freeform: Shape 54">
                            <a:extLst>
                              <a:ext uri="{FF2B5EF4-FFF2-40B4-BE49-F238E27FC236}">
                                <a16:creationId xmlns:a16="http://schemas.microsoft.com/office/drawing/2014/main" id="{73EA7B62-9895-4FDF-8581-09F29C6EA891}"/>
                              </a:ext>
                            </a:extLst>
                          </p:cNvPr>
                          <p:cNvSpPr/>
                          <p:nvPr/>
                        </p:nvSpPr>
                        <p:spPr>
                          <a:xfrm>
                            <a:off x="3014255" y="16089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cxnSp>
                    <p:nvCxnSpPr>
                      <p:cNvPr id="42" name="Straight Connector 41">
                        <a:extLst>
                          <a:ext uri="{FF2B5EF4-FFF2-40B4-BE49-F238E27FC236}">
                            <a16:creationId xmlns:a16="http://schemas.microsoft.com/office/drawing/2014/main" id="{458883B2-366E-4A95-8A67-46569D705D61}"/>
                          </a:ext>
                        </a:extLst>
                      </p:cNvPr>
                      <p:cNvCxnSpPr/>
                      <p:nvPr/>
                    </p:nvCxnSpPr>
                    <p:spPr>
                      <a:xfrm flipV="1">
                        <a:off x="1898277" y="2394431"/>
                        <a:ext cx="1951711" cy="889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43" name="Group 42">
                        <a:extLst>
                          <a:ext uri="{FF2B5EF4-FFF2-40B4-BE49-F238E27FC236}">
                            <a16:creationId xmlns:a16="http://schemas.microsoft.com/office/drawing/2014/main" id="{36E13E4C-DCC3-413A-8C62-7F20496BFDA9}"/>
                          </a:ext>
                        </a:extLst>
                      </p:cNvPr>
                      <p:cNvGrpSpPr/>
                      <p:nvPr/>
                    </p:nvGrpSpPr>
                    <p:grpSpPr>
                      <a:xfrm>
                        <a:off x="1994657" y="2400781"/>
                        <a:ext cx="342900" cy="945377"/>
                        <a:chOff x="1994657" y="2400781"/>
                        <a:chExt cx="342900" cy="945377"/>
                      </a:xfrm>
                    </p:grpSpPr>
                    <p:grpSp>
                      <p:nvGrpSpPr>
                        <p:cNvPr id="48" name="Group 47">
                          <a:extLst>
                            <a:ext uri="{FF2B5EF4-FFF2-40B4-BE49-F238E27FC236}">
                              <a16:creationId xmlns:a16="http://schemas.microsoft.com/office/drawing/2014/main" id="{64998436-9DCC-4F7C-B053-0AC652A3A27D}"/>
                            </a:ext>
                          </a:extLst>
                        </p:cNvPr>
                        <p:cNvGrpSpPr/>
                        <p:nvPr/>
                      </p:nvGrpSpPr>
                      <p:grpSpPr>
                        <a:xfrm>
                          <a:off x="1994657" y="2400781"/>
                          <a:ext cx="342900" cy="945377"/>
                          <a:chOff x="1994657" y="2400781"/>
                          <a:chExt cx="342900" cy="945377"/>
                        </a:xfrm>
                      </p:grpSpPr>
                      <p:sp>
                        <p:nvSpPr>
                          <p:cNvPr id="50" name="Oval 49">
                            <a:extLst>
                              <a:ext uri="{FF2B5EF4-FFF2-40B4-BE49-F238E27FC236}">
                                <a16:creationId xmlns:a16="http://schemas.microsoft.com/office/drawing/2014/main" id="{69645760-57D3-4738-8938-A7F3E1940B1D}"/>
                              </a:ext>
                            </a:extLst>
                          </p:cNvPr>
                          <p:cNvSpPr/>
                          <p:nvPr/>
                        </p:nvSpPr>
                        <p:spPr>
                          <a:xfrm>
                            <a:off x="1994657" y="3086581"/>
                            <a:ext cx="342900" cy="259577"/>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51" name="Straight Connector 50">
                            <a:extLst>
                              <a:ext uri="{FF2B5EF4-FFF2-40B4-BE49-F238E27FC236}">
                                <a16:creationId xmlns:a16="http://schemas.microsoft.com/office/drawing/2014/main" id="{9D491B8A-5892-482A-A72E-EE1F036E5541}"/>
                              </a:ext>
                            </a:extLst>
                          </p:cNvPr>
                          <p:cNvCxnSpPr/>
                          <p:nvPr/>
                        </p:nvCxnSpPr>
                        <p:spPr>
                          <a:xfrm flipV="1">
                            <a:off x="2147057" y="2400781"/>
                            <a:ext cx="0" cy="68580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49" name="Freeform: Shape 48">
                          <a:extLst>
                            <a:ext uri="{FF2B5EF4-FFF2-40B4-BE49-F238E27FC236}">
                              <a16:creationId xmlns:a16="http://schemas.microsoft.com/office/drawing/2014/main" id="{CCAC46F4-02E4-4A43-862D-D9B667F54E0C}"/>
                            </a:ext>
                          </a:extLst>
                        </p:cNvPr>
                        <p:cNvSpPr/>
                        <p:nvPr/>
                      </p:nvSpPr>
                      <p:spPr>
                        <a:xfrm>
                          <a:off x="2064507" y="3200882"/>
                          <a:ext cx="222250" cy="86526"/>
                        </a:xfrm>
                        <a:custGeom>
                          <a:avLst/>
                          <a:gdLst>
                            <a:gd name="connsiteX0" fmla="*/ 0 w 908050"/>
                            <a:gd name="connsiteY0" fmla="*/ 222257 h 457207"/>
                            <a:gd name="connsiteX1" fmla="*/ 228600 w 908050"/>
                            <a:gd name="connsiteY1" fmla="*/ 7 h 457207"/>
                            <a:gd name="connsiteX2" fmla="*/ 450850 w 908050"/>
                            <a:gd name="connsiteY2" fmla="*/ 228607 h 457207"/>
                            <a:gd name="connsiteX3" fmla="*/ 679450 w 908050"/>
                            <a:gd name="connsiteY3" fmla="*/ 457207 h 457207"/>
                            <a:gd name="connsiteX4" fmla="*/ 908050 w 908050"/>
                            <a:gd name="connsiteY4" fmla="*/ 228607 h 45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050" h="457207">
                              <a:moveTo>
                                <a:pt x="0" y="222257"/>
                              </a:moveTo>
                              <a:cubicBezTo>
                                <a:pt x="76729" y="110603"/>
                                <a:pt x="153458" y="-1051"/>
                                <a:pt x="228600" y="7"/>
                              </a:cubicBezTo>
                              <a:cubicBezTo>
                                <a:pt x="303742" y="1065"/>
                                <a:pt x="375708" y="152407"/>
                                <a:pt x="450850" y="228607"/>
                              </a:cubicBezTo>
                              <a:cubicBezTo>
                                <a:pt x="525992" y="304807"/>
                                <a:pt x="603250" y="457207"/>
                                <a:pt x="679450" y="457207"/>
                              </a:cubicBezTo>
                              <a:cubicBezTo>
                                <a:pt x="755650" y="457207"/>
                                <a:pt x="831850" y="342907"/>
                                <a:pt x="908050" y="228607"/>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44" name="Straight Arrow Connector 43">
                        <a:extLst>
                          <a:ext uri="{FF2B5EF4-FFF2-40B4-BE49-F238E27FC236}">
                            <a16:creationId xmlns:a16="http://schemas.microsoft.com/office/drawing/2014/main" id="{77B03FF6-1AF3-4179-8CEB-9880D7F1D1D2}"/>
                          </a:ext>
                        </a:extLst>
                      </p:cNvPr>
                      <p:cNvCxnSpPr/>
                      <p:nvPr/>
                    </p:nvCxnSpPr>
                    <p:spPr>
                      <a:xfrm flipV="1">
                        <a:off x="3407532" y="3092931"/>
                        <a:ext cx="342900" cy="336550"/>
                      </a:xfrm>
                      <a:prstGeom prst="straightConnector1">
                        <a:avLst/>
                      </a:prstGeom>
                      <a:ln w="2222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5" name="Text Box 2">
                        <a:extLst>
                          <a:ext uri="{FF2B5EF4-FFF2-40B4-BE49-F238E27FC236}">
                            <a16:creationId xmlns:a16="http://schemas.microsoft.com/office/drawing/2014/main" id="{4BC586C2-6A37-4204-970E-C09B9D9182C8}"/>
                          </a:ext>
                        </a:extLst>
                      </p:cNvPr>
                      <p:cNvSpPr txBox="1">
                        <a:spLocks noChangeArrowheads="1"/>
                      </p:cNvSpPr>
                      <p:nvPr/>
                    </p:nvSpPr>
                    <p:spPr bwMode="auto">
                      <a:xfrm>
                        <a:off x="1688214" y="3369086"/>
                        <a:ext cx="342900" cy="383438"/>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SOG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6" name="Text Box 2">
                        <a:extLst>
                          <a:ext uri="{FF2B5EF4-FFF2-40B4-BE49-F238E27FC236}">
                            <a16:creationId xmlns:a16="http://schemas.microsoft.com/office/drawing/2014/main" id="{6A6FA9CC-8E22-4B9C-A455-670F84D4B93E}"/>
                          </a:ext>
                        </a:extLst>
                      </p:cNvPr>
                      <p:cNvSpPr txBox="1">
                        <a:spLocks noChangeArrowheads="1"/>
                      </p:cNvSpPr>
                      <p:nvPr/>
                    </p:nvSpPr>
                    <p:spPr bwMode="auto">
                      <a:xfrm>
                        <a:off x="3350382" y="3537430"/>
                        <a:ext cx="328460" cy="186438"/>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CLR</a:t>
                        </a:r>
                      </a:p>
                    </p:txBody>
                  </p:sp>
                  <p:sp>
                    <p:nvSpPr>
                      <p:cNvPr id="47" name="Text Box 2">
                        <a:extLst>
                          <a:ext uri="{FF2B5EF4-FFF2-40B4-BE49-F238E27FC236}">
                            <a16:creationId xmlns:a16="http://schemas.microsoft.com/office/drawing/2014/main" id="{4E00A4C4-B27A-41A6-BD1A-EE189C6D2139}"/>
                          </a:ext>
                        </a:extLst>
                      </p:cNvPr>
                      <p:cNvSpPr txBox="1">
                        <a:spLocks noChangeArrowheads="1"/>
                      </p:cNvSpPr>
                      <p:nvPr/>
                    </p:nvSpPr>
                    <p:spPr bwMode="auto">
                      <a:xfrm>
                        <a:off x="1139624" y="489459"/>
                        <a:ext cx="1014419" cy="572671"/>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Service Delivery Point</a:t>
                        </a:r>
                        <a:r>
                          <a:rPr lang="en-US" sz="1100" dirty="0">
                            <a:effectLst/>
                            <a:latin typeface="Calibri" panose="020F0502020204030204" pitchFamily="34" charset="0"/>
                            <a:ea typeface="Calibri" panose="020F0502020204030204" pitchFamily="34" charset="0"/>
                            <a:cs typeface="Times New Roman" panose="02020603050405020304" pitchFamily="18" charset="0"/>
                          </a:rPr>
                          <a:t> meter</a:t>
                        </a:r>
                      </a:p>
                    </p:txBody>
                  </p:sp>
                </p:grpSp>
              </p:grpSp>
            </p:grpSp>
            <p:grpSp>
              <p:nvGrpSpPr>
                <p:cNvPr id="26" name="Group 25">
                  <a:extLst>
                    <a:ext uri="{FF2B5EF4-FFF2-40B4-BE49-F238E27FC236}">
                      <a16:creationId xmlns:a16="http://schemas.microsoft.com/office/drawing/2014/main" id="{4A6DCA3B-28FC-4699-AC9D-D4AC14A99A59}"/>
                    </a:ext>
                  </a:extLst>
                </p:cNvPr>
                <p:cNvGrpSpPr/>
                <p:nvPr/>
              </p:nvGrpSpPr>
              <p:grpSpPr>
                <a:xfrm>
                  <a:off x="2996395" y="2663567"/>
                  <a:ext cx="652184" cy="269790"/>
                  <a:chOff x="2996393" y="2663703"/>
                  <a:chExt cx="652874" cy="268093"/>
                </a:xfrm>
              </p:grpSpPr>
              <p:sp>
                <p:nvSpPr>
                  <p:cNvPr id="28" name="TextBox 67">
                    <a:extLst>
                      <a:ext uri="{FF2B5EF4-FFF2-40B4-BE49-F238E27FC236}">
                        <a16:creationId xmlns:a16="http://schemas.microsoft.com/office/drawing/2014/main" id="{724915C4-034D-41B9-B495-7F8A9E9C68F8}"/>
                      </a:ext>
                    </a:extLst>
                  </p:cNvPr>
                  <p:cNvSpPr txBox="1"/>
                  <p:nvPr/>
                </p:nvSpPr>
                <p:spPr>
                  <a:xfrm>
                    <a:off x="3272076" y="2663703"/>
                    <a:ext cx="377191" cy="247650"/>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800" dirty="0"/>
                      <a:t>m2</a:t>
                    </a:r>
                  </a:p>
                </p:txBody>
              </p:sp>
              <p:sp>
                <p:nvSpPr>
                  <p:cNvPr id="29" name="Freeform: Shape 28">
                    <a:extLst>
                      <a:ext uri="{FF2B5EF4-FFF2-40B4-BE49-F238E27FC236}">
                        <a16:creationId xmlns:a16="http://schemas.microsoft.com/office/drawing/2014/main" id="{A9CF510B-3D20-4B59-872B-0B016576C050}"/>
                      </a:ext>
                    </a:extLst>
                  </p:cNvPr>
                  <p:cNvSpPr/>
                  <p:nvPr/>
                </p:nvSpPr>
                <p:spPr>
                  <a:xfrm rot="16200000">
                    <a:off x="2992047" y="2803675"/>
                    <a:ext cx="107880" cy="99187"/>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30" name="Freeform: Shape 29">
                    <a:extLst>
                      <a:ext uri="{FF2B5EF4-FFF2-40B4-BE49-F238E27FC236}">
                        <a16:creationId xmlns:a16="http://schemas.microsoft.com/office/drawing/2014/main" id="{8ADC48F6-A1B2-429A-83C7-2DF5DB343184}"/>
                      </a:ext>
                    </a:extLst>
                  </p:cNvPr>
                  <p:cNvSpPr/>
                  <p:nvPr/>
                </p:nvSpPr>
                <p:spPr>
                  <a:xfrm rot="16200000">
                    <a:off x="2994721" y="2710204"/>
                    <a:ext cx="109785" cy="10109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31" name="Straight Connector 30">
                    <a:extLst>
                      <a:ext uri="{FF2B5EF4-FFF2-40B4-BE49-F238E27FC236}">
                        <a16:creationId xmlns:a16="http://schemas.microsoft.com/office/drawing/2014/main" id="{C0DE2A3F-6700-4B55-B371-CF8C9144C0F5}"/>
                      </a:ext>
                    </a:extLst>
                  </p:cNvPr>
                  <p:cNvCxnSpPr>
                    <a:cxnSpLocks/>
                  </p:cNvCxnSpPr>
                  <p:nvPr/>
                </p:nvCxnSpPr>
                <p:spPr>
                  <a:xfrm flipH="1" flipV="1">
                    <a:off x="3058404" y="2800352"/>
                    <a:ext cx="265876" cy="9339"/>
                  </a:xfrm>
                  <a:prstGeom prst="line">
                    <a:avLst/>
                  </a:prstGeom>
                </p:spPr>
                <p:style>
                  <a:lnRef idx="1">
                    <a:schemeClr val="accent1"/>
                  </a:lnRef>
                  <a:fillRef idx="0">
                    <a:schemeClr val="accent1"/>
                  </a:fillRef>
                  <a:effectRef idx="0">
                    <a:schemeClr val="accent1"/>
                  </a:effectRef>
                  <a:fontRef idx="minor">
                    <a:schemeClr val="tx1"/>
                  </a:fontRef>
                </p:style>
              </p:cxnSp>
              <p:sp>
                <p:nvSpPr>
                  <p:cNvPr id="32" name="Oval 31">
                    <a:extLst>
                      <a:ext uri="{FF2B5EF4-FFF2-40B4-BE49-F238E27FC236}">
                        <a16:creationId xmlns:a16="http://schemas.microsoft.com/office/drawing/2014/main" id="{3B9F0FAF-43F7-4444-9337-56D16753DB80}"/>
                      </a:ext>
                    </a:extLst>
                  </p:cNvPr>
                  <p:cNvSpPr/>
                  <p:nvPr/>
                </p:nvSpPr>
                <p:spPr>
                  <a:xfrm rot="16200000">
                    <a:off x="3281251" y="2690799"/>
                    <a:ext cx="247015" cy="2349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sp>
              <p:nvSpPr>
                <p:cNvPr id="27" name="Text Box 2">
                  <a:extLst>
                    <a:ext uri="{FF2B5EF4-FFF2-40B4-BE49-F238E27FC236}">
                      <a16:creationId xmlns:a16="http://schemas.microsoft.com/office/drawing/2014/main" id="{28CA21D3-8973-4260-BBE4-88973AE2F52D}"/>
                    </a:ext>
                  </a:extLst>
                </p:cNvPr>
                <p:cNvSpPr txBox="1">
                  <a:spLocks noChangeArrowheads="1"/>
                </p:cNvSpPr>
                <p:nvPr/>
              </p:nvSpPr>
              <p:spPr bwMode="auto">
                <a:xfrm>
                  <a:off x="3286963" y="2971372"/>
                  <a:ext cx="350614" cy="443900"/>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meter</a:t>
                  </a:r>
                </a:p>
              </p:txBody>
            </p:sp>
          </p:grpSp>
          <p:cxnSp>
            <p:nvCxnSpPr>
              <p:cNvPr id="23" name="Straight Arrow Connector 22">
                <a:extLst>
                  <a:ext uri="{FF2B5EF4-FFF2-40B4-BE49-F238E27FC236}">
                    <a16:creationId xmlns:a16="http://schemas.microsoft.com/office/drawing/2014/main" id="{91482DA8-73F5-4CA8-8553-397052542645}"/>
                  </a:ext>
                </a:extLst>
              </p:cNvPr>
              <p:cNvCxnSpPr/>
              <p:nvPr/>
            </p:nvCxnSpPr>
            <p:spPr>
              <a:xfrm>
                <a:off x="2170758" y="2032662"/>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24" name="Text Box 2">
                <a:extLst>
                  <a:ext uri="{FF2B5EF4-FFF2-40B4-BE49-F238E27FC236}">
                    <a16:creationId xmlns:a16="http://schemas.microsoft.com/office/drawing/2014/main" id="{8B96F58D-1575-44F7-A141-B1A90BEFA1EE}"/>
                  </a:ext>
                </a:extLst>
              </p:cNvPr>
              <p:cNvSpPr txBox="1">
                <a:spLocks noChangeArrowheads="1"/>
              </p:cNvSpPr>
              <p:nvPr/>
            </p:nvSpPr>
            <p:spPr bwMode="auto">
              <a:xfrm>
                <a:off x="2057534" y="3100399"/>
                <a:ext cx="579976" cy="316746"/>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Aux/zonal Load</a:t>
                </a:r>
              </a:p>
            </p:txBody>
          </p:sp>
        </p:grpSp>
        <p:sp>
          <p:nvSpPr>
            <p:cNvPr id="123" name="Rectangle 122">
              <a:extLst>
                <a:ext uri="{FF2B5EF4-FFF2-40B4-BE49-F238E27FC236}">
                  <a16:creationId xmlns:a16="http://schemas.microsoft.com/office/drawing/2014/main" id="{BECEC0FF-0BE9-4101-A7DA-FEE236F2FD08}"/>
                </a:ext>
              </a:extLst>
            </p:cNvPr>
            <p:cNvSpPr/>
            <p:nvPr/>
          </p:nvSpPr>
          <p:spPr>
            <a:xfrm>
              <a:off x="271575" y="1422463"/>
              <a:ext cx="3419007" cy="35813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46BDA322-DF78-4AF6-991C-002D15CEAA0A}"/>
              </a:ext>
            </a:extLst>
          </p:cNvPr>
          <p:cNvGrpSpPr/>
          <p:nvPr/>
        </p:nvGrpSpPr>
        <p:grpSpPr>
          <a:xfrm>
            <a:off x="6096000" y="1388622"/>
            <a:ext cx="2597365" cy="3671531"/>
            <a:chOff x="5274358" y="1458163"/>
            <a:chExt cx="3419007" cy="3581396"/>
          </a:xfrm>
        </p:grpSpPr>
        <p:grpSp>
          <p:nvGrpSpPr>
            <p:cNvPr id="121" name="Group 120">
              <a:extLst>
                <a:ext uri="{FF2B5EF4-FFF2-40B4-BE49-F238E27FC236}">
                  <a16:creationId xmlns:a16="http://schemas.microsoft.com/office/drawing/2014/main" id="{2A84AA4E-BD20-4176-BCD4-D1BE6BB18797}"/>
                </a:ext>
              </a:extLst>
            </p:cNvPr>
            <p:cNvGrpSpPr/>
            <p:nvPr/>
          </p:nvGrpSpPr>
          <p:grpSpPr>
            <a:xfrm>
              <a:off x="5832013" y="1663214"/>
              <a:ext cx="2678252" cy="3157760"/>
              <a:chOff x="5832013" y="1663214"/>
              <a:chExt cx="2678252" cy="3157760"/>
            </a:xfrm>
          </p:grpSpPr>
          <p:grpSp>
            <p:nvGrpSpPr>
              <p:cNvPr id="71" name="Group 70">
                <a:extLst>
                  <a:ext uri="{FF2B5EF4-FFF2-40B4-BE49-F238E27FC236}">
                    <a16:creationId xmlns:a16="http://schemas.microsoft.com/office/drawing/2014/main" id="{6047AFAB-8939-4F1D-B1B0-366F0F8AC475}"/>
                  </a:ext>
                </a:extLst>
              </p:cNvPr>
              <p:cNvGrpSpPr/>
              <p:nvPr/>
            </p:nvGrpSpPr>
            <p:grpSpPr>
              <a:xfrm>
                <a:off x="5832013" y="1663214"/>
                <a:ext cx="2678252" cy="3157760"/>
                <a:chOff x="1542405" y="213598"/>
                <a:chExt cx="2106174" cy="3265170"/>
              </a:xfrm>
            </p:grpSpPr>
            <p:grpSp>
              <p:nvGrpSpPr>
                <p:cNvPr id="72" name="Group 71">
                  <a:extLst>
                    <a:ext uri="{FF2B5EF4-FFF2-40B4-BE49-F238E27FC236}">
                      <a16:creationId xmlns:a16="http://schemas.microsoft.com/office/drawing/2014/main" id="{88950767-A610-48F3-9A4B-A60E33F973EE}"/>
                    </a:ext>
                  </a:extLst>
                </p:cNvPr>
                <p:cNvGrpSpPr/>
                <p:nvPr/>
              </p:nvGrpSpPr>
              <p:grpSpPr>
                <a:xfrm>
                  <a:off x="1542405" y="213598"/>
                  <a:ext cx="2106174" cy="2979063"/>
                  <a:chOff x="1542405" y="225996"/>
                  <a:chExt cx="2106174" cy="3748216"/>
                </a:xfrm>
              </p:grpSpPr>
              <p:grpSp>
                <p:nvGrpSpPr>
                  <p:cNvPr id="75" name="Group 74">
                    <a:extLst>
                      <a:ext uri="{FF2B5EF4-FFF2-40B4-BE49-F238E27FC236}">
                        <a16:creationId xmlns:a16="http://schemas.microsoft.com/office/drawing/2014/main" id="{A8343910-0793-4EFD-A279-887C0A6C5E01}"/>
                      </a:ext>
                    </a:extLst>
                  </p:cNvPr>
                  <p:cNvGrpSpPr/>
                  <p:nvPr/>
                </p:nvGrpSpPr>
                <p:grpSpPr>
                  <a:xfrm>
                    <a:off x="1542405" y="225996"/>
                    <a:ext cx="1729382" cy="3748216"/>
                    <a:chOff x="1605459" y="225996"/>
                    <a:chExt cx="2287244" cy="3748216"/>
                  </a:xfrm>
                </p:grpSpPr>
                <p:cxnSp>
                  <p:nvCxnSpPr>
                    <p:cNvPr id="83" name="Straight Connector 82">
                      <a:extLst>
                        <a:ext uri="{FF2B5EF4-FFF2-40B4-BE49-F238E27FC236}">
                          <a16:creationId xmlns:a16="http://schemas.microsoft.com/office/drawing/2014/main" id="{BB57AD76-40DA-470F-8B24-476B2F40423F}"/>
                        </a:ext>
                      </a:extLst>
                    </p:cNvPr>
                    <p:cNvCxnSpPr/>
                    <p:nvPr/>
                  </p:nvCxnSpPr>
                  <p:spPr>
                    <a:xfrm>
                      <a:off x="2180712" y="1189564"/>
                      <a:ext cx="14859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D60B7D27-E3CA-44E3-8472-DB00F5F558C8}"/>
                        </a:ext>
                      </a:extLst>
                    </p:cNvPr>
                    <p:cNvCxnSpPr/>
                    <p:nvPr/>
                  </p:nvCxnSpPr>
                  <p:spPr>
                    <a:xfrm>
                      <a:off x="2857622" y="1189564"/>
                      <a:ext cx="0" cy="495338"/>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273B1654-F9A8-4142-882A-17A95AD7876C}"/>
                        </a:ext>
                      </a:extLst>
                    </p:cNvPr>
                    <p:cNvCxnSpPr/>
                    <p:nvPr/>
                  </p:nvCxnSpPr>
                  <p:spPr>
                    <a:xfrm>
                      <a:off x="3585332" y="2514718"/>
                      <a:ext cx="0" cy="1090910"/>
                    </a:xfrm>
                    <a:prstGeom prst="straightConnector1">
                      <a:avLst/>
                    </a:prstGeom>
                    <a:ln w="254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nvGrpSpPr>
                    <p:cNvPr id="86" name="Group 85">
                      <a:extLst>
                        <a:ext uri="{FF2B5EF4-FFF2-40B4-BE49-F238E27FC236}">
                          <a16:creationId xmlns:a16="http://schemas.microsoft.com/office/drawing/2014/main" id="{45D3159F-5500-4A48-B180-635FC5C5D35D}"/>
                        </a:ext>
                      </a:extLst>
                    </p:cNvPr>
                    <p:cNvGrpSpPr/>
                    <p:nvPr/>
                  </p:nvGrpSpPr>
                  <p:grpSpPr>
                    <a:xfrm>
                      <a:off x="1605459" y="225996"/>
                      <a:ext cx="2287244" cy="3748216"/>
                      <a:chOff x="1605459" y="222731"/>
                      <a:chExt cx="2287244" cy="3545609"/>
                    </a:xfrm>
                  </p:grpSpPr>
                  <p:cxnSp>
                    <p:nvCxnSpPr>
                      <p:cNvPr id="87" name="Straight Connector 86">
                        <a:extLst>
                          <a:ext uri="{FF2B5EF4-FFF2-40B4-BE49-F238E27FC236}">
                            <a16:creationId xmlns:a16="http://schemas.microsoft.com/office/drawing/2014/main" id="{EE376597-AFB6-4FEE-A13A-2C6D241E7719}"/>
                          </a:ext>
                        </a:extLst>
                      </p:cNvPr>
                      <p:cNvCxnSpPr/>
                      <p:nvPr/>
                    </p:nvCxnSpPr>
                    <p:spPr>
                      <a:xfrm>
                        <a:off x="2853812" y="1949931"/>
                        <a:ext cx="0" cy="448384"/>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88" name="Group 87">
                        <a:extLst>
                          <a:ext uri="{FF2B5EF4-FFF2-40B4-BE49-F238E27FC236}">
                            <a16:creationId xmlns:a16="http://schemas.microsoft.com/office/drawing/2014/main" id="{395E04DB-CACF-4DCE-A289-0E4039863F75}"/>
                          </a:ext>
                        </a:extLst>
                      </p:cNvPr>
                      <p:cNvGrpSpPr/>
                      <p:nvPr/>
                    </p:nvGrpSpPr>
                    <p:grpSpPr>
                      <a:xfrm>
                        <a:off x="1605459" y="222731"/>
                        <a:ext cx="2287244" cy="3545609"/>
                        <a:chOff x="1605459" y="222731"/>
                        <a:chExt cx="2287244" cy="3545609"/>
                      </a:xfrm>
                    </p:grpSpPr>
                    <p:grpSp>
                      <p:nvGrpSpPr>
                        <p:cNvPr id="89" name="Group 88">
                          <a:extLst>
                            <a:ext uri="{FF2B5EF4-FFF2-40B4-BE49-F238E27FC236}">
                              <a16:creationId xmlns:a16="http://schemas.microsoft.com/office/drawing/2014/main" id="{52FC99D4-7938-463C-8134-692F8C19EF02}"/>
                            </a:ext>
                          </a:extLst>
                        </p:cNvPr>
                        <p:cNvGrpSpPr/>
                        <p:nvPr/>
                      </p:nvGrpSpPr>
                      <p:grpSpPr>
                        <a:xfrm>
                          <a:off x="1818762" y="222731"/>
                          <a:ext cx="1036320" cy="914400"/>
                          <a:chOff x="1818762" y="222731"/>
                          <a:chExt cx="1036320" cy="914400"/>
                        </a:xfrm>
                      </p:grpSpPr>
                      <p:cxnSp>
                        <p:nvCxnSpPr>
                          <p:cNvPr id="114" name="Straight Arrow Connector 113">
                            <a:extLst>
                              <a:ext uri="{FF2B5EF4-FFF2-40B4-BE49-F238E27FC236}">
                                <a16:creationId xmlns:a16="http://schemas.microsoft.com/office/drawing/2014/main" id="{8D9AF957-3DE4-4B8F-8177-837680FFCFE8}"/>
                              </a:ext>
                            </a:extLst>
                          </p:cNvPr>
                          <p:cNvCxnSpPr/>
                          <p:nvPr/>
                        </p:nvCxnSpPr>
                        <p:spPr>
                          <a:xfrm flipH="1">
                            <a:off x="1818762" y="222731"/>
                            <a:ext cx="1028700" cy="0"/>
                          </a:xfrm>
                          <a:prstGeom prst="straightConnector1">
                            <a:avLst/>
                          </a:prstGeom>
                          <a:ln w="254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1484E324-9E98-4242-81BD-19C495A6CCE5}"/>
                              </a:ext>
                            </a:extLst>
                          </p:cNvPr>
                          <p:cNvCxnSpPr/>
                          <p:nvPr/>
                        </p:nvCxnSpPr>
                        <p:spPr>
                          <a:xfrm>
                            <a:off x="2855082" y="222731"/>
                            <a:ext cx="0" cy="91440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08" name="Text Box 18">
                          <a:extLst>
                            <a:ext uri="{FF2B5EF4-FFF2-40B4-BE49-F238E27FC236}">
                              <a16:creationId xmlns:a16="http://schemas.microsoft.com/office/drawing/2014/main" id="{89C42686-03E1-461D-9A14-AC88C33CFFEC}"/>
                            </a:ext>
                          </a:extLst>
                        </p:cNvPr>
                        <p:cNvSpPr txBox="1"/>
                        <p:nvPr/>
                      </p:nvSpPr>
                      <p:spPr>
                        <a:xfrm>
                          <a:off x="2568028" y="2744061"/>
                          <a:ext cx="470593" cy="228894"/>
                        </a:xfrm>
                        <a:prstGeom prst="rect">
                          <a:avLst/>
                        </a:prstGeom>
                        <a:solidFill>
                          <a:schemeClr val="lt1"/>
                        </a:solidFill>
                        <a:ln w="6350">
                          <a:noFill/>
                        </a:ln>
                      </p:spPr>
                      <p:txBody>
                        <a:bodyPr rot="0" spcFirstLastPara="0" vert="horz" wrap="square" lIns="18288" tIns="18288" rIns="18288" bIns="18288"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91" name="Group 90">
                          <a:extLst>
                            <a:ext uri="{FF2B5EF4-FFF2-40B4-BE49-F238E27FC236}">
                              <a16:creationId xmlns:a16="http://schemas.microsoft.com/office/drawing/2014/main" id="{6EC46157-73FC-467A-B461-C51697732B86}"/>
                            </a:ext>
                          </a:extLst>
                        </p:cNvPr>
                        <p:cNvGrpSpPr/>
                        <p:nvPr/>
                      </p:nvGrpSpPr>
                      <p:grpSpPr>
                        <a:xfrm>
                          <a:off x="2568028" y="1594333"/>
                          <a:ext cx="571500" cy="358141"/>
                          <a:chOff x="2568028" y="1594331"/>
                          <a:chExt cx="892454" cy="815652"/>
                        </a:xfrm>
                      </p:grpSpPr>
                      <p:grpSp>
                        <p:nvGrpSpPr>
                          <p:cNvPr id="102" name="Group 101">
                            <a:extLst>
                              <a:ext uri="{FF2B5EF4-FFF2-40B4-BE49-F238E27FC236}">
                                <a16:creationId xmlns:a16="http://schemas.microsoft.com/office/drawing/2014/main" id="{3FD0DCD0-E1A7-48BE-AB0A-B295013A56A5}"/>
                              </a:ext>
                            </a:extLst>
                          </p:cNvPr>
                          <p:cNvGrpSpPr/>
                          <p:nvPr/>
                        </p:nvGrpSpPr>
                        <p:grpSpPr>
                          <a:xfrm>
                            <a:off x="2568028" y="2051531"/>
                            <a:ext cx="892454" cy="358452"/>
                            <a:chOff x="2568028" y="2051531"/>
                            <a:chExt cx="892454" cy="358452"/>
                          </a:xfrm>
                        </p:grpSpPr>
                        <p:sp>
                          <p:nvSpPr>
                            <p:cNvPr id="106" name="Freeform: Shape 105">
                              <a:extLst>
                                <a:ext uri="{FF2B5EF4-FFF2-40B4-BE49-F238E27FC236}">
                                  <a16:creationId xmlns:a16="http://schemas.microsoft.com/office/drawing/2014/main" id="{1357DE49-26E4-4CA8-B048-6080761D90B3}"/>
                                </a:ext>
                              </a:extLst>
                            </p:cNvPr>
                            <p:cNvSpPr/>
                            <p:nvPr/>
                          </p:nvSpPr>
                          <p:spPr>
                            <a:xfrm>
                              <a:off x="2568028" y="20515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107" name="Freeform: Shape 106">
                              <a:extLst>
                                <a:ext uri="{FF2B5EF4-FFF2-40B4-BE49-F238E27FC236}">
                                  <a16:creationId xmlns:a16="http://schemas.microsoft.com/office/drawing/2014/main" id="{5A0537F0-35D3-48FF-8CEA-5EDF3A053BB6}"/>
                                </a:ext>
                              </a:extLst>
                            </p:cNvPr>
                            <p:cNvSpPr/>
                            <p:nvPr/>
                          </p:nvSpPr>
                          <p:spPr>
                            <a:xfrm>
                              <a:off x="3014255" y="20661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103" name="Group 102">
                            <a:extLst>
                              <a:ext uri="{FF2B5EF4-FFF2-40B4-BE49-F238E27FC236}">
                                <a16:creationId xmlns:a16="http://schemas.microsoft.com/office/drawing/2014/main" id="{D9C26CB1-AC72-491C-B1B3-91C12EE29989}"/>
                              </a:ext>
                            </a:extLst>
                          </p:cNvPr>
                          <p:cNvGrpSpPr/>
                          <p:nvPr/>
                        </p:nvGrpSpPr>
                        <p:grpSpPr>
                          <a:xfrm flipV="1">
                            <a:off x="2568028" y="1594331"/>
                            <a:ext cx="892454" cy="358452"/>
                            <a:chOff x="2568028" y="1594331"/>
                            <a:chExt cx="892454" cy="358452"/>
                          </a:xfrm>
                        </p:grpSpPr>
                        <p:sp>
                          <p:nvSpPr>
                            <p:cNvPr id="104" name="Freeform: Shape 103">
                              <a:extLst>
                                <a:ext uri="{FF2B5EF4-FFF2-40B4-BE49-F238E27FC236}">
                                  <a16:creationId xmlns:a16="http://schemas.microsoft.com/office/drawing/2014/main" id="{B0DF9A5C-5954-43D9-AF05-A2C3C203813E}"/>
                                </a:ext>
                              </a:extLst>
                            </p:cNvPr>
                            <p:cNvSpPr/>
                            <p:nvPr/>
                          </p:nvSpPr>
                          <p:spPr>
                            <a:xfrm>
                              <a:off x="2568028" y="15943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105" name="Freeform: Shape 104">
                              <a:extLst>
                                <a:ext uri="{FF2B5EF4-FFF2-40B4-BE49-F238E27FC236}">
                                  <a16:creationId xmlns:a16="http://schemas.microsoft.com/office/drawing/2014/main" id="{A8D3639A-2A6F-4BE9-99A2-8316F9CB5719}"/>
                                </a:ext>
                              </a:extLst>
                            </p:cNvPr>
                            <p:cNvSpPr/>
                            <p:nvPr/>
                          </p:nvSpPr>
                          <p:spPr>
                            <a:xfrm>
                              <a:off x="3014255" y="16089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cxnSp>
                      <p:nvCxnSpPr>
                        <p:cNvPr id="92" name="Straight Connector 91">
                          <a:extLst>
                            <a:ext uri="{FF2B5EF4-FFF2-40B4-BE49-F238E27FC236}">
                              <a16:creationId xmlns:a16="http://schemas.microsoft.com/office/drawing/2014/main" id="{839EEEAB-60A0-4514-A067-B5794BFA3883}"/>
                            </a:ext>
                          </a:extLst>
                        </p:cNvPr>
                        <p:cNvCxnSpPr/>
                        <p:nvPr/>
                      </p:nvCxnSpPr>
                      <p:spPr>
                        <a:xfrm flipV="1">
                          <a:off x="1898277" y="2394431"/>
                          <a:ext cx="1951711" cy="889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93" name="Group 92">
                          <a:extLst>
                            <a:ext uri="{FF2B5EF4-FFF2-40B4-BE49-F238E27FC236}">
                              <a16:creationId xmlns:a16="http://schemas.microsoft.com/office/drawing/2014/main" id="{93FBD5A8-AB7A-4FA8-BCEF-C9EA8B8076AD}"/>
                            </a:ext>
                          </a:extLst>
                        </p:cNvPr>
                        <p:cNvGrpSpPr/>
                        <p:nvPr/>
                      </p:nvGrpSpPr>
                      <p:grpSpPr>
                        <a:xfrm>
                          <a:off x="1994657" y="2400781"/>
                          <a:ext cx="342900" cy="945377"/>
                          <a:chOff x="1994657" y="2400781"/>
                          <a:chExt cx="342900" cy="945377"/>
                        </a:xfrm>
                      </p:grpSpPr>
                      <p:grpSp>
                        <p:nvGrpSpPr>
                          <p:cNvPr id="98" name="Group 97">
                            <a:extLst>
                              <a:ext uri="{FF2B5EF4-FFF2-40B4-BE49-F238E27FC236}">
                                <a16:creationId xmlns:a16="http://schemas.microsoft.com/office/drawing/2014/main" id="{56CA35CB-9E2B-44AF-8C75-FB64D71E7498}"/>
                              </a:ext>
                            </a:extLst>
                          </p:cNvPr>
                          <p:cNvGrpSpPr/>
                          <p:nvPr/>
                        </p:nvGrpSpPr>
                        <p:grpSpPr>
                          <a:xfrm>
                            <a:off x="1994657" y="2400781"/>
                            <a:ext cx="342900" cy="945377"/>
                            <a:chOff x="1994657" y="2400781"/>
                            <a:chExt cx="342900" cy="945377"/>
                          </a:xfrm>
                        </p:grpSpPr>
                        <p:sp>
                          <p:nvSpPr>
                            <p:cNvPr id="100" name="Oval 99">
                              <a:extLst>
                                <a:ext uri="{FF2B5EF4-FFF2-40B4-BE49-F238E27FC236}">
                                  <a16:creationId xmlns:a16="http://schemas.microsoft.com/office/drawing/2014/main" id="{D0C2E74E-CBDB-4B33-B012-F2CDB822433C}"/>
                                </a:ext>
                              </a:extLst>
                            </p:cNvPr>
                            <p:cNvSpPr/>
                            <p:nvPr/>
                          </p:nvSpPr>
                          <p:spPr>
                            <a:xfrm>
                              <a:off x="1994657" y="3086581"/>
                              <a:ext cx="342900" cy="259577"/>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101" name="Straight Connector 100">
                              <a:extLst>
                                <a:ext uri="{FF2B5EF4-FFF2-40B4-BE49-F238E27FC236}">
                                  <a16:creationId xmlns:a16="http://schemas.microsoft.com/office/drawing/2014/main" id="{7A0BBD63-2F08-4EE8-94B4-B348D491E528}"/>
                                </a:ext>
                              </a:extLst>
                            </p:cNvPr>
                            <p:cNvCxnSpPr/>
                            <p:nvPr/>
                          </p:nvCxnSpPr>
                          <p:spPr>
                            <a:xfrm flipV="1">
                              <a:off x="2147057" y="2400781"/>
                              <a:ext cx="0" cy="68580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99" name="Freeform: Shape 98">
                            <a:extLst>
                              <a:ext uri="{FF2B5EF4-FFF2-40B4-BE49-F238E27FC236}">
                                <a16:creationId xmlns:a16="http://schemas.microsoft.com/office/drawing/2014/main" id="{2CE5BD4B-0FD9-4F39-87CF-9CA792C6F600}"/>
                              </a:ext>
                            </a:extLst>
                          </p:cNvPr>
                          <p:cNvSpPr/>
                          <p:nvPr/>
                        </p:nvSpPr>
                        <p:spPr>
                          <a:xfrm>
                            <a:off x="2064507" y="3200882"/>
                            <a:ext cx="222250" cy="86526"/>
                          </a:xfrm>
                          <a:custGeom>
                            <a:avLst/>
                            <a:gdLst>
                              <a:gd name="connsiteX0" fmla="*/ 0 w 908050"/>
                              <a:gd name="connsiteY0" fmla="*/ 222257 h 457207"/>
                              <a:gd name="connsiteX1" fmla="*/ 228600 w 908050"/>
                              <a:gd name="connsiteY1" fmla="*/ 7 h 457207"/>
                              <a:gd name="connsiteX2" fmla="*/ 450850 w 908050"/>
                              <a:gd name="connsiteY2" fmla="*/ 228607 h 457207"/>
                              <a:gd name="connsiteX3" fmla="*/ 679450 w 908050"/>
                              <a:gd name="connsiteY3" fmla="*/ 457207 h 457207"/>
                              <a:gd name="connsiteX4" fmla="*/ 908050 w 908050"/>
                              <a:gd name="connsiteY4" fmla="*/ 228607 h 45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050" h="457207">
                                <a:moveTo>
                                  <a:pt x="0" y="222257"/>
                                </a:moveTo>
                                <a:cubicBezTo>
                                  <a:pt x="76729" y="110603"/>
                                  <a:pt x="153458" y="-1051"/>
                                  <a:pt x="228600" y="7"/>
                                </a:cubicBezTo>
                                <a:cubicBezTo>
                                  <a:pt x="303742" y="1065"/>
                                  <a:pt x="375708" y="152407"/>
                                  <a:pt x="450850" y="228607"/>
                                </a:cubicBezTo>
                                <a:cubicBezTo>
                                  <a:pt x="525992" y="304807"/>
                                  <a:pt x="603250" y="457207"/>
                                  <a:pt x="679450" y="457207"/>
                                </a:cubicBezTo>
                                <a:cubicBezTo>
                                  <a:pt x="755650" y="457207"/>
                                  <a:pt x="831850" y="342907"/>
                                  <a:pt x="908050" y="228607"/>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94" name="Straight Arrow Connector 93">
                          <a:extLst>
                            <a:ext uri="{FF2B5EF4-FFF2-40B4-BE49-F238E27FC236}">
                              <a16:creationId xmlns:a16="http://schemas.microsoft.com/office/drawing/2014/main" id="{5AF382C1-DF80-40BD-975F-E648F4E2EB05}"/>
                            </a:ext>
                          </a:extLst>
                        </p:cNvPr>
                        <p:cNvCxnSpPr/>
                        <p:nvPr/>
                      </p:nvCxnSpPr>
                      <p:spPr>
                        <a:xfrm flipV="1">
                          <a:off x="3407532" y="3092931"/>
                          <a:ext cx="342900" cy="336550"/>
                        </a:xfrm>
                        <a:prstGeom prst="straightConnector1">
                          <a:avLst/>
                        </a:prstGeom>
                        <a:ln w="222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5" name="Text Box 2">
                          <a:extLst>
                            <a:ext uri="{FF2B5EF4-FFF2-40B4-BE49-F238E27FC236}">
                              <a16:creationId xmlns:a16="http://schemas.microsoft.com/office/drawing/2014/main" id="{2773C1A9-745D-4A3D-8F28-C7B5200946F3}"/>
                            </a:ext>
                          </a:extLst>
                        </p:cNvPr>
                        <p:cNvSpPr txBox="1">
                          <a:spLocks noChangeArrowheads="1"/>
                        </p:cNvSpPr>
                        <p:nvPr/>
                      </p:nvSpPr>
                      <p:spPr bwMode="auto">
                        <a:xfrm>
                          <a:off x="1605459" y="3384902"/>
                          <a:ext cx="495313" cy="383438"/>
                        </a:xfrm>
                        <a:prstGeom prst="rect">
                          <a:avLst/>
                        </a:prstGeom>
                        <a:solidFill>
                          <a:srgbClr val="FFFFFF"/>
                        </a:solidFill>
                        <a:ln w="9525">
                          <a:solidFill>
                            <a:schemeClr val="accent1"/>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SOG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6" name="Text Box 2">
                          <a:extLst>
                            <a:ext uri="{FF2B5EF4-FFF2-40B4-BE49-F238E27FC236}">
                              <a16:creationId xmlns:a16="http://schemas.microsoft.com/office/drawing/2014/main" id="{63D41BCD-4011-480B-8705-E515201C9474}"/>
                            </a:ext>
                          </a:extLst>
                        </p:cNvPr>
                        <p:cNvSpPr txBox="1">
                          <a:spLocks noChangeArrowheads="1"/>
                        </p:cNvSpPr>
                        <p:nvPr/>
                      </p:nvSpPr>
                      <p:spPr bwMode="auto">
                        <a:xfrm>
                          <a:off x="3350382" y="3537430"/>
                          <a:ext cx="542321" cy="224640"/>
                        </a:xfrm>
                        <a:prstGeom prst="rect">
                          <a:avLst/>
                        </a:prstGeom>
                        <a:solidFill>
                          <a:srgbClr val="FFFFFF"/>
                        </a:solidFill>
                        <a:ln w="9525">
                          <a:solidFill>
                            <a:schemeClr val="accent1"/>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CLR</a:t>
                          </a:r>
                        </a:p>
                      </p:txBody>
                    </p:sp>
                  </p:grpSp>
                </p:grpSp>
              </p:grpSp>
              <p:grpSp>
                <p:nvGrpSpPr>
                  <p:cNvPr id="76" name="Group 75">
                    <a:extLst>
                      <a:ext uri="{FF2B5EF4-FFF2-40B4-BE49-F238E27FC236}">
                        <a16:creationId xmlns:a16="http://schemas.microsoft.com/office/drawing/2014/main" id="{78D6E53F-E9C1-42E8-81CB-D85195C23891}"/>
                      </a:ext>
                    </a:extLst>
                  </p:cNvPr>
                  <p:cNvGrpSpPr/>
                  <p:nvPr/>
                </p:nvGrpSpPr>
                <p:grpSpPr>
                  <a:xfrm>
                    <a:off x="2996395" y="2663567"/>
                    <a:ext cx="652184" cy="269790"/>
                    <a:chOff x="2996393" y="2663703"/>
                    <a:chExt cx="652874" cy="268093"/>
                  </a:xfrm>
                </p:grpSpPr>
                <p:sp>
                  <p:nvSpPr>
                    <p:cNvPr id="78" name="TextBox 67">
                      <a:extLst>
                        <a:ext uri="{FF2B5EF4-FFF2-40B4-BE49-F238E27FC236}">
                          <a16:creationId xmlns:a16="http://schemas.microsoft.com/office/drawing/2014/main" id="{19A64377-1F7E-4C72-81C7-E65C94E09DF8}"/>
                        </a:ext>
                      </a:extLst>
                    </p:cNvPr>
                    <p:cNvSpPr txBox="1"/>
                    <p:nvPr/>
                  </p:nvSpPr>
                  <p:spPr>
                    <a:xfrm>
                      <a:off x="3272076" y="2663703"/>
                      <a:ext cx="377191" cy="247650"/>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800" dirty="0"/>
                        <a:t>m2</a:t>
                      </a:r>
                    </a:p>
                  </p:txBody>
                </p:sp>
                <p:sp>
                  <p:nvSpPr>
                    <p:cNvPr id="79" name="Freeform: Shape 78">
                      <a:extLst>
                        <a:ext uri="{FF2B5EF4-FFF2-40B4-BE49-F238E27FC236}">
                          <a16:creationId xmlns:a16="http://schemas.microsoft.com/office/drawing/2014/main" id="{ACCFC5EA-ACE5-422D-A878-29F2525B1D4E}"/>
                        </a:ext>
                      </a:extLst>
                    </p:cNvPr>
                    <p:cNvSpPr/>
                    <p:nvPr/>
                  </p:nvSpPr>
                  <p:spPr>
                    <a:xfrm rot="16200000">
                      <a:off x="2992047" y="2803675"/>
                      <a:ext cx="107880" cy="99187"/>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80" name="Freeform: Shape 79">
                      <a:extLst>
                        <a:ext uri="{FF2B5EF4-FFF2-40B4-BE49-F238E27FC236}">
                          <a16:creationId xmlns:a16="http://schemas.microsoft.com/office/drawing/2014/main" id="{D1678CBE-F167-4DCD-9192-439FFB3E18FA}"/>
                        </a:ext>
                      </a:extLst>
                    </p:cNvPr>
                    <p:cNvSpPr/>
                    <p:nvPr/>
                  </p:nvSpPr>
                  <p:spPr>
                    <a:xfrm rot="16200000">
                      <a:off x="2994721" y="2710204"/>
                      <a:ext cx="109785" cy="10109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81" name="Straight Connector 80">
                      <a:extLst>
                        <a:ext uri="{FF2B5EF4-FFF2-40B4-BE49-F238E27FC236}">
                          <a16:creationId xmlns:a16="http://schemas.microsoft.com/office/drawing/2014/main" id="{13C9A62F-3FA0-4477-B1A1-242EEE9AD2C4}"/>
                        </a:ext>
                      </a:extLst>
                    </p:cNvPr>
                    <p:cNvCxnSpPr>
                      <a:cxnSpLocks/>
                    </p:cNvCxnSpPr>
                    <p:nvPr/>
                  </p:nvCxnSpPr>
                  <p:spPr>
                    <a:xfrm flipH="1" flipV="1">
                      <a:off x="3058404" y="2800352"/>
                      <a:ext cx="265876" cy="933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2" name="Oval 81">
                      <a:extLst>
                        <a:ext uri="{FF2B5EF4-FFF2-40B4-BE49-F238E27FC236}">
                          <a16:creationId xmlns:a16="http://schemas.microsoft.com/office/drawing/2014/main" id="{A11AFA37-997F-4521-9074-65DD9FFDF4DA}"/>
                        </a:ext>
                      </a:extLst>
                    </p:cNvPr>
                    <p:cNvSpPr/>
                    <p:nvPr/>
                  </p:nvSpPr>
                  <p:spPr>
                    <a:xfrm rot="16200000">
                      <a:off x="3281251" y="2690799"/>
                      <a:ext cx="247015" cy="23498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sp>
                <p:nvSpPr>
                  <p:cNvPr id="77" name="Text Box 2">
                    <a:extLst>
                      <a:ext uri="{FF2B5EF4-FFF2-40B4-BE49-F238E27FC236}">
                        <a16:creationId xmlns:a16="http://schemas.microsoft.com/office/drawing/2014/main" id="{603886D2-C2BB-4576-A421-ABF90F78BBA1}"/>
                      </a:ext>
                    </a:extLst>
                  </p:cNvPr>
                  <p:cNvSpPr txBox="1">
                    <a:spLocks noChangeArrowheads="1"/>
                  </p:cNvSpPr>
                  <p:nvPr/>
                </p:nvSpPr>
                <p:spPr bwMode="auto">
                  <a:xfrm>
                    <a:off x="3227529" y="2971371"/>
                    <a:ext cx="410047" cy="452386"/>
                  </a:xfrm>
                  <a:prstGeom prst="rect">
                    <a:avLst/>
                  </a:prstGeom>
                  <a:solidFill>
                    <a:srgbClr val="FFFFFF"/>
                  </a:solidFill>
                  <a:ln w="9525">
                    <a:solidFill>
                      <a:schemeClr val="accent1"/>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meter</a:t>
                    </a:r>
                  </a:p>
                </p:txBody>
              </p:sp>
            </p:grpSp>
            <p:cxnSp>
              <p:nvCxnSpPr>
                <p:cNvPr id="73" name="Straight Arrow Connector 72">
                  <a:extLst>
                    <a:ext uri="{FF2B5EF4-FFF2-40B4-BE49-F238E27FC236}">
                      <a16:creationId xmlns:a16="http://schemas.microsoft.com/office/drawing/2014/main" id="{EB642923-D412-4F28-80F3-F6D23E812878}"/>
                    </a:ext>
                  </a:extLst>
                </p:cNvPr>
                <p:cNvCxnSpPr/>
                <p:nvPr/>
              </p:nvCxnSpPr>
              <p:spPr>
                <a:xfrm>
                  <a:off x="2170758" y="2032662"/>
                  <a:ext cx="0" cy="1090910"/>
                </a:xfrm>
                <a:prstGeom prst="straightConnector1">
                  <a:avLst/>
                </a:prstGeom>
                <a:ln w="254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74" name="Text Box 2">
                  <a:extLst>
                    <a:ext uri="{FF2B5EF4-FFF2-40B4-BE49-F238E27FC236}">
                      <a16:creationId xmlns:a16="http://schemas.microsoft.com/office/drawing/2014/main" id="{86AA6622-2C53-43A4-9F26-9F0ED1713E15}"/>
                    </a:ext>
                  </a:extLst>
                </p:cNvPr>
                <p:cNvSpPr txBox="1">
                  <a:spLocks noChangeArrowheads="1"/>
                </p:cNvSpPr>
                <p:nvPr/>
              </p:nvSpPr>
              <p:spPr bwMode="auto">
                <a:xfrm>
                  <a:off x="2057533" y="3100399"/>
                  <a:ext cx="644779" cy="378369"/>
                </a:xfrm>
                <a:prstGeom prst="rect">
                  <a:avLst/>
                </a:prstGeom>
                <a:solidFill>
                  <a:srgbClr val="FFFFFF"/>
                </a:solidFill>
                <a:ln w="9525">
                  <a:solidFill>
                    <a:schemeClr val="accent1"/>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Aux/zonal Load</a:t>
                  </a:r>
                </a:p>
              </p:txBody>
            </p:sp>
          </p:grpSp>
          <p:grpSp>
            <p:nvGrpSpPr>
              <p:cNvPr id="120" name="Group 119">
                <a:extLst>
                  <a:ext uri="{FF2B5EF4-FFF2-40B4-BE49-F238E27FC236}">
                    <a16:creationId xmlns:a16="http://schemas.microsoft.com/office/drawing/2014/main" id="{BB716D0E-F823-421B-9871-F684AF1C8055}"/>
                  </a:ext>
                </a:extLst>
              </p:cNvPr>
              <p:cNvGrpSpPr/>
              <p:nvPr/>
            </p:nvGrpSpPr>
            <p:grpSpPr>
              <a:xfrm>
                <a:off x="6764070" y="3389667"/>
                <a:ext cx="219792" cy="518047"/>
                <a:chOff x="6790608" y="3444353"/>
                <a:chExt cx="219792" cy="518047"/>
              </a:xfrm>
            </p:grpSpPr>
            <p:sp>
              <p:nvSpPr>
                <p:cNvPr id="116" name="Freeform: Shape 115">
                  <a:extLst>
                    <a:ext uri="{FF2B5EF4-FFF2-40B4-BE49-F238E27FC236}">
                      <a16:creationId xmlns:a16="http://schemas.microsoft.com/office/drawing/2014/main" id="{AF7954AB-8D58-46BC-9F59-46B8D7ABBCE3}"/>
                    </a:ext>
                  </a:extLst>
                </p:cNvPr>
                <p:cNvSpPr/>
                <p:nvPr/>
              </p:nvSpPr>
              <p:spPr>
                <a:xfrm>
                  <a:off x="6808927" y="3444353"/>
                  <a:ext cx="92313" cy="8766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117" name="Freeform: Shape 116">
                  <a:extLst>
                    <a:ext uri="{FF2B5EF4-FFF2-40B4-BE49-F238E27FC236}">
                      <a16:creationId xmlns:a16="http://schemas.microsoft.com/office/drawing/2014/main" id="{696B9700-D494-470D-AF9D-F5F7892516A3}"/>
                    </a:ext>
                  </a:extLst>
                </p:cNvPr>
                <p:cNvSpPr/>
                <p:nvPr/>
              </p:nvSpPr>
              <p:spPr>
                <a:xfrm>
                  <a:off x="6901240" y="3448083"/>
                  <a:ext cx="92313" cy="8766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118" name="Straight Connector 117">
                  <a:extLst>
                    <a:ext uri="{FF2B5EF4-FFF2-40B4-BE49-F238E27FC236}">
                      <a16:creationId xmlns:a16="http://schemas.microsoft.com/office/drawing/2014/main" id="{7E9F0082-B7B5-4987-ACD7-EBFB3A079A3B}"/>
                    </a:ext>
                  </a:extLst>
                </p:cNvPr>
                <p:cNvCxnSpPr/>
                <p:nvPr/>
              </p:nvCxnSpPr>
              <p:spPr>
                <a:xfrm>
                  <a:off x="6900504" y="3532070"/>
                  <a:ext cx="0" cy="23746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19" name="Oval 118">
                  <a:extLst>
                    <a:ext uri="{FF2B5EF4-FFF2-40B4-BE49-F238E27FC236}">
                      <a16:creationId xmlns:a16="http://schemas.microsoft.com/office/drawing/2014/main" id="{C1800224-57E0-4EA9-A5FD-B7C8751C1C71}"/>
                    </a:ext>
                  </a:extLst>
                </p:cNvPr>
                <p:cNvSpPr/>
                <p:nvPr/>
              </p:nvSpPr>
              <p:spPr>
                <a:xfrm>
                  <a:off x="6790608" y="3769422"/>
                  <a:ext cx="219792" cy="19297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sp>
          <p:nvSpPr>
            <p:cNvPr id="127" name="Rectangle 126">
              <a:extLst>
                <a:ext uri="{FF2B5EF4-FFF2-40B4-BE49-F238E27FC236}">
                  <a16:creationId xmlns:a16="http://schemas.microsoft.com/office/drawing/2014/main" id="{F2CF16B8-58C1-41B8-A154-D44DCA513482}"/>
                </a:ext>
              </a:extLst>
            </p:cNvPr>
            <p:cNvSpPr/>
            <p:nvPr/>
          </p:nvSpPr>
          <p:spPr>
            <a:xfrm>
              <a:off x="5274358" y="1458163"/>
              <a:ext cx="3419007" cy="35813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8" name="TextBox 127">
            <a:extLst>
              <a:ext uri="{FF2B5EF4-FFF2-40B4-BE49-F238E27FC236}">
                <a16:creationId xmlns:a16="http://schemas.microsoft.com/office/drawing/2014/main" id="{7B9B7B0C-43AA-4F55-A4B9-7CADC1387ED5}"/>
              </a:ext>
            </a:extLst>
          </p:cNvPr>
          <p:cNvSpPr txBox="1"/>
          <p:nvPr/>
        </p:nvSpPr>
        <p:spPr>
          <a:xfrm>
            <a:off x="185312" y="5084912"/>
            <a:ext cx="2895600" cy="646331"/>
          </a:xfrm>
          <a:prstGeom prst="rect">
            <a:avLst/>
          </a:prstGeom>
          <a:noFill/>
        </p:spPr>
        <p:txBody>
          <a:bodyPr wrap="square" rtlCol="0">
            <a:spAutoFit/>
          </a:bodyPr>
          <a:lstStyle/>
          <a:p>
            <a:r>
              <a:rPr lang="en-US" sz="1200" dirty="0"/>
              <a:t>TDSP must transform m1 meter data before sending m1 meter data to ERCOT</a:t>
            </a:r>
          </a:p>
        </p:txBody>
      </p:sp>
      <p:sp>
        <p:nvSpPr>
          <p:cNvPr id="129" name="TextBox 128">
            <a:extLst>
              <a:ext uri="{FF2B5EF4-FFF2-40B4-BE49-F238E27FC236}">
                <a16:creationId xmlns:a16="http://schemas.microsoft.com/office/drawing/2014/main" id="{E38CF582-B04F-48D8-A2A0-49D26ADDB7E2}"/>
              </a:ext>
            </a:extLst>
          </p:cNvPr>
          <p:cNvSpPr txBox="1"/>
          <p:nvPr/>
        </p:nvSpPr>
        <p:spPr>
          <a:xfrm>
            <a:off x="6079530" y="5184466"/>
            <a:ext cx="2738158" cy="646331"/>
          </a:xfrm>
          <a:prstGeom prst="rect">
            <a:avLst/>
          </a:prstGeom>
          <a:noFill/>
        </p:spPr>
        <p:txBody>
          <a:bodyPr wrap="square" rtlCol="0">
            <a:spAutoFit/>
          </a:bodyPr>
          <a:lstStyle/>
          <a:p>
            <a:r>
              <a:rPr lang="en-US" sz="1200" dirty="0"/>
              <a:t>No meter data transformation required before sending m1,m2 meter data to ERCOT</a:t>
            </a:r>
          </a:p>
        </p:txBody>
      </p:sp>
      <p:sp>
        <p:nvSpPr>
          <p:cNvPr id="10" name="TextBox 9">
            <a:extLst>
              <a:ext uri="{FF2B5EF4-FFF2-40B4-BE49-F238E27FC236}">
                <a16:creationId xmlns:a16="http://schemas.microsoft.com/office/drawing/2014/main" id="{F9052B3E-9F2B-4506-8206-16C76BB80F06}"/>
              </a:ext>
            </a:extLst>
          </p:cNvPr>
          <p:cNvSpPr txBox="1"/>
          <p:nvPr/>
        </p:nvSpPr>
        <p:spPr>
          <a:xfrm>
            <a:off x="3428999" y="1315476"/>
            <a:ext cx="2473693" cy="3970318"/>
          </a:xfrm>
          <a:prstGeom prst="rect">
            <a:avLst/>
          </a:prstGeom>
          <a:noFill/>
          <a:ln>
            <a:solidFill>
              <a:schemeClr val="tx1"/>
            </a:solidFill>
          </a:ln>
        </p:spPr>
        <p:txBody>
          <a:bodyPr wrap="square" rtlCol="0">
            <a:spAutoFit/>
          </a:bodyPr>
          <a:lstStyle/>
          <a:p>
            <a:r>
              <a:rPr lang="en-US" sz="1400" b="1" i="0" dirty="0">
                <a:solidFill>
                  <a:srgbClr val="242424"/>
                </a:solidFill>
                <a:effectLst/>
                <a:latin typeface="-apple-system"/>
              </a:rPr>
              <a:t>TDSP responsible for submitting energy values for settlements:</a:t>
            </a:r>
          </a:p>
          <a:p>
            <a:endParaRPr lang="en-US" sz="1400" b="0" i="0" dirty="0">
              <a:solidFill>
                <a:srgbClr val="242424"/>
              </a:solidFill>
              <a:effectLst/>
              <a:latin typeface="-apple-system"/>
            </a:endParaRPr>
          </a:p>
          <a:p>
            <a:pPr marL="342900" indent="-342900">
              <a:buFont typeface="+mj-lt"/>
              <a:buAutoNum type="arabicPeriod"/>
            </a:pPr>
            <a:r>
              <a:rPr lang="en-US" sz="1400" b="0" i="0" dirty="0">
                <a:solidFill>
                  <a:srgbClr val="242424"/>
                </a:solidFill>
                <a:effectLst/>
                <a:latin typeface="-apple-system"/>
              </a:rPr>
              <a:t>ESIID (Nodal) Controllable Load Resource total energy consumption that will be settled at a nodal price </a:t>
            </a:r>
          </a:p>
          <a:p>
            <a:pPr marL="342900" indent="-342900">
              <a:buFont typeface="+mj-lt"/>
              <a:buAutoNum type="arabicPeriod"/>
            </a:pPr>
            <a:endParaRPr lang="en-US" sz="1400" b="0" i="0" dirty="0">
              <a:solidFill>
                <a:srgbClr val="242424"/>
              </a:solidFill>
              <a:effectLst/>
              <a:latin typeface="-apple-system"/>
            </a:endParaRPr>
          </a:p>
          <a:p>
            <a:pPr marL="342900" indent="-342900">
              <a:buFont typeface="+mj-lt"/>
              <a:buAutoNum type="arabicPeriod"/>
            </a:pPr>
            <a:r>
              <a:rPr lang="en-US" sz="1400" dirty="0">
                <a:solidFill>
                  <a:srgbClr val="242424"/>
                </a:solidFill>
                <a:latin typeface="-apple-system"/>
              </a:rPr>
              <a:t>ESIID (Zonal) load energy consumption that will be settled at a zonal price</a:t>
            </a:r>
          </a:p>
          <a:p>
            <a:pPr marL="342900" indent="-342900">
              <a:buFont typeface="+mj-lt"/>
              <a:buAutoNum type="arabicPeriod"/>
            </a:pPr>
            <a:endParaRPr lang="en-US" sz="1400" dirty="0">
              <a:solidFill>
                <a:srgbClr val="242424"/>
              </a:solidFill>
              <a:latin typeface="-apple-system"/>
            </a:endParaRPr>
          </a:p>
          <a:p>
            <a:pPr marL="342900" indent="-342900">
              <a:buFont typeface="+mj-lt"/>
              <a:buAutoNum type="arabicPeriod"/>
            </a:pPr>
            <a:r>
              <a:rPr lang="en-US" sz="1400" dirty="0">
                <a:solidFill>
                  <a:srgbClr val="242424"/>
                </a:solidFill>
                <a:latin typeface="-apple-system"/>
              </a:rPr>
              <a:t>RID energy injection (generation) that will be settled at a nodal price</a:t>
            </a:r>
          </a:p>
          <a:p>
            <a:endParaRPr lang="en-US" sz="1400" dirty="0"/>
          </a:p>
        </p:txBody>
      </p:sp>
    </p:spTree>
    <p:extLst>
      <p:ext uri="{BB962C8B-B14F-4D97-AF65-F5344CB8AC3E}">
        <p14:creationId xmlns:p14="http://schemas.microsoft.com/office/powerpoint/2010/main" val="219990571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238A853E2A21D478864F317E572DCF9" ma:contentTypeVersion="5" ma:contentTypeDescription="Create a new document." ma:contentTypeScope="" ma:versionID="999f095e3c3c2712e9c3c3ada0c640f4">
  <xsd:schema xmlns:xsd="http://www.w3.org/2001/XMLSchema" xmlns:xs="http://www.w3.org/2001/XMLSchema" xmlns:p="http://schemas.microsoft.com/office/2006/metadata/properties" xmlns:ns3="ded7f6be-006e-48d8-8435-0405bc84a9a7" xmlns:ns4="97deaf5a-01d9-4834-89d2-802f43df07d1" targetNamespace="http://schemas.microsoft.com/office/2006/metadata/properties" ma:root="true" ma:fieldsID="2f4bdb2bc82288d565e375e555e0c2e2" ns3:_="" ns4:_="">
    <xsd:import namespace="ded7f6be-006e-48d8-8435-0405bc84a9a7"/>
    <xsd:import namespace="97deaf5a-01d9-4834-89d2-802f43df07d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d7f6be-006e-48d8-8435-0405bc84a9a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deaf5a-01d9-4834-89d2-802f43df07d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www.w3.org/XML/1998/namespace"/>
    <ds:schemaRef ds:uri="http://purl.org/dc/elements/1.1/"/>
    <ds:schemaRef ds:uri="http://schemas.microsoft.com/office/2006/documentManagement/types"/>
    <ds:schemaRef ds:uri="http://schemas.microsoft.com/office/2006/metadata/properties"/>
    <ds:schemaRef ds:uri="ded7f6be-006e-48d8-8435-0405bc84a9a7"/>
    <ds:schemaRef ds:uri="http://purl.org/dc/terms/"/>
    <ds:schemaRef ds:uri="http://schemas.microsoft.com/office/infopath/2007/PartnerControls"/>
    <ds:schemaRef ds:uri="http://schemas.openxmlformats.org/package/2006/metadata/core-properties"/>
    <ds:schemaRef ds:uri="97deaf5a-01d9-4834-89d2-802f43df07d1"/>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6550B747-2048-4E27-9E7E-01241B80EE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d7f6be-006e-48d8-8435-0405bc84a9a7"/>
    <ds:schemaRef ds:uri="97deaf5a-01d9-4834-89d2-802f43df07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9402</TotalTime>
  <Words>2455</Words>
  <Application>Microsoft Office PowerPoint</Application>
  <PresentationFormat>On-screen Show (4:3)</PresentationFormat>
  <Paragraphs>269</Paragraphs>
  <Slides>17</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-apple-system</vt:lpstr>
      <vt:lpstr>Arial</vt:lpstr>
      <vt:lpstr>Calibri</vt:lpstr>
      <vt:lpstr>Courier New</vt:lpstr>
      <vt:lpstr>1_Custom Design</vt:lpstr>
      <vt:lpstr>Office Theme</vt:lpstr>
      <vt:lpstr>PowerPoint Presentation</vt:lpstr>
      <vt:lpstr>Driver for Proposed NPRR</vt:lpstr>
      <vt:lpstr>Previous ERCOT Presentations</vt:lpstr>
      <vt:lpstr>Core Objectives of this Proposed NPRR</vt:lpstr>
      <vt:lpstr>Changes Proposed by this NPRR</vt:lpstr>
      <vt:lpstr>Changes Proposed by this NPRR</vt:lpstr>
      <vt:lpstr>Changes Proposed by this NPRR – cont’d</vt:lpstr>
      <vt:lpstr>Changes Proposed by this NPRR – cont’d</vt:lpstr>
      <vt:lpstr>Changes Proposed by this NPRR – cont’d</vt:lpstr>
      <vt:lpstr>Changes Proposal by this NPRR – cont’d</vt:lpstr>
      <vt:lpstr>Changes Proposed by this NPRR – cont’d</vt:lpstr>
      <vt:lpstr>Changes Proposed by this NPRR – cont’d</vt:lpstr>
      <vt:lpstr>Changes Proposed by this NPRR – cont’d</vt:lpstr>
      <vt:lpstr>Status Quo – No change proposed from current</vt:lpstr>
      <vt:lpstr>Future NPRRs Related to CLRs?</vt:lpstr>
      <vt:lpstr>LFL Issue List: Partially Addressed by Proposed NPRR</vt:lpstr>
      <vt:lpstr>LFL Issue List: Partially Addressed by Proposed NPRR</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Moorty, Sai</cp:lastModifiedBy>
  <cp:revision>324</cp:revision>
  <cp:lastPrinted>2016-01-21T20:53:15Z</cp:lastPrinted>
  <dcterms:created xsi:type="dcterms:W3CDTF">2016-01-21T15:20:31Z</dcterms:created>
  <dcterms:modified xsi:type="dcterms:W3CDTF">2022-06-23T20:47:36Z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0x010100E238A853E2A21D478864F317E572DCF9</vt:lpwstr>
  </property>
</Properties>
</file>