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77" r:id="rId8"/>
    <p:sldId id="27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82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19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5638800" y="6172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19/4/12/172702-SAW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rcot.com/files/docs/2021/05/18/SAWG__Meeting_5-18-2021_Updated_Rooftop_Solar_Growth_Projectionsv3.pptx" TargetMode="External"/><Relationship Id="rId4" Type="http://schemas.openxmlformats.org/officeDocument/2006/relationships/hyperlink" Target="http://www.ercot.com/content/wcm/key_documents_lists/195745/SAWG_April_2020_Solar_PV_Growth_Projection_Discussion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05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2022 Update to Rooftop Solar PV Growth Projections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Supply Analysis Working Group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June 24,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S-Curve Growth Projections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05399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/>
              <a:t>Initial Methodology Proposed at April 12, 2019 SAWG Meeting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 </a:t>
            </a:r>
            <a:r>
              <a:rPr lang="en-US" sz="1600" dirty="0">
                <a:hlinkClick r:id="rId3"/>
              </a:rPr>
              <a:t>http://www.ercot.com/calendar/2019/4/12/172702-SAWG</a:t>
            </a:r>
            <a:endParaRPr lang="en-US" sz="1600" dirty="0"/>
          </a:p>
          <a:p>
            <a:pPr marL="400050" lvl="1" indent="0">
              <a:spcBef>
                <a:spcPts val="0"/>
              </a:spcBef>
              <a:spcAft>
                <a:spcPts val="384"/>
              </a:spcAft>
              <a:buNone/>
            </a:pPr>
            <a:endParaRPr lang="en-US" sz="1600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/>
              <a:t>Curves revised annually based on installed data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2020 Projections</a:t>
            </a:r>
          </a:p>
          <a:p>
            <a:pPr marL="1085850"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>
                <a:hlinkClick r:id="rId4"/>
              </a:rPr>
              <a:t>http://www.ercot.com/content/wcm/key_documents_lists/195745/SAWG_April_2020_Solar_PV_Growth_Projection_Discussion.pptx</a:t>
            </a:r>
            <a:endParaRPr lang="en-US" sz="1400" dirty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2021 Projections</a:t>
            </a:r>
          </a:p>
          <a:p>
            <a:pPr marL="1085850"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>
                <a:hlinkClick r:id="rId5"/>
              </a:rPr>
              <a:t>https://www.ercot.com/files/docs/2021/05/18/SAWG__Meeting_5-18-2021_Updated_Rooftop_Solar_Growth_Projectionsv3.pptx</a:t>
            </a:r>
            <a:endParaRPr lang="en-US" sz="1400" dirty="0"/>
          </a:p>
          <a:p>
            <a:pPr marL="0" indent="0">
              <a:spcBef>
                <a:spcPts val="0"/>
              </a:spcBef>
              <a:spcAft>
                <a:spcPts val="384"/>
              </a:spcAft>
              <a:buNone/>
            </a:pPr>
            <a:endParaRPr lang="en-US" sz="1800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/>
              <a:t>Minor update made to the moderate curve input variables since the S-curve equation tries to force solution in shorter timeframe.  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Start of ramp shifted from 2019 to 2020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Provides smoother (although slightly delayed) growth</a:t>
            </a:r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EA30F48-9291-487D-BAEE-4AE8938626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960" y="1676400"/>
            <a:ext cx="7236579" cy="45114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2021 Rooftop Solar PV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1"/>
            <a:ext cx="8267700" cy="914400"/>
          </a:xfrm>
        </p:spPr>
        <p:txBody>
          <a:bodyPr/>
          <a:lstStyle/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/>
              <a:t>Total of ~1440 MW for NOIES plus Competitive Choice areas</a:t>
            </a:r>
            <a:endParaRPr lang="en-US" sz="1800" b="1" dirty="0"/>
          </a:p>
          <a:p>
            <a:pPr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b="1" dirty="0"/>
              <a:t>2020 moderate curve projection was  ~1630 MW (pre-Covid)</a:t>
            </a:r>
            <a:endParaRPr lang="en-US" sz="1400" dirty="0"/>
          </a:p>
          <a:p>
            <a:pPr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3581400" y="4886417"/>
            <a:ext cx="152400" cy="152400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85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724900" cy="5105399"/>
          </a:xfrm>
        </p:spPr>
        <p:txBody>
          <a:bodyPr/>
          <a:lstStyle/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/>
              <a:t>Scenarios deviate significantly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Conservative reaches ~2500 by 2025 and ~3900 MW by 2032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Moderate reaches  ~4000 MW by 2025 and ~5900 MW by 2032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Aggressive reaches ~6100 MW by 2025 and ~7500 MW by 2032 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b="1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/>
              <a:t>2016-2021 Data matches the “Moderate” profile best (so far).</a:t>
            </a:r>
            <a:endParaRPr lang="en-US" sz="1000" dirty="0"/>
          </a:p>
          <a:p>
            <a:pPr marL="0" indent="0">
              <a:spcBef>
                <a:spcPts val="0"/>
              </a:spcBef>
              <a:spcAft>
                <a:spcPts val="384"/>
              </a:spcAft>
              <a:buNone/>
            </a:pPr>
            <a:endParaRPr lang="en-US" sz="1600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Discussion?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0412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6047</TotalTime>
  <Words>247</Words>
  <Application>Microsoft Office PowerPoint</Application>
  <PresentationFormat>On-screen Show (4:3)</PresentationFormat>
  <Paragraphs>37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1_Custom Design</vt:lpstr>
      <vt:lpstr>Office Theme</vt:lpstr>
      <vt:lpstr>PowerPoint Presentation</vt:lpstr>
      <vt:lpstr>S-Curve Growth Projections</vt:lpstr>
      <vt:lpstr>2021 Rooftop Solar PV Summary</vt:lpstr>
      <vt:lpstr>Observations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87</cp:revision>
  <cp:lastPrinted>2016-01-21T20:53:15Z</cp:lastPrinted>
  <dcterms:created xsi:type="dcterms:W3CDTF">2016-01-21T15:20:31Z</dcterms:created>
  <dcterms:modified xsi:type="dcterms:W3CDTF">2022-06-23T17:47:49Z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