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316" r:id="rId7"/>
    <p:sldId id="793" r:id="rId8"/>
    <p:sldId id="79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ang, Fred" initials="HF" lastIdx="9" clrIdx="0">
    <p:extLst>
      <p:ext uri="{19B8F6BF-5375-455C-9EA6-DF929625EA0E}">
        <p15:presenceInfo xmlns:p15="http://schemas.microsoft.com/office/powerpoint/2012/main" userId="S::Shun-Hsien.Huang@ercot.com::604a4aa9-2658-4d75-8cf1-9e07b94baee6" providerId="AD"/>
      </p:ext>
    </p:extLst>
  </p:cmAuthor>
  <p:cmAuthor id="2" name="Bigbee, Nathan" initials="BN" lastIdx="4" clrIdx="1">
    <p:extLst>
      <p:ext uri="{19B8F6BF-5375-455C-9EA6-DF929625EA0E}">
        <p15:presenceInfo xmlns:p15="http://schemas.microsoft.com/office/powerpoint/2012/main" userId="S::Nathan.Bigbee@ercot.com::e4190ea0-f4d7-405c-8c52-d27e363241f0" providerId="AD"/>
      </p:ext>
    </p:extLst>
  </p:cmAuthor>
  <p:cmAuthor id="3" name="ERCOT_06032022" initials="ERCOT" lastIdx="1" clrIdx="2">
    <p:extLst>
      <p:ext uri="{19B8F6BF-5375-455C-9EA6-DF929625EA0E}">
        <p15:presenceInfo xmlns:p15="http://schemas.microsoft.com/office/powerpoint/2012/main" userId="ERCOT_0603202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32" d="100"/>
          <a:sy n="132" d="100"/>
        </p:scale>
        <p:origin x="216" y="11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6/23/2022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6/23/2022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3137728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dirty="0"/>
              <a:t>Footer text goes here.</a:t>
            </a:r>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a:solidFill>
                  <a:schemeClr val="tx1"/>
                </a:solidFill>
              </a:rPr>
              <a:t>Item 11</a:t>
            </a:r>
          </a:p>
          <a:p>
            <a:pPr algn="l"/>
            <a:r>
              <a:rPr lang="en-US" sz="1000" b="0" baseline="0" dirty="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ercot.com/files/docs/2020/11/27/The_Use_of_GTCs_in_ERCOT_July_2020.pdf"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914400"/>
            <a:ext cx="5553740" cy="4062651"/>
          </a:xfrm>
          <a:prstGeom prst="rect">
            <a:avLst/>
          </a:prstGeom>
          <a:noFill/>
        </p:spPr>
        <p:txBody>
          <a:bodyPr wrap="square" rtlCol="0">
            <a:spAutoFit/>
          </a:bodyPr>
          <a:lstStyle/>
          <a:p>
            <a:endParaRPr lang="en-US" sz="2000" b="1" dirty="0"/>
          </a:p>
          <a:p>
            <a:r>
              <a:rPr lang="en-US" sz="2000" b="1" dirty="0"/>
              <a:t>Item 5: GTL/GTC Issues</a:t>
            </a:r>
          </a:p>
          <a:p>
            <a:endParaRPr lang="en-US" sz="2000" b="1" i="1" dirty="0"/>
          </a:p>
          <a:p>
            <a:endParaRPr lang="en-US" dirty="0"/>
          </a:p>
          <a:p>
            <a:endParaRPr lang="en-US" dirty="0"/>
          </a:p>
          <a:p>
            <a:endParaRPr lang="en-US" dirty="0"/>
          </a:p>
          <a:p>
            <a:endParaRPr lang="en-US" dirty="0"/>
          </a:p>
          <a:p>
            <a:endParaRPr lang="en-US" i="1" dirty="0"/>
          </a:p>
          <a:p>
            <a:endParaRPr lang="en-US" i="1" dirty="0"/>
          </a:p>
          <a:p>
            <a:endParaRPr lang="en-US" dirty="0"/>
          </a:p>
          <a:p>
            <a:endParaRPr lang="en-US" dirty="0"/>
          </a:p>
          <a:p>
            <a:r>
              <a:rPr lang="en-US" dirty="0"/>
              <a:t>LFLTF Meeting</a:t>
            </a:r>
          </a:p>
          <a:p>
            <a:endParaRPr lang="en-US" dirty="0"/>
          </a:p>
          <a:p>
            <a:r>
              <a:rPr lang="en-US" dirty="0"/>
              <a:t>June 24, 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06E3F-D015-407E-A546-4BB4AC31B799}"/>
              </a:ext>
            </a:extLst>
          </p:cNvPr>
          <p:cNvSpPr>
            <a:spLocks noGrp="1"/>
          </p:cNvSpPr>
          <p:nvPr>
            <p:ph type="title"/>
          </p:nvPr>
        </p:nvSpPr>
        <p:spPr/>
        <p:txBody>
          <a:bodyPr/>
          <a:lstStyle/>
          <a:p>
            <a:r>
              <a:rPr lang="en-US" dirty="0"/>
              <a:t>Generic Transmission Constraints and Limits (GTC/GTL)</a:t>
            </a:r>
          </a:p>
        </p:txBody>
      </p:sp>
      <p:sp>
        <p:nvSpPr>
          <p:cNvPr id="3" name="Content Placeholder 2">
            <a:extLst>
              <a:ext uri="{FF2B5EF4-FFF2-40B4-BE49-F238E27FC236}">
                <a16:creationId xmlns:a16="http://schemas.microsoft.com/office/drawing/2014/main" id="{561360C7-5604-4E29-84BC-9D0DCEF88086}"/>
              </a:ext>
            </a:extLst>
          </p:cNvPr>
          <p:cNvSpPr>
            <a:spLocks noGrp="1"/>
          </p:cNvSpPr>
          <p:nvPr>
            <p:ph idx="1"/>
          </p:nvPr>
        </p:nvSpPr>
        <p:spPr/>
        <p:txBody>
          <a:bodyPr/>
          <a:lstStyle/>
          <a:p>
            <a:r>
              <a:rPr lang="en-US" sz="2400" dirty="0"/>
              <a:t>GTCs are used to control the flows between areas of the ERCOT Grid to maintain stability. </a:t>
            </a:r>
          </a:p>
          <a:p>
            <a:pPr lvl="1"/>
            <a:r>
              <a:rPr lang="en-US" sz="2000" dirty="0">
                <a:hlinkClick r:id="rId2"/>
              </a:rPr>
              <a:t>https://www.ercot.com/files/docs/2020/11/27/The_Use_of_GTCs_in_ERCOT_July_2020.pdf</a:t>
            </a:r>
            <a:r>
              <a:rPr lang="en-US" sz="2000" dirty="0"/>
              <a:t> </a:t>
            </a:r>
          </a:p>
          <a:p>
            <a:endParaRPr lang="en-US" sz="2400" dirty="0"/>
          </a:p>
          <a:p>
            <a:r>
              <a:rPr lang="en-US" sz="2400" dirty="0"/>
              <a:t>A preliminary assessment was conducted to understand the potential impact of LFL to the stability constraints and GTC/GTL.  </a:t>
            </a:r>
          </a:p>
          <a:p>
            <a:endParaRPr lang="en-US" sz="2400" dirty="0"/>
          </a:p>
        </p:txBody>
      </p:sp>
      <p:sp>
        <p:nvSpPr>
          <p:cNvPr id="4" name="Slide Number Placeholder 3">
            <a:extLst>
              <a:ext uri="{FF2B5EF4-FFF2-40B4-BE49-F238E27FC236}">
                <a16:creationId xmlns:a16="http://schemas.microsoft.com/office/drawing/2014/main" id="{3E6D67EE-A1A3-4197-A432-83C6A0139584}"/>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081285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7C991-B625-4640-80FD-61B191BF66FB}"/>
              </a:ext>
            </a:extLst>
          </p:cNvPr>
          <p:cNvSpPr>
            <a:spLocks noGrp="1"/>
          </p:cNvSpPr>
          <p:nvPr>
            <p:ph type="title"/>
          </p:nvPr>
        </p:nvSpPr>
        <p:spPr/>
        <p:txBody>
          <a:bodyPr/>
          <a:lstStyle/>
          <a:p>
            <a:r>
              <a:rPr lang="en-US" dirty="0"/>
              <a:t>Observations and Concerns</a:t>
            </a:r>
          </a:p>
        </p:txBody>
      </p:sp>
      <p:sp>
        <p:nvSpPr>
          <p:cNvPr id="3" name="Content Placeholder 2">
            <a:extLst>
              <a:ext uri="{FF2B5EF4-FFF2-40B4-BE49-F238E27FC236}">
                <a16:creationId xmlns:a16="http://schemas.microsoft.com/office/drawing/2014/main" id="{1AA5CED4-43F8-43F3-901D-1BD60FF49930}"/>
              </a:ext>
            </a:extLst>
          </p:cNvPr>
          <p:cNvSpPr>
            <a:spLocks noGrp="1"/>
          </p:cNvSpPr>
          <p:nvPr>
            <p:ph idx="1"/>
          </p:nvPr>
        </p:nvSpPr>
        <p:spPr/>
        <p:txBody>
          <a:bodyPr/>
          <a:lstStyle/>
          <a:p>
            <a:r>
              <a:rPr lang="en-US" sz="1800" dirty="0"/>
              <a:t>It is not clear if LFLs would ride through transmission voltage and/or frequency disturbances. </a:t>
            </a:r>
          </a:p>
          <a:p>
            <a:r>
              <a:rPr lang="en-US" sz="1800" dirty="0"/>
              <a:t>For example, if LFLs are assumed to have ride through capability, a GTL is determined as 500 MW. If LFLs actually trip during the event, the export could become 1000 MW and exceed the stability limit which may also be an IROL. </a:t>
            </a:r>
          </a:p>
          <a:p>
            <a:r>
              <a:rPr lang="en-US" sz="1800" dirty="0"/>
              <a:t>If LFLs are assumed not to ride through, the GTL will be reduced to 0MW such that the export will be maintained at or below 500 MW during and post disturbance conditions. </a:t>
            </a:r>
          </a:p>
        </p:txBody>
      </p:sp>
      <p:sp>
        <p:nvSpPr>
          <p:cNvPr id="4" name="Slide Number Placeholder 3">
            <a:extLst>
              <a:ext uri="{FF2B5EF4-FFF2-40B4-BE49-F238E27FC236}">
                <a16:creationId xmlns:a16="http://schemas.microsoft.com/office/drawing/2014/main" id="{CDCDFBE6-0CD5-4AAB-8E6B-C02567B1ABEE}"/>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5" name="Oval 4">
            <a:extLst>
              <a:ext uri="{FF2B5EF4-FFF2-40B4-BE49-F238E27FC236}">
                <a16:creationId xmlns:a16="http://schemas.microsoft.com/office/drawing/2014/main" id="{AA422D89-B281-4101-B671-98814B4AB1D7}"/>
              </a:ext>
            </a:extLst>
          </p:cNvPr>
          <p:cNvSpPr/>
          <p:nvPr/>
        </p:nvSpPr>
        <p:spPr>
          <a:xfrm>
            <a:off x="2319499" y="3807270"/>
            <a:ext cx="1219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IRRs</a:t>
            </a:r>
          </a:p>
        </p:txBody>
      </p:sp>
      <p:cxnSp>
        <p:nvCxnSpPr>
          <p:cNvPr id="9" name="Straight Connector 8">
            <a:extLst>
              <a:ext uri="{FF2B5EF4-FFF2-40B4-BE49-F238E27FC236}">
                <a16:creationId xmlns:a16="http://schemas.microsoft.com/office/drawing/2014/main" id="{898DEC78-451D-43B5-8627-760CE963A30A}"/>
              </a:ext>
            </a:extLst>
          </p:cNvPr>
          <p:cNvCxnSpPr>
            <a:cxnSpLocks/>
            <a:stCxn id="5" idx="6"/>
          </p:cNvCxnSpPr>
          <p:nvPr/>
        </p:nvCxnSpPr>
        <p:spPr>
          <a:xfrm>
            <a:off x="3538699" y="4264470"/>
            <a:ext cx="1033301" cy="0"/>
          </a:xfrm>
          <a:prstGeom prst="line">
            <a:avLst/>
          </a:prstGeom>
          <a:ln w="50800">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6F4F1F2-714A-4676-BBF7-96B1570E556C}"/>
              </a:ext>
            </a:extLst>
          </p:cNvPr>
          <p:cNvCxnSpPr>
            <a:cxnSpLocks/>
          </p:cNvCxnSpPr>
          <p:nvPr/>
        </p:nvCxnSpPr>
        <p:spPr>
          <a:xfrm>
            <a:off x="4572000" y="3888913"/>
            <a:ext cx="0" cy="160020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D43D0EE-0439-42AC-9CF6-803F587808C7}"/>
              </a:ext>
            </a:extLst>
          </p:cNvPr>
          <p:cNvCxnSpPr>
            <a:cxnSpLocks/>
            <a:endCxn id="20" idx="3"/>
          </p:cNvCxnSpPr>
          <p:nvPr/>
        </p:nvCxnSpPr>
        <p:spPr>
          <a:xfrm flipH="1">
            <a:off x="3429000" y="5181600"/>
            <a:ext cx="1143000" cy="0"/>
          </a:xfrm>
          <a:prstGeom prst="line">
            <a:avLst/>
          </a:prstGeom>
          <a:ln w="50800">
            <a:headEnd type="none"/>
            <a:tailEnd type="triangle"/>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83A660BF-E273-485A-B294-D3B9E519C88E}"/>
              </a:ext>
            </a:extLst>
          </p:cNvPr>
          <p:cNvSpPr/>
          <p:nvPr/>
        </p:nvSpPr>
        <p:spPr>
          <a:xfrm>
            <a:off x="2514600" y="4876800"/>
            <a:ext cx="914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LFL</a:t>
            </a:r>
          </a:p>
        </p:txBody>
      </p:sp>
      <p:cxnSp>
        <p:nvCxnSpPr>
          <p:cNvPr id="24" name="Straight Connector 23">
            <a:extLst>
              <a:ext uri="{FF2B5EF4-FFF2-40B4-BE49-F238E27FC236}">
                <a16:creationId xmlns:a16="http://schemas.microsoft.com/office/drawing/2014/main" id="{943C6C35-3950-490B-BE3C-E8E08C200F97}"/>
              </a:ext>
            </a:extLst>
          </p:cNvPr>
          <p:cNvCxnSpPr>
            <a:cxnSpLocks/>
          </p:cNvCxnSpPr>
          <p:nvPr/>
        </p:nvCxnSpPr>
        <p:spPr>
          <a:xfrm>
            <a:off x="4601116" y="4794556"/>
            <a:ext cx="2603369" cy="0"/>
          </a:xfrm>
          <a:prstGeom prst="line">
            <a:avLst/>
          </a:prstGeom>
          <a:ln w="50800">
            <a:headEnd type="none"/>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C6DD3021-C8DF-4135-BE03-16F6AA705A53}"/>
              </a:ext>
            </a:extLst>
          </p:cNvPr>
          <p:cNvSpPr txBox="1"/>
          <p:nvPr/>
        </p:nvSpPr>
        <p:spPr>
          <a:xfrm>
            <a:off x="3429000" y="3862481"/>
            <a:ext cx="1172116" cy="369332"/>
          </a:xfrm>
          <a:prstGeom prst="rect">
            <a:avLst/>
          </a:prstGeom>
          <a:noFill/>
        </p:spPr>
        <p:txBody>
          <a:bodyPr wrap="none" rtlCol="0">
            <a:spAutoFit/>
          </a:bodyPr>
          <a:lstStyle/>
          <a:p>
            <a:r>
              <a:rPr lang="en-US" dirty="0"/>
              <a:t>1000 MW</a:t>
            </a:r>
          </a:p>
        </p:txBody>
      </p:sp>
      <p:sp>
        <p:nvSpPr>
          <p:cNvPr id="31" name="TextBox 30">
            <a:extLst>
              <a:ext uri="{FF2B5EF4-FFF2-40B4-BE49-F238E27FC236}">
                <a16:creationId xmlns:a16="http://schemas.microsoft.com/office/drawing/2014/main" id="{E3C0D7FD-19BA-4C58-9EFE-C371AF5FFDE7}"/>
              </a:ext>
            </a:extLst>
          </p:cNvPr>
          <p:cNvSpPr txBox="1"/>
          <p:nvPr/>
        </p:nvSpPr>
        <p:spPr>
          <a:xfrm>
            <a:off x="3461526" y="4810902"/>
            <a:ext cx="1043876" cy="369332"/>
          </a:xfrm>
          <a:prstGeom prst="rect">
            <a:avLst/>
          </a:prstGeom>
          <a:noFill/>
        </p:spPr>
        <p:txBody>
          <a:bodyPr wrap="none" rtlCol="0">
            <a:spAutoFit/>
          </a:bodyPr>
          <a:lstStyle/>
          <a:p>
            <a:r>
              <a:rPr lang="en-US" dirty="0"/>
              <a:t>500 MW</a:t>
            </a:r>
          </a:p>
        </p:txBody>
      </p:sp>
      <p:sp>
        <p:nvSpPr>
          <p:cNvPr id="33" name="TextBox 32">
            <a:extLst>
              <a:ext uri="{FF2B5EF4-FFF2-40B4-BE49-F238E27FC236}">
                <a16:creationId xmlns:a16="http://schemas.microsoft.com/office/drawing/2014/main" id="{571F793A-7530-43A3-AF90-01283CF0C46E}"/>
              </a:ext>
            </a:extLst>
          </p:cNvPr>
          <p:cNvSpPr txBox="1"/>
          <p:nvPr/>
        </p:nvSpPr>
        <p:spPr>
          <a:xfrm>
            <a:off x="4990793" y="4441570"/>
            <a:ext cx="1747017" cy="369332"/>
          </a:xfrm>
          <a:prstGeom prst="rect">
            <a:avLst/>
          </a:prstGeom>
          <a:noFill/>
        </p:spPr>
        <p:txBody>
          <a:bodyPr wrap="none" rtlCol="0">
            <a:spAutoFit/>
          </a:bodyPr>
          <a:lstStyle/>
          <a:p>
            <a:r>
              <a:rPr lang="en-US" dirty="0"/>
              <a:t>GTL = 500 MW</a:t>
            </a:r>
          </a:p>
        </p:txBody>
      </p:sp>
    </p:spTree>
    <p:extLst>
      <p:ext uri="{BB962C8B-B14F-4D97-AF65-F5344CB8AC3E}">
        <p14:creationId xmlns:p14="http://schemas.microsoft.com/office/powerpoint/2010/main" val="2927731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2F1B9-26EA-45D8-9547-FEC3D8C1A1E5}"/>
              </a:ext>
            </a:extLst>
          </p:cNvPr>
          <p:cNvSpPr>
            <a:spLocks noGrp="1"/>
          </p:cNvSpPr>
          <p:nvPr>
            <p:ph type="title"/>
          </p:nvPr>
        </p:nvSpPr>
        <p:spPr/>
        <p:txBody>
          <a:bodyPr/>
          <a:lstStyle/>
          <a:p>
            <a:r>
              <a:rPr lang="en-US" dirty="0"/>
              <a:t>Other concerns</a:t>
            </a:r>
          </a:p>
        </p:txBody>
      </p:sp>
      <p:sp>
        <p:nvSpPr>
          <p:cNvPr id="3" name="Content Placeholder 2">
            <a:extLst>
              <a:ext uri="{FF2B5EF4-FFF2-40B4-BE49-F238E27FC236}">
                <a16:creationId xmlns:a16="http://schemas.microsoft.com/office/drawing/2014/main" id="{FD657AC2-2E16-4AE9-9C6B-F60A284EB934}"/>
              </a:ext>
            </a:extLst>
          </p:cNvPr>
          <p:cNvSpPr>
            <a:spLocks noGrp="1"/>
          </p:cNvSpPr>
          <p:nvPr>
            <p:ph idx="1"/>
          </p:nvPr>
        </p:nvSpPr>
        <p:spPr/>
        <p:txBody>
          <a:bodyPr/>
          <a:lstStyle/>
          <a:p>
            <a:r>
              <a:rPr lang="en-US" sz="2000" dirty="0"/>
              <a:t>Similarly, large amount of LFLs tripped due to disturbances could lead to frequency stability issues.  </a:t>
            </a:r>
          </a:p>
          <a:p>
            <a:endParaRPr lang="en-US" sz="2000" dirty="0"/>
          </a:p>
          <a:p>
            <a:r>
              <a:rPr lang="en-US" sz="2000" dirty="0"/>
              <a:t>Questions:</a:t>
            </a:r>
          </a:p>
          <a:p>
            <a:pPr lvl="1"/>
            <a:r>
              <a:rPr lang="en-US" sz="2000" dirty="0"/>
              <a:t>What is the ride through capability of LFLs? </a:t>
            </a:r>
          </a:p>
          <a:p>
            <a:pPr lvl="1"/>
            <a:r>
              <a:rPr lang="en-US" sz="2000" dirty="0"/>
              <a:t>What is the process to require, verify, and validate the ride through capability of LFLs if needed?</a:t>
            </a:r>
          </a:p>
          <a:p>
            <a:pPr lvl="1"/>
            <a:endParaRPr lang="en-US" sz="2000" dirty="0"/>
          </a:p>
          <a:p>
            <a:endParaRPr lang="en-US" sz="1800" dirty="0"/>
          </a:p>
        </p:txBody>
      </p:sp>
      <p:sp>
        <p:nvSpPr>
          <p:cNvPr id="4" name="Slide Number Placeholder 3">
            <a:extLst>
              <a:ext uri="{FF2B5EF4-FFF2-40B4-BE49-F238E27FC236}">
                <a16:creationId xmlns:a16="http://schemas.microsoft.com/office/drawing/2014/main" id="{4C9A9C4F-1029-4C5B-9ED5-B6C3F97D9D9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275445878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DE1FCA776AD4B44B81A57B059081B18" ma:contentTypeVersion="5" ma:contentTypeDescription="Create a new document." ma:contentTypeScope="" ma:versionID="bed094e75667f7f517e0d40c2009dbb1">
  <xsd:schema xmlns:xsd="http://www.w3.org/2001/XMLSchema" xmlns:xs="http://www.w3.org/2001/XMLSchema" xmlns:p="http://schemas.microsoft.com/office/2006/metadata/properties" xmlns:ns3="cab09d9c-5730-44ce-a74a-32ebb28ed15c" xmlns:ns4="e50c2e4a-fb1d-4161-81b9-5623c3f0c82b" targetNamespace="http://schemas.microsoft.com/office/2006/metadata/properties" ma:root="true" ma:fieldsID="30df89d0cb8a2b2322012fec37b7be54" ns3:_="" ns4:_="">
    <xsd:import namespace="cab09d9c-5730-44ce-a74a-32ebb28ed15c"/>
    <xsd:import namespace="e50c2e4a-fb1d-4161-81b9-5623c3f0c82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b09d9c-5730-44ce-a74a-32ebb28ed15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0c2e4a-fb1d-4161-81b9-5623c3f0c82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0C4F587A-57BB-4D3D-9FDB-2220E7B763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b09d9c-5730-44ce-a74a-32ebb28ed15c"/>
    <ds:schemaRef ds:uri="e50c2e4a-fb1d-4161-81b9-5623c3f0c8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63D459-1C05-483F-85D1-C9E478EC32CC}">
  <ds:schemaRefs>
    <ds:schemaRef ds:uri="http://www.w3.org/XML/1998/namespace"/>
    <ds:schemaRef ds:uri="http://schemas.microsoft.com/office/2006/documentManagement/types"/>
    <ds:schemaRef ds:uri="http://purl.org/dc/dcmitype/"/>
    <ds:schemaRef ds:uri="e50c2e4a-fb1d-4161-81b9-5623c3f0c82b"/>
    <ds:schemaRef ds:uri="http://schemas.microsoft.com/office/2006/metadata/properties"/>
    <ds:schemaRef ds:uri="http://purl.org/dc/terms/"/>
    <ds:schemaRef ds:uri="http://schemas.microsoft.com/office/infopath/2007/PartnerControls"/>
    <ds:schemaRef ds:uri="http://schemas.openxmlformats.org/package/2006/metadata/core-properties"/>
    <ds:schemaRef ds:uri="cab09d9c-5730-44ce-a74a-32ebb28ed15c"/>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9695</TotalTime>
  <Words>257</Words>
  <Application>Microsoft Office PowerPoint</Application>
  <PresentationFormat>On-screen Show (4:3)</PresentationFormat>
  <Paragraphs>38</Paragraphs>
  <Slides>4</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Inside pages</vt:lpstr>
      <vt:lpstr>PowerPoint Presentation</vt:lpstr>
      <vt:lpstr>Generic Transmission Constraints and Limits (GTC/GTL)</vt:lpstr>
      <vt:lpstr>Observations and Concerns</vt:lpstr>
      <vt:lpstr>Other concerns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Shun Hsien (Fred) Huang</cp:lastModifiedBy>
  <cp:revision>268</cp:revision>
  <cp:lastPrinted>2016-01-21T20:53:15Z</cp:lastPrinted>
  <dcterms:created xsi:type="dcterms:W3CDTF">2016-01-21T15:20:31Z</dcterms:created>
  <dcterms:modified xsi:type="dcterms:W3CDTF">2022-06-23T21:54:18Z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0x0101009DE1FCA776AD4B44B81A57B059081B18</vt:lpwstr>
  </property>
</Properties>
</file>