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0"/>
  </p:notesMasterIdLst>
  <p:handoutMasterIdLst>
    <p:handoutMasterId r:id="rId21"/>
  </p:handoutMasterIdLst>
  <p:sldIdLst>
    <p:sldId id="260" r:id="rId7"/>
    <p:sldId id="398" r:id="rId8"/>
    <p:sldId id="326" r:id="rId9"/>
    <p:sldId id="327" r:id="rId10"/>
    <p:sldId id="399" r:id="rId11"/>
    <p:sldId id="402" r:id="rId12"/>
    <p:sldId id="400" r:id="rId13"/>
    <p:sldId id="401" r:id="rId14"/>
    <p:sldId id="405" r:id="rId15"/>
    <p:sldId id="404" r:id="rId16"/>
    <p:sldId id="403" r:id="rId17"/>
    <p:sldId id="406" r:id="rId18"/>
    <p:sldId id="407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4" autoAdjust="0"/>
    <p:restoredTop sz="92597" autoAdjust="0"/>
  </p:normalViewPr>
  <p:slideViewPr>
    <p:cSldViewPr showGuides="1">
      <p:cViewPr>
        <p:scale>
          <a:sx n="98" d="100"/>
          <a:sy n="98" d="100"/>
        </p:scale>
        <p:origin x="90" y="22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8377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91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9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88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23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25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254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65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7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068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CDR/SARA Improvement Project Update</a:t>
            </a:r>
            <a:endParaRPr lang="en-US" sz="3200" b="1" dirty="0"/>
          </a:p>
          <a:p>
            <a:endParaRPr lang="en-US" dirty="0"/>
          </a:p>
          <a:p>
            <a:r>
              <a:rPr lang="en-US" dirty="0"/>
              <a:t>Pete Warnken</a:t>
            </a:r>
          </a:p>
          <a:p>
            <a:r>
              <a:rPr lang="en-US" dirty="0"/>
              <a:t>Resource Adequacy Dept.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June 24,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Effect of Resource Attributes on ELCCs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241EE4-15BB-4C07-8950-2C1425549C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159" y="1371600"/>
            <a:ext cx="7413799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99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Thermal Resource ELCC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219700"/>
          </a:xfrm>
        </p:spPr>
        <p:txBody>
          <a:bodyPr/>
          <a:lstStyle/>
          <a:p>
            <a:r>
              <a:rPr lang="en-US" sz="2600" dirty="0"/>
              <a:t>Challenge for developing thermal resource ELCCs is to separate normal random outage variability from </a:t>
            </a:r>
            <a:r>
              <a:rPr lang="en-US" sz="2600" i="1" dirty="0"/>
              <a:t>correlated</a:t>
            </a:r>
            <a:r>
              <a:rPr lang="en-US" sz="2600" dirty="0"/>
              <a:t> outage variability due to extreme weather events and common mode failures (e.g., major gas pipeline outage)</a:t>
            </a:r>
          </a:p>
          <a:p>
            <a:pPr lvl="1"/>
            <a:r>
              <a:rPr lang="en-US" sz="2200" dirty="0"/>
              <a:t>Current industry methods such as UCAP apply availability adjustments based on average Equivalent Forced Outage Rates for a seasonal time period; CAISO includes outages for just the “tightest supply cushion” hours)</a:t>
            </a:r>
          </a:p>
          <a:p>
            <a:r>
              <a:rPr lang="en-US" sz="2600" dirty="0"/>
              <a:t>Will focus on February 2011 and 2021 Winter Storm Uri events as test cases for extreme cold weather/fuel limitation correlated outage evaluation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05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Thermal Resource ELCC – Results Matrix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82E04E-D181-4462-95EB-9854CE628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18" y="1676400"/>
            <a:ext cx="8367782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819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ELCC for Other Resource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219700"/>
          </a:xfrm>
        </p:spPr>
        <p:txBody>
          <a:bodyPr/>
          <a:lstStyle/>
          <a:p>
            <a:r>
              <a:rPr lang="en-US" sz="2600" dirty="0"/>
              <a:t>Private Use Network Generators and PUN Generators with co-located loads - TBD</a:t>
            </a:r>
          </a:p>
          <a:p>
            <a:r>
              <a:rPr lang="en-US" sz="2600" dirty="0"/>
              <a:t>Interruptible Loads - TBD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00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Commissioner McAdams CDR-SARA Memo / June 16 PUCT Open Meeting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6376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Commissioner McAdams Memo / June 16 Open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1295400"/>
            <a:ext cx="8527211" cy="4953000"/>
          </a:xfrm>
        </p:spPr>
        <p:txBody>
          <a:bodyPr/>
          <a:lstStyle/>
          <a:p>
            <a:r>
              <a:rPr lang="en-US" sz="2600" dirty="0"/>
              <a:t>Highlights:</a:t>
            </a:r>
          </a:p>
          <a:p>
            <a:pPr lvl="1"/>
            <a:r>
              <a:rPr lang="en-US" sz="2200" dirty="0"/>
              <a:t>“Framework of principles” to be in market rules by December 2022 that tie the CDR/SARA to Phase 2 market design</a:t>
            </a:r>
          </a:p>
          <a:p>
            <a:pPr lvl="1"/>
            <a:r>
              <a:rPr lang="en-US" sz="2200" dirty="0"/>
              <a:t>Release CDR on a quarterly basis with seasonal outlooks</a:t>
            </a:r>
          </a:p>
          <a:p>
            <a:pPr lvl="2"/>
            <a:r>
              <a:rPr lang="en-US" sz="2000" dirty="0"/>
              <a:t>Include probabilistic metric(s) (Lake)</a:t>
            </a:r>
          </a:p>
          <a:p>
            <a:pPr lvl="2"/>
            <a:r>
              <a:rPr lang="en-US" sz="2000" dirty="0"/>
              <a:t>Gather stakeholder feedback on Reliability Standard and metrics in parallel with Consultant Phase 2 analysis (Cobos)</a:t>
            </a:r>
          </a:p>
          <a:p>
            <a:pPr lvl="2"/>
            <a:r>
              <a:rPr lang="en-US" sz="2000" dirty="0"/>
              <a:t>Standards should support resiliency goals (McAdams)</a:t>
            </a:r>
          </a:p>
          <a:p>
            <a:pPr lvl="2"/>
            <a:r>
              <a:rPr lang="en-US" sz="2000" dirty="0"/>
              <a:t>Put target publication dates in the Rules</a:t>
            </a:r>
          </a:p>
          <a:p>
            <a:pPr lvl="3"/>
            <a:r>
              <a:rPr lang="en-US" sz="1800" dirty="0"/>
              <a:t>Should allow some flexibility though (Lake)</a:t>
            </a:r>
          </a:p>
          <a:p>
            <a:pPr lvl="1"/>
            <a:r>
              <a:rPr lang="en-US" sz="2400" dirty="0"/>
              <a:t>Monthly “SARA” reports</a:t>
            </a:r>
          </a:p>
          <a:p>
            <a:pPr lvl="2"/>
            <a:r>
              <a:rPr lang="en-US" sz="2000" dirty="0"/>
              <a:t>Identify “downside” seasonal scenarios that the fleet needs to prepare for to provide sufficient reliability (Lake)</a:t>
            </a:r>
          </a:p>
          <a:p>
            <a:pPr lvl="1"/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312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Commissioner McAdams Memo / June 16 Open Meeting,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1295400"/>
            <a:ext cx="8527211" cy="4953000"/>
          </a:xfrm>
        </p:spPr>
        <p:txBody>
          <a:bodyPr/>
          <a:lstStyle/>
          <a:p>
            <a:pPr lvl="1"/>
            <a:r>
              <a:rPr lang="en-US" sz="2400" dirty="0"/>
              <a:t>Rulemaking for voluntary registration of Large Flexible Loads and critical loads</a:t>
            </a:r>
          </a:p>
          <a:p>
            <a:pPr lvl="2"/>
            <a:r>
              <a:rPr lang="en-US" sz="2000" dirty="0"/>
              <a:t>Tie to LFLTF progress (Lake)</a:t>
            </a:r>
          </a:p>
          <a:p>
            <a:pPr lvl="1"/>
            <a:r>
              <a:rPr lang="en-US" sz="2400" dirty="0"/>
              <a:t>Other reforms, like load forecasting improvement, resource accreditation, and scenario analysis can be managed by ERCOT rather than codify in the Rules</a:t>
            </a:r>
          </a:p>
          <a:p>
            <a:pPr lvl="2"/>
            <a:r>
              <a:rPr lang="en-US" sz="2000" dirty="0"/>
              <a:t>Continue to collaborate with the Commission </a:t>
            </a:r>
          </a:p>
          <a:p>
            <a:pPr lvl="2"/>
            <a:r>
              <a:rPr lang="en-US" sz="2000" dirty="0"/>
              <a:t>Maintain data and methodology transparency for stakeholders</a:t>
            </a:r>
            <a:endParaRPr lang="en-US" sz="1600" dirty="0"/>
          </a:p>
          <a:p>
            <a:pPr lvl="1"/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594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ELCC Study</a:t>
            </a: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38285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ELCC Study 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219700"/>
          </a:xfrm>
        </p:spPr>
        <p:txBody>
          <a:bodyPr/>
          <a:lstStyle/>
          <a:p>
            <a:r>
              <a:rPr lang="en-US" sz="2600" dirty="0"/>
              <a:t>Develop a library of ELCC values that can be used in the CDR/SARA successor reports</a:t>
            </a:r>
          </a:p>
          <a:p>
            <a:pPr lvl="1"/>
            <a:r>
              <a:rPr lang="en-US" sz="2200" dirty="0"/>
              <a:t>For example, given the forecasted mix of wind, solar and battery storage (along with technology types and other attributes) for a given future year, we would have ELCC values appropriate for those resource portfolios</a:t>
            </a:r>
          </a:p>
          <a:p>
            <a:r>
              <a:rPr lang="en-US" sz="2600" dirty="0"/>
              <a:t>Lay the analytical groundwork for developing a capacity accreditation program that supports the future reliability obligation/standard (outcome of Phase 2 of the Market Design blueprint)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71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ELCC Study Statement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5219700"/>
          </a:xfrm>
        </p:spPr>
        <p:txBody>
          <a:bodyPr/>
          <a:lstStyle/>
          <a:p>
            <a:r>
              <a:rPr lang="en-US" sz="2600" dirty="0"/>
              <a:t>Perform hourly analysis to obtain ELCC values for the following resource classes (total of up to 100 unique scenarios):</a:t>
            </a:r>
          </a:p>
          <a:p>
            <a:pPr lvl="1"/>
            <a:r>
              <a:rPr lang="en-US" sz="2200" dirty="0"/>
              <a:t>Solar (25 – 50 GW in five GW steps with today’s penetration of wind/storage</a:t>
            </a:r>
          </a:p>
          <a:p>
            <a:pPr lvl="1"/>
            <a:r>
              <a:rPr lang="en-US" sz="2200" dirty="0"/>
              <a:t>Wind (35 – 60 GW in five GW steps with today’s penetration of solar/storage</a:t>
            </a:r>
          </a:p>
          <a:p>
            <a:pPr lvl="1"/>
            <a:r>
              <a:rPr lang="en-US" sz="2200" dirty="0"/>
              <a:t>Storage (5 – 30 GW in five GW steps with today’s penetration of solar/wind)</a:t>
            </a:r>
          </a:p>
          <a:p>
            <a:r>
              <a:rPr lang="en-US" sz="2600" dirty="0"/>
              <a:t>At one or more penetrations, test location effects on ELCC values for wind and solar</a:t>
            </a:r>
          </a:p>
          <a:p>
            <a:r>
              <a:rPr lang="en-US" sz="2600" dirty="0"/>
              <a:t>At one or more penetrations, test fixed vs tracking technology effect on solar ELCC values</a:t>
            </a:r>
          </a:p>
          <a:p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89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ELCC Statement of Work,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989" y="952500"/>
            <a:ext cx="8527211" cy="4953000"/>
          </a:xfrm>
        </p:spPr>
        <p:txBody>
          <a:bodyPr/>
          <a:lstStyle/>
          <a:p>
            <a:r>
              <a:rPr lang="en-US" sz="2600" dirty="0"/>
              <a:t>At one or more penetrations, test inverter loading ratio effects on solar ELCC values</a:t>
            </a:r>
          </a:p>
          <a:p>
            <a:r>
              <a:rPr lang="en-US" sz="2600" dirty="0"/>
              <a:t>Increase wind/solar/storage in tandem up to max of +10 GW storage/ +20 GW solar/ +20 GW wind</a:t>
            </a:r>
          </a:p>
          <a:p>
            <a:r>
              <a:rPr lang="en-US" sz="2600" dirty="0"/>
              <a:t>Simulations to understand average contribution of all existing solar, wind and storage</a:t>
            </a:r>
          </a:p>
          <a:p>
            <a:r>
              <a:rPr lang="en-US" sz="2600" dirty="0"/>
              <a:t>Perform analysis to obtain ELCC values for high-risk hours of solar, wind, and storage at one selected penetration level</a:t>
            </a:r>
          </a:p>
          <a:p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557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600" b="1" dirty="0">
                <a:solidFill>
                  <a:schemeClr val="accent1"/>
                </a:solidFill>
              </a:rPr>
              <a:t>ELCC Results Matrices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C9134E-50CA-42E3-812D-877FC9A6F7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38200"/>
            <a:ext cx="3505200" cy="523645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8F27D7C-DC89-419D-9803-F8A34D8343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5800" y="838200"/>
            <a:ext cx="4245119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55772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schemas.microsoft.com/office/infopath/2007/PartnerControls"/>
    <ds:schemaRef ds:uri="http://purl.org/dc/dcmitype/"/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17502</TotalTime>
  <Words>645</Words>
  <Application>Microsoft Office PowerPoint</Application>
  <PresentationFormat>On-screen Show (4:3)</PresentationFormat>
  <Paragraphs>73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Commissioner McAdams CDR-SARA Memo / June 16 PUCT Open Meeting</vt:lpstr>
      <vt:lpstr>Commissioner McAdams Memo / June 16 Open Meeting</vt:lpstr>
      <vt:lpstr>Commissioner McAdams Memo / June 16 Open Meeting, continued</vt:lpstr>
      <vt:lpstr>ELCC Study</vt:lpstr>
      <vt:lpstr>ELCC Study Rationale</vt:lpstr>
      <vt:lpstr>ELCC Study Statement of Work</vt:lpstr>
      <vt:lpstr>ELCC Statement of Work, continued</vt:lpstr>
      <vt:lpstr>ELCC Results Matrices</vt:lpstr>
      <vt:lpstr>Effect of Resource Attributes on ELCCs</vt:lpstr>
      <vt:lpstr>Thermal Resource ELCC</vt:lpstr>
      <vt:lpstr>Thermal Resource ELCC – Results Matrix</vt:lpstr>
      <vt:lpstr>ELCC for Other Resource Types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389</cp:revision>
  <cp:lastPrinted>2016-01-21T20:53:15Z</cp:lastPrinted>
  <dcterms:created xsi:type="dcterms:W3CDTF">2016-01-21T15:20:31Z</dcterms:created>
  <dcterms:modified xsi:type="dcterms:W3CDTF">2022-06-23T20:30:15Z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