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39" r:id="rId2"/>
    <p:sldMasterId id="2147484342" r:id="rId3"/>
  </p:sldMasterIdLst>
  <p:notesMasterIdLst>
    <p:notesMasterId r:id="rId11"/>
  </p:notesMasterIdLst>
  <p:handoutMasterIdLst>
    <p:handoutMasterId r:id="rId12"/>
  </p:handoutMasterIdLst>
  <p:sldIdLst>
    <p:sldId id="256" r:id="rId4"/>
    <p:sldId id="302" r:id="rId5"/>
    <p:sldId id="304" r:id="rId6"/>
    <p:sldId id="305" r:id="rId7"/>
    <p:sldId id="281" r:id="rId8"/>
    <p:sldId id="297" r:id="rId9"/>
    <p:sldId id="260" r:id="rId10"/>
  </p:sldIdLst>
  <p:sldSz cx="9144000" cy="6858000" type="screen4x3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86855" autoAdjust="0"/>
  </p:normalViewPr>
  <p:slideViewPr>
    <p:cSldViewPr>
      <p:cViewPr varScale="1">
        <p:scale>
          <a:sx n="99" d="100"/>
          <a:sy n="99" d="100"/>
        </p:scale>
        <p:origin x="16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6/23/2022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6/23/2022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2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3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01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1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75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40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8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76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8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0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54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06/06/07.%20%20RMS%20Competitive%20Residential%20PV%20Analysis%20Raish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June 27, 2022</a:t>
            </a:r>
            <a:br>
              <a:rPr lang="en-US" sz="4000" b="1" dirty="0"/>
            </a:br>
            <a:r>
              <a:rPr lang="en-US" sz="40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dirty="0"/>
          </a:p>
          <a:p>
            <a:r>
              <a:rPr lang="en-US" sz="6400" b="1" dirty="0"/>
              <a:t>JOHN SCHATZ				Debbie Mckeever</a:t>
            </a:r>
          </a:p>
          <a:p>
            <a:r>
              <a:rPr lang="en-US" sz="6400" b="1" dirty="0"/>
              <a:t>Luminant Generation			Oncor</a:t>
            </a:r>
          </a:p>
          <a:p>
            <a:r>
              <a:rPr lang="en-US" sz="6400" b="1" dirty="0"/>
              <a:t>RMS Chair				RMS Vice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June 7</a:t>
            </a:r>
            <a:r>
              <a:rPr lang="en-US" sz="3600" baseline="30000" dirty="0"/>
              <a:t>th</a:t>
            </a:r>
            <a:r>
              <a:rPr lang="en-US" sz="3600" dirty="0"/>
              <a:t>  Meeting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858292"/>
            <a:ext cx="8000999" cy="4419600"/>
          </a:xfrm>
        </p:spPr>
        <p:txBody>
          <a:bodyPr>
            <a:normAutofit/>
          </a:bodyPr>
          <a:lstStyle/>
          <a:p>
            <a:r>
              <a:rPr lang="en-US" sz="2400" u="sng" dirty="0"/>
              <a:t>RMS Voting Items: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Endorsed to PRS: NPRR1134 (Related to RMGRR168), Modify ERCOT Responsibilities During the Mass Transition (eff. Date upon PUCT approval)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100" dirty="0"/>
              <a:t>Impact Analysis also at PRS</a:t>
            </a:r>
          </a:p>
          <a:p>
            <a:pPr indent="0">
              <a:buNone/>
            </a:pPr>
            <a:r>
              <a:rPr lang="en-US" sz="2300" dirty="0"/>
              <a:t>Analysis of Residential PV Performance in Competitive Areas of ERCOT – Carl </a:t>
            </a:r>
            <a:r>
              <a:rPr lang="en-US" sz="2300" dirty="0" err="1"/>
              <a:t>Raish</a:t>
            </a:r>
            <a:r>
              <a:rPr lang="en-US" sz="2300" dirty="0"/>
              <a:t>  </a:t>
            </a:r>
            <a:r>
              <a:rPr lang="en-US" sz="2300" dirty="0">
                <a:hlinkClick r:id="rId3"/>
              </a:rPr>
              <a:t>PowerPoint Deck</a:t>
            </a:r>
            <a:r>
              <a:rPr lang="en-US" sz="2300" dirty="0"/>
              <a:t> </a:t>
            </a:r>
          </a:p>
          <a:p>
            <a:pPr marL="434340" indent="-342900">
              <a:buFont typeface="Wingdings" panose="05000000000000000000" pitchFamily="2" charset="2"/>
              <a:buChar char="Ø"/>
            </a:pPr>
            <a:r>
              <a:rPr lang="en-US" sz="2300" dirty="0"/>
              <a:t>Thorough analysis of Residential PV growth</a:t>
            </a:r>
          </a:p>
          <a:p>
            <a:pPr indent="0">
              <a:buNone/>
            </a:pPr>
            <a:endParaRPr lang="en-US" sz="23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3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RMS WG / TF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71" y="1829416"/>
            <a:ext cx="8000999" cy="4419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u="sng" dirty="0">
                <a:solidFill>
                  <a:srgbClr val="FFC000"/>
                </a:solidFill>
              </a:rPr>
              <a:t>TDTMS (TX Data Transport &amp; MarkeTrak Systems)</a:t>
            </a:r>
            <a:endParaRPr lang="en-US" sz="2400" u="sng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IAG Subtype Analysis Deep Dive results reviewed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MarkeTrak Upgrade GO LIVE was successful June 6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Review of </a:t>
            </a:r>
            <a:r>
              <a:rPr lang="en-US" dirty="0" err="1"/>
              <a:t>ListServe</a:t>
            </a:r>
            <a:r>
              <a:rPr lang="en-US" dirty="0"/>
              <a:t> performance – no issues in 2022</a:t>
            </a:r>
            <a:endParaRPr lang="en-US" sz="2000" dirty="0"/>
          </a:p>
          <a:p>
            <a:br>
              <a:rPr lang="en-US" sz="2000" u="sng" dirty="0">
                <a:solidFill>
                  <a:srgbClr val="FFC000"/>
                </a:solidFill>
              </a:rPr>
            </a:br>
            <a:r>
              <a:rPr lang="en-US" sz="2400" u="sng" dirty="0">
                <a:solidFill>
                  <a:srgbClr val="FFC000"/>
                </a:solidFill>
              </a:rPr>
              <a:t>RMTTF (Retail Market Training Task Force)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Completed Training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Retail 101 – May 4</a:t>
            </a:r>
            <a:r>
              <a:rPr lang="en-US" baseline="30000" dirty="0"/>
              <a:t>th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MarkeTrak, IAG, S/H – June 1</a:t>
            </a:r>
            <a:r>
              <a:rPr lang="en-US" baseline="30000" dirty="0"/>
              <a:t>st</a:t>
            </a:r>
            <a:r>
              <a:rPr lang="en-US" dirty="0"/>
              <a:t> &amp; 2</a:t>
            </a:r>
            <a:r>
              <a:rPr lang="en-US" baseline="30000" dirty="0"/>
              <a:t>nd</a:t>
            </a:r>
            <a:r>
              <a:rPr lang="en-US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Upcoming Training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Retail 101:  September 28</a:t>
            </a:r>
            <a:r>
              <a:rPr lang="en-US" baseline="30000" dirty="0"/>
              <a:t>th</a:t>
            </a:r>
            <a:r>
              <a:rPr lang="en-US" dirty="0"/>
              <a:t> 8:30 am – 3:30 pm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MarkeTrak Part 1:  October 5</a:t>
            </a:r>
            <a:r>
              <a:rPr lang="en-US" baseline="30000" dirty="0"/>
              <a:t>th</a:t>
            </a:r>
            <a:r>
              <a:rPr lang="en-US" dirty="0"/>
              <a:t> 8:30 am – 12:30 pm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MarkeTrak Part 2:  October 6</a:t>
            </a:r>
            <a:r>
              <a:rPr lang="en-US" baseline="30000" dirty="0"/>
              <a:t>th</a:t>
            </a:r>
            <a:r>
              <a:rPr lang="en-US" dirty="0"/>
              <a:t> 8:30 am – 12:30 pm</a:t>
            </a:r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18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RMS WG / TF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71" y="1858292"/>
            <a:ext cx="8000999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>
                <a:solidFill>
                  <a:srgbClr val="FFC000"/>
                </a:solidFill>
              </a:rPr>
              <a:t>PWG (Profile Working Group)</a:t>
            </a:r>
            <a:endParaRPr lang="en-US" sz="2400" u="sng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TDSP Weather Sensitivity analysis substantially complete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2022 Business Annual Validation on track for Sept. completion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IDR to AMS (BUSLRG) Update</a:t>
            </a:r>
          </a:p>
          <a:p>
            <a:pPr marL="635508" lvl="1" indent="-342900">
              <a:buFont typeface="Wingdings" panose="05000000000000000000" pitchFamily="2" charset="2"/>
              <a:buChar char="Ø"/>
            </a:pPr>
            <a:r>
              <a:rPr lang="en-US" dirty="0"/>
              <a:t>2 TDSPs in progress; 2 TDSPs in “requirements gathering”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O&amp;G Flat vs. BUSLRG discussion</a:t>
            </a:r>
          </a:p>
          <a:p>
            <a:br>
              <a:rPr lang="en-US" sz="2000" u="sng" dirty="0">
                <a:solidFill>
                  <a:srgbClr val="FFC000"/>
                </a:solidFill>
              </a:rPr>
            </a:br>
            <a:r>
              <a:rPr lang="en-US" sz="2400" u="sng" dirty="0">
                <a:solidFill>
                  <a:srgbClr val="FFC000"/>
                </a:solidFill>
              </a:rPr>
              <a:t>TXSET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Discussions on TXSET 5.0 Project Timeline and Meeting Schedule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Discussion of notional timeframe for LP&amp;L flight testing</a:t>
            </a:r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14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June 17</a:t>
            </a:r>
            <a:r>
              <a:rPr lang="en-US" sz="2400" u="sng" baseline="30000" dirty="0">
                <a:solidFill>
                  <a:srgbClr val="FFC000"/>
                </a:solidFill>
              </a:rPr>
              <a:t>th</a:t>
            </a:r>
            <a:r>
              <a:rPr lang="en-US" sz="2400" u="sng" dirty="0">
                <a:solidFill>
                  <a:srgbClr val="FFC000"/>
                </a:solidFill>
              </a:rPr>
              <a:t>  Market Update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sz="2000" dirty="0"/>
              <a:t>~149,400 Next Gen meters installed</a:t>
            </a:r>
          </a:p>
          <a:p>
            <a:pPr lvl="1" fontAlgn="t">
              <a:buFont typeface="Wingdings" panose="05000000000000000000" pitchFamily="2" charset="2"/>
              <a:buChar char="Ø"/>
            </a:pPr>
            <a:r>
              <a:rPr lang="en-US" dirty="0"/>
              <a:t>~146,000 3G meters</a:t>
            </a:r>
          </a:p>
          <a:p>
            <a:pPr lvl="1" fontAlgn="t">
              <a:buFont typeface="Wingdings" panose="05000000000000000000" pitchFamily="2" charset="2"/>
              <a:buChar char="Ø"/>
            </a:pPr>
            <a:r>
              <a:rPr lang="en-US" dirty="0"/>
              <a:t>Next Gen # (149,400) includes 4G meter swaps</a:t>
            </a:r>
          </a:p>
          <a:p>
            <a:pPr lvl="1" fontAlgn="t">
              <a:buFont typeface="Wingdings" panose="05000000000000000000" pitchFamily="2" charset="2"/>
              <a:buChar char="Ø"/>
            </a:pPr>
            <a:r>
              <a:rPr lang="en-US" dirty="0"/>
              <a:t>Project is moving into less populated / densely metered areas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dirty="0"/>
              <a:t>Increases in estimated meter reads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dirty="0"/>
              <a:t>Continued delays in some billing transactions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dirty="0"/>
              <a:t>Multi-month (e.g., 60 days) billing occurrences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dirty="0"/>
              <a:t>Continued delays in MarkeTrak responses</a:t>
            </a:r>
          </a:p>
          <a:p>
            <a:pPr fontAlgn="t">
              <a:buFont typeface="Wingdings" panose="05000000000000000000" pitchFamily="2" charset="2"/>
              <a:buChar char="Ø"/>
            </a:pPr>
            <a:r>
              <a:rPr lang="en-US" dirty="0"/>
              <a:t>Friday Market Notice updates continue through complete 3G remediation</a:t>
            </a:r>
          </a:p>
          <a:p>
            <a:pPr lvl="2" indent="0" fontAlgn="t">
              <a:buNone/>
            </a:pPr>
            <a:endParaRPr lang="en-US" sz="800" dirty="0"/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TNMP 3G Remediation Update</a:t>
            </a:r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General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000999" cy="4419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June 15</a:t>
            </a:r>
            <a:r>
              <a:rPr lang="en-US" sz="2400" baseline="30000" dirty="0"/>
              <a:t>th</a:t>
            </a:r>
            <a:r>
              <a:rPr lang="en-US" sz="2400" dirty="0"/>
              <a:t> REP / Utility Summer Prep Communication WS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~80 participants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July 12</a:t>
            </a:r>
            <a:r>
              <a:rPr lang="en-US" sz="2400" baseline="30000" dirty="0"/>
              <a:t>th</a:t>
            </a:r>
            <a:r>
              <a:rPr lang="en-US" sz="2400" dirty="0"/>
              <a:t> RMS meeting cancelled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August 2</a:t>
            </a:r>
            <a:r>
              <a:rPr lang="en-US" sz="2400" baseline="30000" dirty="0"/>
              <a:t>nd</a:t>
            </a:r>
            <a:r>
              <a:rPr lang="en-US" sz="2400" dirty="0"/>
              <a:t> = next RMS meeting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Anticipated LP&amp;L presentation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endParaRPr lang="en-US" sz="9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endParaRPr lang="en-US" sz="2400" dirty="0"/>
          </a:p>
          <a:p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62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B01B838B-465A-43C8-AC2A-78A03061D80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385</Words>
  <Application>Microsoft Office PowerPoint</Application>
  <PresentationFormat>On-screen Show (4:3)</PresentationFormat>
  <Paragraphs>80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Wingdings</vt:lpstr>
      <vt:lpstr>Custom Design</vt:lpstr>
      <vt:lpstr>Retrospect</vt:lpstr>
      <vt:lpstr>June 27, 2022 RMS Update to TAC</vt:lpstr>
      <vt:lpstr>June 7th  Meeting Highlights</vt:lpstr>
      <vt:lpstr>RMS WG / TF Updates</vt:lpstr>
      <vt:lpstr>RMS WG / TF Updates</vt:lpstr>
      <vt:lpstr>PowerPoint Presentation</vt:lpstr>
      <vt:lpstr>General Items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2022-06-23T21:07:41Z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