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1"/>
  </p:notesMasterIdLst>
  <p:handoutMasterIdLst>
    <p:handoutMasterId r:id="rId12"/>
  </p:handoutMasterIdLst>
  <p:sldIdLst>
    <p:sldId id="260" r:id="rId5"/>
    <p:sldId id="369" r:id="rId6"/>
    <p:sldId id="294" r:id="rId7"/>
    <p:sldId id="372" r:id="rId8"/>
    <p:sldId id="375" r:id="rId9"/>
    <p:sldId id="350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595" autoAdjust="0"/>
  </p:normalViewPr>
  <p:slideViewPr>
    <p:cSldViewPr snapToGrid="0" snapToObjects="1">
      <p:cViewPr varScale="1">
        <p:scale>
          <a:sx n="68" d="100"/>
          <a:sy n="68" d="100"/>
        </p:scale>
        <p:origin x="1476" y="6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6/21/2022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6/21/2022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406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2590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45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June 2022</a:t>
            </a:r>
          </a:p>
        </p:txBody>
      </p:sp>
    </p:spTree>
    <p:extLst>
      <p:ext uri="{BB962C8B-B14F-4D97-AF65-F5344CB8AC3E}">
        <p14:creationId xmlns:p14="http://schemas.microsoft.com/office/powerpoint/2010/main" val="31177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28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152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  <p:sldLayoutId id="2147494280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5: 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Martha Henson</a:t>
              </a:r>
            </a:p>
            <a:p>
              <a:pPr eaLnBrk="1" hangingPunct="1"/>
              <a:r>
                <a:rPr lang="en-US" altLang="en-US" sz="2000" dirty="0"/>
                <a:t>PRS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/>
                <a:t>June 27, 2022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641350"/>
            <a:ext cx="8458200" cy="574826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dirty="0"/>
              <a:t>Revision Requests Recommended for Approval by PRS – Unopposed and No Impact (Vote):</a:t>
            </a:r>
          </a:p>
          <a:p>
            <a:pPr>
              <a:spcAft>
                <a:spcPts val="600"/>
              </a:spcAft>
            </a:pPr>
            <a:r>
              <a:rPr lang="en-US" b="0" dirty="0"/>
              <a:t>NPRR1127, Clarification of ERCOT Hotline Uses [ERCOT]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dirty="0"/>
              <a:t>Revision Requests Recommended for Approval by PRS – Unopposed with Impacts (Vote):</a:t>
            </a:r>
          </a:p>
          <a:p>
            <a:pPr>
              <a:spcAft>
                <a:spcPts val="600"/>
              </a:spcAft>
            </a:pPr>
            <a:r>
              <a:rPr lang="en-US" b="0" dirty="0"/>
              <a:t>NPRR1131, Controllable Load Resource Participation in Non-Spin  [ERCOT]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IA:  Between $100K and $150K		Priority 2023; Rank 3720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/>
              <a:t>Notice of Revision </a:t>
            </a:r>
            <a:r>
              <a:rPr lang="en-US" dirty="0"/>
              <a:t>Requests Rejected:</a:t>
            </a:r>
          </a:p>
          <a:p>
            <a:pPr>
              <a:spcAft>
                <a:spcPts val="600"/>
              </a:spcAft>
            </a:pPr>
            <a:r>
              <a:rPr lang="en-US" b="0" dirty="0"/>
              <a:t>NPRR1088, Applying Forward Adjustment Factors to Forward Market Positions and Un-applying Forward Adjustment Factors to Prior Market Positions [Grand Oak Capital Partners]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>
              <a:spcAft>
                <a:spcPts val="600"/>
              </a:spcAft>
            </a:pPr>
            <a:endParaRPr lang="en-US" b="0" dirty="0"/>
          </a:p>
          <a:p>
            <a:pPr>
              <a:spcAft>
                <a:spcPts val="600"/>
              </a:spcAft>
            </a:pPr>
            <a:endParaRPr lang="en-US" b="0" dirty="0"/>
          </a:p>
          <a:p>
            <a:pPr>
              <a:spcAft>
                <a:spcPts val="600"/>
              </a:spcAft>
            </a:pPr>
            <a:endParaRPr lang="en-US" b="0" dirty="0"/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Summary of PRS Update</a:t>
            </a:r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Appendix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NPRR1127, Clarification of ERCOT Hotline Uses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90500" y="774492"/>
            <a:ext cx="8612307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+mn-lt"/>
                <a:ea typeface="Times New Roman" panose="02020603050405020304" pitchFamily="18" charset="0"/>
              </a:rPr>
              <a:t>Proposed Effective Date: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October 1, 2022</a:t>
            </a: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+mn-lt"/>
                <a:ea typeface="Times New Roman" panose="02020603050405020304" pitchFamily="18" charset="0"/>
              </a:rPr>
              <a:t>ERCOT Impact Analysis: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No budgetary impact; no impacts to ERCOT staffing; no impacts to ERCOT computer systems; no impacts to E</a:t>
            </a:r>
            <a:r>
              <a:rPr lang="x-none" sz="1800" dirty="0">
                <a:effectLst/>
                <a:latin typeface="+mn-lt"/>
                <a:ea typeface="Times New Roman" panose="02020603050405020304" pitchFamily="18" charset="0"/>
              </a:rPr>
              <a:t>RCOT business processes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; no impacts to ERCOT grid operations and practices.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+mn-lt"/>
                <a:ea typeface="Times New Roman" panose="02020603050405020304" pitchFamily="18" charset="0"/>
              </a:rPr>
              <a:t>Revision Description: 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This NPRR clarifies which Entities are required to have Hotline and 24-hour, seven-day-per-week</a:t>
            </a:r>
            <a:r>
              <a:rPr lang="en-US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communications with ERCOT and requires that those Entities answer each Hotline call in order to proactively ensure situational awareness in emergency situations.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+mn-lt"/>
                <a:ea typeface="Times New Roman" panose="02020603050405020304" pitchFamily="18" charset="0"/>
              </a:rPr>
              <a:t>PRS Decision: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</a:rPr>
              <a:t>  On 5/11/22, PRS voted unanimously to recommend approval of NPRR1127 as amended by the 4/12/22 DC Energy comments.  On 6/9/22, PRS voted unanimously to endorse and forward to TAC the 5/11/22 PRS Report as amended by the 6/8/22 DC Energy comments and the 3/23/22 Impact Analysis for NPRR1127.</a:t>
            </a:r>
          </a:p>
        </p:txBody>
      </p:sp>
    </p:spTree>
    <p:extLst>
      <p:ext uri="{BB962C8B-B14F-4D97-AF65-F5344CB8AC3E}">
        <p14:creationId xmlns:p14="http://schemas.microsoft.com/office/powerpoint/2010/main" val="187009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NPRR1131, Controllable Load Resource Participation in Non-Spin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90500" y="774492"/>
            <a:ext cx="8612307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+mn-lt"/>
                <a:ea typeface="Times New Roman" panose="02020603050405020304" pitchFamily="18" charset="0"/>
              </a:rPr>
              <a:t>Proposed Effective Date: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  Upon system implementation – Priority 2023; Rank 3720</a:t>
            </a: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+mn-lt"/>
                <a:ea typeface="Times New Roman" panose="02020603050405020304" pitchFamily="18" charset="0"/>
              </a:rPr>
              <a:t>ERCOT Impact Analysis: 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Between $100K and $150K; no impacts to ERCOT staffing; impacts to </a:t>
            </a:r>
            <a:r>
              <a:rPr lang="x-none" sz="1600" dirty="0">
                <a:effectLst/>
                <a:latin typeface="+mn-lt"/>
                <a:ea typeface="Times New Roman" panose="02020603050405020304" pitchFamily="18" charset="0"/>
              </a:rPr>
              <a:t>Market Operation Systems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x-none" sz="1600" dirty="0">
                <a:effectLst/>
                <a:latin typeface="+mn-lt"/>
                <a:ea typeface="Times New Roman" panose="02020603050405020304" pitchFamily="18" charset="0"/>
              </a:rPr>
              <a:t>Credit, Settlements &amp; Billing Systems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x-none" sz="1600" dirty="0">
                <a:effectLst/>
                <a:latin typeface="+mn-lt"/>
                <a:ea typeface="Times New Roman" panose="02020603050405020304" pitchFamily="18" charset="0"/>
              </a:rPr>
              <a:t>Energy Management Systems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, and </a:t>
            </a:r>
            <a:r>
              <a:rPr lang="x-none" sz="1600" dirty="0">
                <a:effectLst/>
                <a:latin typeface="+mn-lt"/>
                <a:ea typeface="Times New Roman" panose="02020603050405020304" pitchFamily="18" charset="0"/>
              </a:rPr>
              <a:t>Grid Decision Support Systems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; no impacts to E</a:t>
            </a:r>
            <a:r>
              <a:rPr lang="x-none" sz="1600" dirty="0">
                <a:effectLst/>
                <a:latin typeface="+mn-lt"/>
                <a:ea typeface="Times New Roman" panose="02020603050405020304" pitchFamily="18" charset="0"/>
              </a:rPr>
              <a:t>RCOT business processes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; no impacts to ERCOT grid operations and practices.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+mn-lt"/>
                <a:ea typeface="Times New Roman" panose="02020603050405020304" pitchFamily="18" charset="0"/>
              </a:rPr>
              <a:t>Revision Description:  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This NPRR changes Controllable Load Resource participation in Non-Spinning Reserve (Non-Spin) from Off-Line to On-Line Non-Spin.  Consistent with On-Line treatment, this NPRR also sets a bid floor of $75 per MWh for Controllable Load Resource capacity providing Non-Spin, equivalent to the offer floor for a Generation Resource providing On-Line Non-Spin and adds the requirement that if the Qualified Scheduling Entity (QSE) also assigns Responsive Reserve (RRS) and/or Regulation Up Service (Reg-Up) to a Controllable Load Resource that has been assigned Non-Spin, there will be a bid floor for the sum of the RRS, Reg-Up, and Non-Spin Ancillary Service Resource Responsibilities of $75 per MWh.  ERCOT notes that the cap on a Real-Time Market (RTM) Energy Bid addressed in paragraph (2) of Section 6.4.3.1, RTM Energy Bids, remains unchanged.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+mn-lt"/>
                <a:ea typeface="Times New Roman" panose="02020603050405020304" pitchFamily="18" charset="0"/>
              </a:rPr>
              <a:t>PRS Decision:</a:t>
            </a:r>
            <a:r>
              <a:rPr lang="en-US" sz="1600" dirty="0">
                <a:effectLst/>
                <a:latin typeface="+mn-lt"/>
                <a:ea typeface="Times New Roman" panose="02020603050405020304" pitchFamily="18" charset="0"/>
              </a:rPr>
              <a:t>  On 5/11/22, PRS voted unanimously to recommend approval of NPRR1131 as submitted.  On 6/9/22, PRS voted unanimously to endorse and forward to TAC the 5/11/22 PRS Report and 4/25/22 Impact Analysis for NPRR1131 with a recommended priority of 2023 and rank of 3720.</a:t>
            </a:r>
          </a:p>
        </p:txBody>
      </p:sp>
    </p:spTree>
    <p:extLst>
      <p:ext uri="{BB962C8B-B14F-4D97-AF65-F5344CB8AC3E}">
        <p14:creationId xmlns:p14="http://schemas.microsoft.com/office/powerpoint/2010/main" val="2397289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APPENDIX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New additions and target release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Previous target release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(a), (b), etc.: 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/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 Status Codes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NS = Not Started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I     = Initiation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P    = Planning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    = Execution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Securitization Subchapter 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March Go-Live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90D0A3E3-81C0-4479-B6A5-5D45DF0A8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444" y="3251537"/>
            <a:ext cx="1522276" cy="10156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ECRS project started in 1/2022 with a go-live target prior to the EMS Freeze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1/1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567535"/>
            <a:ext cx="1674676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EMS Freeze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Mid-2023 – Mid-2024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359166"/>
            <a:ext cx="370549" cy="1792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594970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NPRR1054(a) – Portion of gray box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NPRR935(b) – New solar forecasts and reports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NPRR987(a) –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ESR Contribution to PRC 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NPRR1002(a) –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Charging Restrictions in 	Emergency Conditions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NPRR1092(a) – RUC offer floor change</a:t>
            </a: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CE0C8AE6-860B-445E-B2AB-379DA8C8C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199" y="2487049"/>
            <a:ext cx="1522277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SCR789 Ph2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Late 2022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/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890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8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484,825(b),826,829,841,857,879,885,904,918,930,936,941,945,962,963,965,975,995,1004,1006,1019,1023,1026,1030,1032,1034,1040,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1057,1063,1077,1090,1092(b),1105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799,805,807,810,812,813,816,818,819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3860C0A6-4EEB-4927-A324-0A45CB5BF0F1}"/>
              </a:ext>
            </a:extLst>
          </p:cNvPr>
          <p:cNvSpPr txBox="1"/>
          <p:nvPr/>
        </p:nvSpPr>
        <p:spPr>
          <a:xfrm>
            <a:off x="5701756" y="135433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8EE7D6DF-0F7B-475F-9021-F58A4E3A0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0903" y="4337490"/>
            <a:ext cx="2087297" cy="7232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NPRR1120 Firm Fuel Supply Service RFP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Issue no later than 8/1/2022</a:t>
            </a: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id="{2E588B87-BA5A-439F-A756-B29749A94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397" y="2966026"/>
            <a:ext cx="1294892" cy="11079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NPRR1120 Firm Fuel Supply Service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Contracts start in November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129169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6/4 –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6/6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748" y="3270146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6/23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9409</TotalTime>
  <Words>904</Words>
  <Application>Microsoft Office PowerPoint</Application>
  <PresentationFormat>On-screen Show (4:3)</PresentationFormat>
  <Paragraphs>230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Custom Design</vt:lpstr>
      <vt:lpstr>Office Theme</vt:lpstr>
      <vt:lpstr>PowerPoint Presentation</vt:lpstr>
      <vt:lpstr>Summary of PRS Update</vt:lpstr>
      <vt:lpstr>Appendix</vt:lpstr>
      <vt:lpstr>NPRR1127, Clarification of ERCOT Hotline Uses [ERCOT]</vt:lpstr>
      <vt:lpstr>NPRR1131, Controllable Load Resource Participation in Non-Spin [ERCOT]</vt:lpstr>
      <vt:lpstr>2022 Release Targets – Board Approved NPRRs / SCRs / xGRRs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</cp:lastModifiedBy>
  <cp:revision>583</cp:revision>
  <cp:lastPrinted>2013-01-30T23:16:36Z</cp:lastPrinted>
  <dcterms:created xsi:type="dcterms:W3CDTF">2010-04-12T23:12:02Z</dcterms:created>
  <dcterms:modified xsi:type="dcterms:W3CDTF">2022-06-21T23:22:15Z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