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</p:sldMasterIdLst>
  <p:notesMasterIdLst>
    <p:notesMasterId r:id="rId14"/>
  </p:notesMasterIdLst>
  <p:handoutMasterIdLst>
    <p:handoutMasterId r:id="rId15"/>
  </p:handoutMasterIdLst>
  <p:sldIdLst>
    <p:sldId id="533" r:id="rId7"/>
    <p:sldId id="694" r:id="rId8"/>
    <p:sldId id="713" r:id="rId9"/>
    <p:sldId id="734" r:id="rId10"/>
    <p:sldId id="735" r:id="rId11"/>
    <p:sldId id="754" r:id="rId12"/>
    <p:sldId id="732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73"/>
    <a:srgbClr val="EDFF09"/>
    <a:srgbClr val="00385E"/>
    <a:srgbClr val="005386"/>
    <a:srgbClr val="92D050"/>
    <a:srgbClr val="72BFC5"/>
    <a:srgbClr val="333399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9" autoAdjust="0"/>
    <p:restoredTop sz="98693" autoAdjust="0"/>
  </p:normalViewPr>
  <p:slideViewPr>
    <p:cSldViewPr snapToGrid="0" snapToObjects="1">
      <p:cViewPr varScale="1">
        <p:scale>
          <a:sx n="60" d="100"/>
          <a:sy n="60" d="100"/>
        </p:scale>
        <p:origin x="672" y="6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8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4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9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1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 err="1">
                <a:solidFill>
                  <a:prstClr val="black"/>
                </a:solidFill>
              </a:rPr>
              <a:t>MTLF</a:t>
            </a:r>
            <a:r>
              <a:rPr lang="en-US" sz="3600" b="1" kern="0" dirty="0">
                <a:solidFill>
                  <a:prstClr val="black"/>
                </a:solidFill>
              </a:rPr>
              <a:t> Update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SAWG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6/24/2022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Review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Summer Forecast Models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Questions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2536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All internally developed forecasts (E, E1, E2, and E3) are configured exactly the same: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exact model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application of error correction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Same application of tuning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r>
              <a:rPr lang="en-US" sz="2200" b="1" dirty="0"/>
              <a:t>The only difference is the weather forecast that is used in each forecast model</a:t>
            </a: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0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 Sources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The following weather forecasts are available: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European Model (Euro)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(GFS)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Ensemble (GENS)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North American Model (NAM)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3 vendor models</a:t>
            </a: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64A1AD-D5A5-4325-88CE-E1192C7DF34C}"/>
              </a:ext>
            </a:extLst>
          </p:cNvPr>
          <p:cNvSpPr/>
          <p:nvPr/>
        </p:nvSpPr>
        <p:spPr>
          <a:xfrm>
            <a:off x="657860" y="1086090"/>
            <a:ext cx="7904480" cy="628572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263C54-A99B-4876-87CC-6BC060E69990}"/>
              </a:ext>
            </a:extLst>
          </p:cNvPr>
          <p:cNvSpPr/>
          <p:nvPr/>
        </p:nvSpPr>
        <p:spPr>
          <a:xfrm>
            <a:off x="701040" y="2752173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3A8F7-F373-4DA0-B8F5-6F13E158B933}"/>
              </a:ext>
            </a:extLst>
          </p:cNvPr>
          <p:cNvSpPr/>
          <p:nvPr/>
        </p:nvSpPr>
        <p:spPr>
          <a:xfrm>
            <a:off x="701040" y="4329670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Update previously provided (4/4)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E2 uses the most extreme weather forecast for each Weather Zone for the </a:t>
            </a:r>
            <a:r>
              <a:rPr lang="en-US" sz="2200" b="1" dirty="0">
                <a:solidFill>
                  <a:prstClr val="black"/>
                </a:solidFill>
              </a:rPr>
              <a:t>Day Ahead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Will result in different forecasts being used in different weather zones (i.e., Euro used in North Central while GFS is used in Coast)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E3 uses the most extreme weather forecasts for each Weather Zone for </a:t>
            </a:r>
            <a:r>
              <a:rPr lang="en-US" sz="2200" b="1" dirty="0">
                <a:solidFill>
                  <a:prstClr val="black"/>
                </a:solidFill>
              </a:rPr>
              <a:t>days 4+</a:t>
            </a:r>
            <a:r>
              <a:rPr lang="en-US" sz="2200" dirty="0">
                <a:solidFill>
                  <a:prstClr val="black"/>
                </a:solidFill>
              </a:rPr>
              <a:t> in the future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Will result in different forecasts being used in different weather zones (i.e., vendor 1 used in South Central while GENS is used in South)</a:t>
            </a:r>
          </a:p>
          <a:p>
            <a:pPr lvl="1">
              <a:tabLst>
                <a:tab pos="5888038" algn="dec"/>
              </a:tabLst>
            </a:pPr>
            <a:endParaRPr lang="en-US" sz="16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 and E1 will use the same weather forecast for all Weather Zones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The most extreme weather forecasts based on a single source (i.e., GFS, Euro, etc.) is used for E and E1.  An example would be E using the GFS for all Weather Zones with E1 using the Euro for all Weather Zones</a:t>
            </a:r>
            <a:r>
              <a:rPr lang="en-US" sz="1800" dirty="0"/>
              <a:t>.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/>
              <a:t>These forecasts should be considered the 50/50 forecast</a:t>
            </a:r>
            <a:endParaRPr lang="en-US" sz="1600" dirty="0"/>
          </a:p>
          <a:p>
            <a:pPr lvl="1">
              <a:tabLst>
                <a:tab pos="5888038" algn="dec"/>
              </a:tabLst>
            </a:pPr>
            <a:endParaRPr lang="en-US" sz="16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0103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64A1AD-D5A5-4325-88CE-E1192C7DF34C}"/>
              </a:ext>
            </a:extLst>
          </p:cNvPr>
          <p:cNvSpPr/>
          <p:nvPr/>
        </p:nvSpPr>
        <p:spPr>
          <a:xfrm>
            <a:off x="657860" y="1047804"/>
            <a:ext cx="7904480" cy="628572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263C54-A99B-4876-87CC-6BC060E69990}"/>
              </a:ext>
            </a:extLst>
          </p:cNvPr>
          <p:cNvSpPr/>
          <p:nvPr/>
        </p:nvSpPr>
        <p:spPr>
          <a:xfrm>
            <a:off x="629920" y="2505889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3A8F7-F373-4DA0-B8F5-6F13E158B933}"/>
              </a:ext>
            </a:extLst>
          </p:cNvPr>
          <p:cNvSpPr/>
          <p:nvPr/>
        </p:nvSpPr>
        <p:spPr>
          <a:xfrm>
            <a:off x="593323" y="4838073"/>
            <a:ext cx="7904480" cy="624835"/>
          </a:xfrm>
          <a:prstGeom prst="rect">
            <a:avLst/>
          </a:prstGeom>
          <a:solidFill>
            <a:srgbClr val="F9F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Update for this Summer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33009"/>
          </a:xfrm>
        </p:spPr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E2 will </a:t>
            </a:r>
            <a:r>
              <a:rPr lang="en-US" sz="2200" dirty="0">
                <a:solidFill>
                  <a:srgbClr val="FF0000"/>
                </a:solidFill>
              </a:rPr>
              <a:t>not</a:t>
            </a:r>
            <a:r>
              <a:rPr lang="en-US" sz="2200" dirty="0">
                <a:solidFill>
                  <a:prstClr val="black"/>
                </a:solidFill>
              </a:rPr>
              <a:t> necessarily use the most extreme weather forecast for each Weather Zone for the </a:t>
            </a:r>
            <a:r>
              <a:rPr lang="en-US" sz="2200" b="1" dirty="0">
                <a:solidFill>
                  <a:prstClr val="black"/>
                </a:solidFill>
              </a:rPr>
              <a:t>Day Ahead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Target for this forecast is to be 1-2% higher than the base 50/50 forecast</a:t>
            </a:r>
          </a:p>
          <a:p>
            <a:pPr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E3 will use </a:t>
            </a:r>
            <a:r>
              <a:rPr lang="en-US" sz="2200" dirty="0">
                <a:solidFill>
                  <a:srgbClr val="FF0000"/>
                </a:solidFill>
              </a:rPr>
              <a:t>one</a:t>
            </a:r>
            <a:r>
              <a:rPr lang="en-US" sz="2200" dirty="0">
                <a:solidFill>
                  <a:prstClr val="black"/>
                </a:solidFill>
              </a:rPr>
              <a:t> of the most extreme weather forecasts for the </a:t>
            </a:r>
            <a:r>
              <a:rPr lang="en-US" sz="2200" dirty="0">
                <a:solidFill>
                  <a:srgbClr val="FF0000"/>
                </a:solidFill>
              </a:rPr>
              <a:t>ERCOT system</a:t>
            </a:r>
            <a:r>
              <a:rPr lang="en-US" sz="2200" dirty="0">
                <a:solidFill>
                  <a:prstClr val="black"/>
                </a:solidFill>
              </a:rPr>
              <a:t> for </a:t>
            </a:r>
            <a:r>
              <a:rPr lang="en-US" sz="2200" b="1" dirty="0">
                <a:solidFill>
                  <a:prstClr val="black"/>
                </a:solidFill>
              </a:rPr>
              <a:t>days 4+</a:t>
            </a:r>
            <a:r>
              <a:rPr lang="en-US" sz="2200" dirty="0">
                <a:solidFill>
                  <a:prstClr val="black"/>
                </a:solidFill>
              </a:rPr>
              <a:t> in the future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Note the subtle changes here.  No longer the most extreme for each weather zone.  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Based on ERCOT System-Wide Temperature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Discretion is applied to which extreme model is used</a:t>
            </a:r>
          </a:p>
          <a:p>
            <a:pPr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Typically, E and E1 will use the same weather forecast for all Weather Zon</a:t>
            </a:r>
            <a:r>
              <a:rPr lang="en-US" sz="2200" dirty="0"/>
              <a:t>es</a:t>
            </a:r>
          </a:p>
          <a:p>
            <a:pPr lvl="1">
              <a:tabLst>
                <a:tab pos="5888038" algn="dec"/>
              </a:tabLst>
            </a:pPr>
            <a:r>
              <a:rPr lang="en-US" sz="1800" dirty="0"/>
              <a:t>These forecasts should be considered the 50/50 forecast</a:t>
            </a:r>
            <a:endParaRPr lang="en-US" sz="1600" dirty="0"/>
          </a:p>
          <a:p>
            <a:pPr lvl="1">
              <a:tabLst>
                <a:tab pos="5888038" algn="dec"/>
              </a:tabLst>
            </a:pPr>
            <a:endParaRPr lang="en-US" sz="16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8782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Inception Wallpapers - Wallpaper Cave">
            <a:extLst>
              <a:ext uri="{FF2B5EF4-FFF2-40B4-BE49-F238E27FC236}">
                <a16:creationId xmlns:a16="http://schemas.microsoft.com/office/drawing/2014/main" id="{D1105620-5841-4065-91DB-C642F072C4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987" y="1563329"/>
            <a:ext cx="4282563" cy="370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10475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10597</TotalTime>
  <Words>400</Words>
  <Application>Microsoft Office PowerPoint</Application>
  <PresentationFormat>On-screen Show (4:3)</PresentationFormat>
  <Paragraphs>78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2_Custom Design</vt:lpstr>
      <vt:lpstr>1_Office Theme</vt:lpstr>
      <vt:lpstr>4_Office Theme</vt:lpstr>
      <vt:lpstr>PowerPoint Presentation</vt:lpstr>
      <vt:lpstr>Agenda</vt:lpstr>
      <vt:lpstr>Model Review</vt:lpstr>
      <vt:lpstr>Weather Forecast Sources</vt:lpstr>
      <vt:lpstr>Model Update previously provided (4/4)</vt:lpstr>
      <vt:lpstr>Model Update for this Summer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873</cp:revision>
  <cp:lastPrinted>2015-06-01T15:38:52Z</cp:lastPrinted>
  <dcterms:created xsi:type="dcterms:W3CDTF">2010-04-12T23:12:02Z</dcterms:created>
  <dcterms:modified xsi:type="dcterms:W3CDTF">2022-06-23T17:24:38Z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