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74" r:id="rId7"/>
    <p:sldId id="273" r:id="rId8"/>
    <p:sldId id="271" r:id="rId9"/>
    <p:sldId id="292" r:id="rId10"/>
    <p:sldId id="291" r:id="rId11"/>
    <p:sldId id="68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955085-0193-422B-8C53-80D233F62E92}">
          <p14:sldIdLst>
            <p14:sldId id="260"/>
            <p14:sldId id="274"/>
            <p14:sldId id="273"/>
            <p14:sldId id="271"/>
            <p14:sldId id="292"/>
            <p14:sldId id="291"/>
            <p14:sldId id="6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gbee, Nathan" initials="BN" lastIdx="4" clrIdx="0">
    <p:extLst>
      <p:ext uri="{19B8F6BF-5375-455C-9EA6-DF929625EA0E}">
        <p15:presenceInfo xmlns:p15="http://schemas.microsoft.com/office/powerpoint/2012/main" userId="S-1-5-21-639947351-343809578-3807592339-28080" providerId="AD"/>
      </p:ext>
    </p:extLst>
  </p:cmAuthor>
  <p:cmAuthor id="2" name="Freddy Garcia" initials="FG" lastIdx="1" clrIdx="1">
    <p:extLst>
      <p:ext uri="{19B8F6BF-5375-455C-9EA6-DF929625EA0E}">
        <p15:presenceInfo xmlns:p15="http://schemas.microsoft.com/office/powerpoint/2012/main" userId="Freddy Gar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8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59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Wingdings" panose="05000000000000000000" pitchFamily="2" charset="2"/>
              </a:rPr>
              <a:t>Ryan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1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461432" y="1325562"/>
            <a:ext cx="11222568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60802" y="152400"/>
            <a:ext cx="80263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39123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76800" y="2971800"/>
            <a:ext cx="7162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NOGRR 215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CMWG</a:t>
            </a:r>
          </a:p>
          <a:p>
            <a:r>
              <a:rPr lang="en-US" sz="2800" dirty="0">
                <a:solidFill>
                  <a:schemeClr val="tx2"/>
                </a:solidFill>
              </a:rPr>
              <a:t>June 13, 2022</a:t>
            </a:r>
          </a:p>
          <a:p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458200" cy="518318"/>
          </a:xfrm>
        </p:spPr>
        <p:txBody>
          <a:bodyPr/>
          <a:lstStyle/>
          <a:p>
            <a:r>
              <a:rPr lang="en-US" sz="3600" dirty="0"/>
              <a:t>Language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143000"/>
            <a:ext cx="11379200" cy="5052221"/>
          </a:xfrm>
        </p:spPr>
        <p:txBody>
          <a:bodyPr/>
          <a:lstStyle/>
          <a:p>
            <a:r>
              <a:rPr lang="en-US" sz="2400" dirty="0"/>
              <a:t>Exit Strategy</a:t>
            </a:r>
          </a:p>
          <a:p>
            <a:pPr lvl="1"/>
            <a:r>
              <a:rPr lang="en-US" sz="2000" dirty="0"/>
              <a:t>Exit Strategy no longer required as part of RAS proposal.</a:t>
            </a:r>
          </a:p>
          <a:p>
            <a:pPr lvl="1"/>
            <a:r>
              <a:rPr lang="en-US" sz="2000" dirty="0"/>
              <a:t>Provide strategy if one has been identified, for example through planned transmission project.</a:t>
            </a:r>
            <a:endParaRPr lang="en-US" sz="1000" dirty="0"/>
          </a:p>
          <a:p>
            <a:pPr lvl="1"/>
            <a:endParaRPr lang="en-US" sz="900" dirty="0"/>
          </a:p>
          <a:p>
            <a:r>
              <a:rPr lang="en-US" sz="2400" dirty="0"/>
              <a:t>ERCOT RAS review</a:t>
            </a:r>
          </a:p>
          <a:p>
            <a:pPr lvl="1"/>
            <a:r>
              <a:rPr lang="en-US" sz="2000" dirty="0"/>
              <a:t>Align with current practice of reviewing new, modified, retirement RAS proposals.</a:t>
            </a:r>
          </a:p>
          <a:p>
            <a:pPr lvl="1"/>
            <a:r>
              <a:rPr lang="en-US" sz="2000" dirty="0"/>
              <a:t>Issue Market Notice for proposals and approvals.</a:t>
            </a:r>
          </a:p>
          <a:p>
            <a:pPr lvl="1"/>
            <a:endParaRPr lang="en-US" sz="800" dirty="0"/>
          </a:p>
          <a:p>
            <a:r>
              <a:rPr lang="en-US" sz="2400" dirty="0"/>
              <a:t>Retirement</a:t>
            </a:r>
          </a:p>
          <a:p>
            <a:pPr lvl="1"/>
            <a:r>
              <a:rPr lang="en-US" sz="2000" dirty="0"/>
              <a:t>Retirement may be proposed by RAS Entity and evaluated through normal processes.</a:t>
            </a:r>
          </a:p>
          <a:p>
            <a:pPr lvl="1"/>
            <a:r>
              <a:rPr lang="en-US" sz="2000" dirty="0"/>
              <a:t>ERCOT can determine a RAS is no longer needed through an ERCOT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initiated review (ex: 5 yr. review) or through transmission planning process.</a:t>
            </a:r>
          </a:p>
          <a:p>
            <a:pPr lvl="1"/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3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Language</a:t>
            </a:r>
            <a:r>
              <a:rPr lang="en-US" sz="3200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021158"/>
            <a:ext cx="10871200" cy="5280821"/>
          </a:xfrm>
        </p:spPr>
        <p:txBody>
          <a:bodyPr/>
          <a:lstStyle/>
          <a:p>
            <a:endParaRPr lang="en-US" sz="900" dirty="0"/>
          </a:p>
          <a:p>
            <a:r>
              <a:rPr lang="en-US" sz="2400" dirty="0"/>
              <a:t>Reliability RAS</a:t>
            </a:r>
          </a:p>
          <a:p>
            <a:pPr lvl="1"/>
            <a:r>
              <a:rPr lang="en-US" sz="2000" dirty="0"/>
              <a:t>Limit RASs to those needed to avoid actual or anticipated transmission security criteria in Operating Guide 2.2.2.</a:t>
            </a:r>
          </a:p>
          <a:p>
            <a:pPr lvl="1"/>
            <a:r>
              <a:rPr lang="en-US" sz="2000" dirty="0"/>
              <a:t>RAS may not be used for constraints that can be resolved through market tools.</a:t>
            </a:r>
          </a:p>
          <a:p>
            <a:pPr lvl="1"/>
            <a:endParaRPr lang="en-US" sz="1000" dirty="0"/>
          </a:p>
          <a:p>
            <a:pPr marL="457200" lvl="1" indent="0">
              <a:buNone/>
            </a:pPr>
            <a:endParaRPr lang="en-US" sz="2300" dirty="0"/>
          </a:p>
          <a:p>
            <a:pPr lvl="1"/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24200"/>
            <a:ext cx="9484006" cy="266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3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9882"/>
            <a:ext cx="8458200" cy="518318"/>
          </a:xfrm>
        </p:spPr>
        <p:txBody>
          <a:bodyPr/>
          <a:lstStyle/>
          <a:p>
            <a:r>
              <a:rPr lang="en-US" sz="3600" dirty="0"/>
              <a:t>Reliability Risk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0348" y="1066800"/>
            <a:ext cx="10892051" cy="5219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Increased Reliability Risk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Increased risk associated with RAS-RAS interactions in RAS-concentrated areas.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Increased risk with more RAS’s behind or near GTC’s.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Increased risk on ability to recognize an Outage’s impact on RAS.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Increasing difficulty with recognizing impact of combinations of  Outages on multiple RAS.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The of Transmission Grid today is very different than the Grid of 10+ years ago</a:t>
            </a:r>
          </a:p>
          <a:p>
            <a:pPr lvl="1">
              <a:spcBef>
                <a:spcPct val="20000"/>
              </a:spcBef>
            </a:pPr>
            <a:endParaRPr lang="en-US" sz="2100" strike="sngStrik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13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8E998-C874-4366-BA93-6D7AA829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7225E-100E-4B95-9D15-C644E90C1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2011 Southwest Blackout</a:t>
            </a:r>
          </a:p>
          <a:p>
            <a:pPr lvl="1"/>
            <a:r>
              <a:rPr lang="en-US" dirty="0"/>
              <a:t>RAS tripped multiple Generators leading to cascading conditions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2021 CAISO Lytle Creek Fire Disturbance </a:t>
            </a:r>
          </a:p>
          <a:p>
            <a:pPr lvl="1"/>
            <a:r>
              <a:rPr lang="en-US" dirty="0"/>
              <a:t>583 MW Solar PV reduction</a:t>
            </a:r>
          </a:p>
          <a:p>
            <a:pPr lvl="1"/>
            <a:r>
              <a:rPr lang="en-US" dirty="0"/>
              <a:t>RAS tripped a Natural Gas turbine carrying 212 MW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2021 &amp; 2022 Odessa Disturbances</a:t>
            </a:r>
          </a:p>
          <a:p>
            <a:pPr lvl="1"/>
            <a:r>
              <a:rPr lang="en-US" dirty="0"/>
              <a:t>1,112MW &amp; ~1,666MW of Solar Generation tripped</a:t>
            </a:r>
          </a:p>
          <a:p>
            <a:pPr lvl="1"/>
            <a:r>
              <a:rPr lang="en-US" dirty="0"/>
              <a:t>Solar Models not representative of their behavior</a:t>
            </a:r>
          </a:p>
          <a:p>
            <a:pPr lvl="1"/>
            <a:r>
              <a:rPr lang="en-US" dirty="0"/>
              <a:t>Unable to determine Solar Generation interaction with RASs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11259-539B-44B0-B774-3861EA297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E2145-D567-400E-A212-5716F45D8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RAS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FCB88-DC7B-4F26-B940-E7919200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Active RAS</a:t>
            </a:r>
          </a:p>
          <a:p>
            <a:pPr lvl="1"/>
            <a:r>
              <a:rPr lang="en-US" dirty="0"/>
              <a:t>All are Generation Ramp back Schemes</a:t>
            </a:r>
          </a:p>
          <a:p>
            <a:pPr lvl="1"/>
            <a:r>
              <a:rPr lang="en-US" dirty="0"/>
              <a:t>Range of Approval Dates</a:t>
            </a:r>
          </a:p>
          <a:p>
            <a:pPr lvl="2"/>
            <a:r>
              <a:rPr lang="en-US" dirty="0"/>
              <a:t>Sept. 2008 – July 2020</a:t>
            </a:r>
          </a:p>
          <a:p>
            <a:pPr lvl="2"/>
            <a:endParaRPr lang="en-US" sz="1000" dirty="0"/>
          </a:p>
          <a:p>
            <a:r>
              <a:rPr lang="en-US" dirty="0"/>
              <a:t>4 RAS Retired in past 2 years</a:t>
            </a:r>
          </a:p>
          <a:p>
            <a:endParaRPr lang="en-US" sz="1000" dirty="0"/>
          </a:p>
          <a:p>
            <a:r>
              <a:rPr lang="en-US" dirty="0"/>
              <a:t>1 official RAS proposed in 2021</a:t>
            </a:r>
          </a:p>
          <a:p>
            <a:pPr lvl="1"/>
            <a:r>
              <a:rPr lang="en-US" dirty="0"/>
              <a:t>Proposal for a Generation Ramp back scheme</a:t>
            </a:r>
          </a:p>
          <a:p>
            <a:pPr lvl="1"/>
            <a:endParaRPr lang="en-US" sz="1000" dirty="0"/>
          </a:p>
          <a:p>
            <a:r>
              <a:rPr lang="en-US" dirty="0"/>
              <a:t>3 RAS enquiries received in past 2 years</a:t>
            </a:r>
          </a:p>
          <a:p>
            <a:pPr lvl="1"/>
            <a:r>
              <a:rPr lang="en-US" dirty="0"/>
              <a:t>All Generation Ramp back Schemes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B42CF-C462-4751-A5A6-2FCD1C8CB8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0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15491" y="365125"/>
            <a:ext cx="3840085" cy="1692794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pic>
        <p:nvPicPr>
          <p:cNvPr id="5" name="Content Placeholder 4" descr="Question mark on green pastel background">
            <a:extLst>
              <a:ext uri="{FF2B5EF4-FFF2-40B4-BE49-F238E27FC236}">
                <a16:creationId xmlns:a16="http://schemas.microsoft.com/office/drawing/2014/main" id="{A1F1641B-798B-4828-8A83-41D77AB0FD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15" r="4204"/>
          <a:stretch/>
        </p:blipFill>
        <p:spPr>
          <a:xfrm>
            <a:off x="5933137" y="11"/>
            <a:ext cx="4734863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77009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13855</TotalTime>
  <Words>334</Words>
  <Application>Microsoft Office PowerPoint</Application>
  <PresentationFormat>Widescreen</PresentationFormat>
  <Paragraphs>64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Tahoma</vt:lpstr>
      <vt:lpstr>Wingdings</vt:lpstr>
      <vt:lpstr>1_Custom Design</vt:lpstr>
      <vt:lpstr>Office Theme</vt:lpstr>
      <vt:lpstr>PowerPoint Presentation</vt:lpstr>
      <vt:lpstr>Language Overview</vt:lpstr>
      <vt:lpstr>Language Overview</vt:lpstr>
      <vt:lpstr>Reliability Risk</vt:lpstr>
      <vt:lpstr>Reliability Risk</vt:lpstr>
      <vt:lpstr>Recent RAS History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 G.</cp:lastModifiedBy>
  <cp:revision>162</cp:revision>
  <cp:lastPrinted>2022-06-09T14:20:17Z</cp:lastPrinted>
  <dcterms:created xsi:type="dcterms:W3CDTF">2016-01-21T15:20:31Z</dcterms:created>
  <dcterms:modified xsi:type="dcterms:W3CDTF">2022-06-21T15:20:38Z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