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sldIdLst>
    <p:sldId id="256" r:id="rId5"/>
    <p:sldId id="257" r:id="rId6"/>
    <p:sldId id="262" r:id="rId7"/>
    <p:sldId id="259" r:id="rId8"/>
    <p:sldId id="265" r:id="rId9"/>
    <p:sldId id="263" r:id="rId10"/>
    <p:sldId id="26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91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1830" y="4619624"/>
            <a:ext cx="5425874" cy="1038225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</a:t>
            </a:r>
            <a:r>
              <a:rPr lang="en-US" dirty="0" smtClean="0"/>
              <a:t>JUNE 2022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8325"/>
            <a:ext cx="10515600" cy="43338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Previous </a:t>
            </a:r>
            <a:r>
              <a:rPr lang="en-US" sz="2800" dirty="0" smtClean="0"/>
              <a:t>meeting </a:t>
            </a:r>
            <a:r>
              <a:rPr lang="en-US" sz="2800" dirty="0"/>
              <a:t>– </a:t>
            </a:r>
            <a:r>
              <a:rPr lang="en-US" sz="2800" dirty="0" smtClean="0"/>
              <a:t>June 1</a:t>
            </a:r>
            <a:r>
              <a:rPr lang="en-US" sz="2800" baseline="30000" dirty="0" smtClean="0"/>
              <a:t>st</a:t>
            </a: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WMS </a:t>
            </a:r>
            <a:r>
              <a:rPr lang="en-US" sz="2800" dirty="0"/>
              <a:t>Discussions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Revision Requests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WMS Actions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WMS Discussions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3399"/>
            <a:ext cx="11252200" cy="453208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 Southern Cross Directives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dirty="0"/>
              <a:t> </a:t>
            </a:r>
            <a:r>
              <a:rPr lang="en-US" sz="2000" dirty="0" smtClean="0"/>
              <a:t>Directive 1: Registration and Market Segment – </a:t>
            </a:r>
            <a:r>
              <a:rPr lang="en-US" sz="2000" b="1" dirty="0" smtClean="0"/>
              <a:t>Endorsed as amended by WMS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Directive 11: Cost Allocation – </a:t>
            </a:r>
            <a:r>
              <a:rPr lang="en-US" sz="2000" b="1" dirty="0" smtClean="0"/>
              <a:t>E</a:t>
            </a:r>
            <a:r>
              <a:rPr lang="en-US" sz="2000" b="1" dirty="0"/>
              <a:t>ndorsed as amended by WMS</a:t>
            </a:r>
            <a:endParaRPr lang="en-US" sz="20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Directive 12: QSE Costs – </a:t>
            </a:r>
            <a:r>
              <a:rPr lang="en-US" sz="2000" b="1" dirty="0" smtClean="0"/>
              <a:t>Endorsed as submitted</a:t>
            </a:r>
            <a:endParaRPr lang="en-US" sz="20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dirty="0" smtClean="0"/>
              <a:t>Nodal settlement of Controllable Load Resources (CLRs)</a:t>
            </a:r>
            <a:endParaRPr lang="en-US" sz="24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 NPRR1128: Allow FFR Procurement up to FFR Limit Without Proration</a:t>
            </a:r>
            <a:endParaRPr lang="en-US" sz="22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dirty="0" smtClean="0"/>
              <a:t>Local Reliability Deployment Price Adder Proposal</a:t>
            </a:r>
            <a:endParaRPr lang="en-US" dirty="0" smtClean="0"/>
          </a:p>
          <a:p>
            <a:pPr marL="201168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65972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Revision Requests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049001" cy="4343400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2400" b="1" dirty="0"/>
              <a:t>New PRS Referrals/Language Review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b="1" dirty="0" smtClean="0"/>
              <a:t> </a:t>
            </a:r>
            <a:r>
              <a:rPr lang="en-US" sz="2400" dirty="0"/>
              <a:t>NPRR1132, Communicate Operating Limitations during Cold and Hot Weather </a:t>
            </a:r>
            <a:r>
              <a:rPr lang="en-US" sz="2400" dirty="0" smtClean="0"/>
              <a:t>Conditions</a:t>
            </a:r>
            <a:r>
              <a:rPr lang="en-US" sz="2400" b="1" dirty="0" smtClean="0"/>
              <a:t> (tabled and referred to WMWG)</a:t>
            </a:r>
          </a:p>
        </p:txBody>
      </p:sp>
    </p:spTree>
    <p:extLst>
      <p:ext uri="{BB962C8B-B14F-4D97-AF65-F5344CB8AC3E}">
        <p14:creationId xmlns:p14="http://schemas.microsoft.com/office/powerpoint/2010/main" val="3452119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Revision Requests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133667" cy="4343400"/>
          </a:xfrm>
        </p:spPr>
        <p:txBody>
          <a:bodyPr>
            <a:noAutofit/>
          </a:bodyPr>
          <a:lstStyle/>
          <a:p>
            <a:pPr marL="0">
              <a:lnSpc>
                <a:spcPct val="110000"/>
              </a:lnSpc>
              <a:buNone/>
            </a:pPr>
            <a:r>
              <a:rPr lang="en-US" sz="1800" b="1" dirty="0"/>
              <a:t>Working Group Referrals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NPRR981, Day-Ahead Market Price Correction Process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NPRR1058, Resource Offer Modernization for Real-Time Co-Optimization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NPRR1067, Market Entry Qualifications, Continued Participation Requirements, and Credit Risk Assessment (MCWG)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NPRR1070, Planning Criteria for GTC Exit Solutions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NPRR1084, Improvements to Reporting of Resource Outages and </a:t>
            </a:r>
            <a:r>
              <a:rPr lang="en-US" sz="1600" b="1" dirty="0" err="1"/>
              <a:t>Derates</a:t>
            </a:r>
            <a:r>
              <a:rPr lang="en-US" sz="1600" b="1" dirty="0"/>
              <a:t>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600" b="1" dirty="0" smtClean="0"/>
              <a:t>NPRR1088, Applying Forward Adjustment Factors to Forward Market Positions and Un-applying Forward Adjustment Factors to Prior Market Positions (MCWG)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NPRR1118, Clarifications to the OSA Process (WMWG</a:t>
            </a:r>
            <a:r>
              <a:rPr lang="en-US" sz="1600" dirty="0" smtClean="0"/>
              <a:t>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NPRR1126</a:t>
            </a:r>
            <a:r>
              <a:rPr lang="en-US" sz="1600" dirty="0"/>
              <a:t>, Default Uplift Allocation Enhancement (MCWG</a:t>
            </a:r>
            <a:r>
              <a:rPr lang="en-US" sz="1600" dirty="0" smtClean="0"/>
              <a:t>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NPRR1128, Allow FFR Procurement up to FFR Limit Without Proration (WMWG</a:t>
            </a:r>
            <a:r>
              <a:rPr lang="en-US" sz="1600" dirty="0" smtClean="0"/>
              <a:t>)</a:t>
            </a:r>
            <a:endParaRPr lang="en-US" sz="1600" dirty="0"/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NOGRR215</a:t>
            </a:r>
            <a:r>
              <a:rPr lang="en-US" sz="1600" dirty="0"/>
              <a:t>, Limit Use of Remedial Action Schemes (CMWG</a:t>
            </a:r>
            <a:r>
              <a:rPr lang="en-US" sz="1600" dirty="0" smtClean="0"/>
              <a:t>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VCMRR031</a:t>
            </a:r>
            <a:r>
              <a:rPr lang="en-US" sz="1600" dirty="0"/>
              <a:t>, Clarification Related to Variable Costs in Fuel Adders (RCWG)</a:t>
            </a:r>
          </a:p>
        </p:txBody>
      </p:sp>
    </p:spTree>
    <p:extLst>
      <p:ext uri="{BB962C8B-B14F-4D97-AF65-F5344CB8AC3E}">
        <p14:creationId xmlns:p14="http://schemas.microsoft.com/office/powerpoint/2010/main" val="964125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WMS Actions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039475" cy="43434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b="1" dirty="0" smtClean="0"/>
              <a:t>Endorsed</a:t>
            </a:r>
            <a:r>
              <a:rPr lang="en-US" dirty="0" smtClean="0"/>
              <a:t> Southern </a:t>
            </a:r>
            <a:r>
              <a:rPr lang="en-US" dirty="0"/>
              <a:t>Cross </a:t>
            </a:r>
            <a:r>
              <a:rPr lang="en-US" dirty="0" smtClean="0"/>
              <a:t>Directive 1, </a:t>
            </a:r>
            <a:r>
              <a:rPr lang="en-US" dirty="0"/>
              <a:t>Registration and Market Segment </a:t>
            </a:r>
            <a:r>
              <a:rPr lang="en-US" dirty="0" smtClean="0"/>
              <a:t>Whitepaper as</a:t>
            </a:r>
            <a:r>
              <a:rPr lang="en-US" b="1" dirty="0" smtClean="0"/>
              <a:t> </a:t>
            </a:r>
            <a:r>
              <a:rPr lang="en-US" dirty="0"/>
              <a:t>amended by </a:t>
            </a:r>
            <a:r>
              <a:rPr lang="en-US" dirty="0" smtClean="0"/>
              <a:t>WMS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b="1" dirty="0"/>
              <a:t>Endorsed</a:t>
            </a:r>
            <a:r>
              <a:rPr lang="en-US" dirty="0"/>
              <a:t> Southern Cross Directive 11, Cost Allocation Whitepaper as amended by WMS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b="1" dirty="0"/>
              <a:t>Endorsed</a:t>
            </a:r>
            <a:r>
              <a:rPr lang="en-US" dirty="0"/>
              <a:t> Southern Cross Directive 12: QSE Costs Whitepaper as </a:t>
            </a:r>
            <a:r>
              <a:rPr lang="en-US" dirty="0" smtClean="0"/>
              <a:t>submitted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b="1" dirty="0" smtClean="0"/>
              <a:t>Tabled</a:t>
            </a:r>
            <a:r>
              <a:rPr lang="en-US" dirty="0" smtClean="0"/>
              <a:t>, Referred </a:t>
            </a:r>
            <a:r>
              <a:rPr lang="en-US" b="1" dirty="0"/>
              <a:t>NPRR1132, </a:t>
            </a:r>
            <a:r>
              <a:rPr lang="en-US" dirty="0"/>
              <a:t>Communicate Operating Limitations during Cold and Hot Weather </a:t>
            </a:r>
            <a:r>
              <a:rPr lang="en-US" dirty="0" smtClean="0"/>
              <a:t>Conditions to Wholesale Market Working Group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b="1" dirty="0" smtClean="0"/>
              <a:t>Endorsed</a:t>
            </a:r>
            <a:r>
              <a:rPr lang="en-US" dirty="0" smtClean="0"/>
              <a:t> </a:t>
            </a:r>
            <a:r>
              <a:rPr lang="en-US" b="1" dirty="0"/>
              <a:t>NPRR1058</a:t>
            </a:r>
            <a:r>
              <a:rPr lang="en-US" dirty="0"/>
              <a:t>, Resource Offer Modernization for Real-Time </a:t>
            </a:r>
            <a:r>
              <a:rPr lang="en-US" dirty="0" smtClean="0"/>
              <a:t>Co-Optimization as amended by 4/6/22 ERCOT comments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b="1" dirty="0" smtClean="0"/>
              <a:t>Endorsed </a:t>
            </a:r>
            <a:r>
              <a:rPr lang="en-US" b="1" dirty="0"/>
              <a:t>NPRR1084</a:t>
            </a:r>
            <a:r>
              <a:rPr lang="en-US" dirty="0"/>
              <a:t>, Improvements to Reporting of Resource Outages and </a:t>
            </a:r>
            <a:r>
              <a:rPr lang="en-US" dirty="0" err="1" smtClean="0"/>
              <a:t>Derates</a:t>
            </a:r>
            <a:r>
              <a:rPr lang="en-US" dirty="0" smtClean="0"/>
              <a:t> as amended by 5/27/22 Reliant comments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 Rejected NPRR 1088</a:t>
            </a:r>
            <a:r>
              <a:rPr lang="en-US" dirty="0" smtClean="0"/>
              <a:t>, </a:t>
            </a:r>
            <a:r>
              <a:rPr lang="en-US" dirty="0"/>
              <a:t>Applying Forward Adjustment Factors to Forward Market Positions and Un-applying Forward Adjustment Factors to Prior Market </a:t>
            </a:r>
            <a:r>
              <a:rPr lang="en-US" dirty="0" smtClean="0"/>
              <a:t>Positions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b="1" dirty="0" smtClean="0"/>
              <a:t>Approved</a:t>
            </a:r>
            <a:r>
              <a:rPr lang="en-US" dirty="0" smtClean="0"/>
              <a:t> 2022 Demand Side Working Group Goals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97572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 – </a:t>
            </a:r>
            <a:r>
              <a:rPr lang="en-US" u="sng" dirty="0" smtClean="0"/>
              <a:t>August 3</a:t>
            </a:r>
            <a:r>
              <a:rPr lang="en-US" u="sng" baseline="30000" dirty="0" smtClean="0"/>
              <a:t>rd</a:t>
            </a:r>
            <a:endParaRPr lang="en-US" u="sng" dirty="0"/>
          </a:p>
        </p:txBody>
      </p:sp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1" y="1779542"/>
            <a:ext cx="4557485" cy="4557485"/>
          </a:xfrm>
        </p:spPr>
      </p:pic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9730CC-A266-4BA8-9C1E-8492A0A26614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60b3afc9-a72a-4286-a1f6-3c61aad5d6c4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4A27AB3-3142-443C-B6D1-944B4E605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9760</TotalTime>
  <Words>397</Words>
  <Application>Microsoft Office PowerPoint</Application>
  <PresentationFormat>Widescreen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Cambria</vt:lpstr>
      <vt:lpstr>Wingdings</vt:lpstr>
      <vt:lpstr>Retrospect</vt:lpstr>
      <vt:lpstr>WMS Report</vt:lpstr>
      <vt:lpstr>Overview</vt:lpstr>
      <vt:lpstr>WMS Discussions </vt:lpstr>
      <vt:lpstr>Revision Requests</vt:lpstr>
      <vt:lpstr>Revision Requests</vt:lpstr>
      <vt:lpstr>WMS Actions </vt:lpstr>
      <vt:lpstr>Next Meeting – August 3rd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Ivan</cp:lastModifiedBy>
  <cp:revision>149</cp:revision>
  <dcterms:created xsi:type="dcterms:W3CDTF">2021-01-14T19:13:08Z</dcterms:created>
  <dcterms:modified xsi:type="dcterms:W3CDTF">2022-06-22T15:55:22Z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</Properties>
</file>