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267" r:id="rId7"/>
    <p:sldId id="268" r:id="rId8"/>
    <p:sldId id="274" r:id="rId9"/>
    <p:sldId id="269" r:id="rId10"/>
    <p:sldId id="270" r:id="rId11"/>
    <p:sldId id="271" r:id="rId12"/>
    <p:sldId id="272" r:id="rId13"/>
    <p:sldId id="273"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9" d="100"/>
          <a:sy n="109" d="100"/>
        </p:scale>
        <p:origin x="1176"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6/20/2022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6/20/2022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339102"/>
          </a:xfrm>
          <a:prstGeom prst="rect">
            <a:avLst/>
          </a:prstGeom>
          <a:noFill/>
        </p:spPr>
        <p:txBody>
          <a:bodyPr wrap="square" rtlCol="0">
            <a:spAutoFit/>
          </a:bodyPr>
          <a:lstStyle/>
          <a:p>
            <a:r>
              <a:rPr lang="en-US" sz="2000" b="1" dirty="0">
                <a:solidFill>
                  <a:schemeClr val="tx2"/>
                </a:solidFill>
              </a:rPr>
              <a:t>Large Flexible Loads &amp; PUNs</a:t>
            </a:r>
          </a:p>
          <a:p>
            <a:endParaRPr lang="en-US" dirty="0">
              <a:solidFill>
                <a:schemeClr val="tx2"/>
              </a:solidFill>
            </a:endParaRPr>
          </a:p>
          <a:p>
            <a:endParaRPr lang="en-US" dirty="0">
              <a:solidFill>
                <a:schemeClr val="tx2"/>
              </a:solidFill>
            </a:endParaRPr>
          </a:p>
          <a:p>
            <a:endParaRPr lang="en-US" dirty="0">
              <a:solidFill>
                <a:schemeClr val="tx2"/>
              </a:solidFill>
            </a:endParaRPr>
          </a:p>
          <a:p>
            <a:r>
              <a:rPr lang="en-US" dirty="0">
                <a:solidFill>
                  <a:schemeClr val="tx2"/>
                </a:solidFill>
              </a:rPr>
              <a:t>Evan Neel</a:t>
            </a:r>
          </a:p>
          <a:p>
            <a:r>
              <a:rPr lang="en-US" dirty="0">
                <a:solidFill>
                  <a:schemeClr val="tx2"/>
                </a:solidFill>
              </a:rPr>
              <a:t>Resource Adequacy</a:t>
            </a:r>
          </a:p>
          <a:p>
            <a:endParaRPr lang="en-US" dirty="0">
              <a:solidFill>
                <a:schemeClr val="tx2"/>
              </a:solidFill>
            </a:endParaRPr>
          </a:p>
          <a:p>
            <a:r>
              <a:rPr lang="en-US" dirty="0">
                <a:solidFill>
                  <a:schemeClr val="tx2"/>
                </a:solidFill>
              </a:rPr>
              <a:t>6/24/2022</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Topic Agenda</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400" dirty="0">
                <a:solidFill>
                  <a:schemeClr val="tx2"/>
                </a:solidFill>
              </a:rPr>
              <a:t>LFLTF Update</a:t>
            </a:r>
          </a:p>
          <a:p>
            <a:pPr>
              <a:lnSpc>
                <a:spcPct val="150000"/>
              </a:lnSpc>
            </a:pPr>
            <a:r>
              <a:rPr lang="en-US" sz="2400" dirty="0">
                <a:solidFill>
                  <a:schemeClr val="tx2"/>
                </a:solidFill>
              </a:rPr>
              <a:t>LFL_49 Action Item</a:t>
            </a:r>
          </a:p>
          <a:p>
            <a:pPr>
              <a:lnSpc>
                <a:spcPct val="150000"/>
              </a:lnSpc>
            </a:pPr>
            <a:r>
              <a:rPr lang="en-US" sz="2400" dirty="0"/>
              <a:t>LFLs &amp; PUNs in the CDR/SARA</a:t>
            </a:r>
          </a:p>
          <a:p>
            <a:pPr>
              <a:lnSpc>
                <a:spcPct val="150000"/>
              </a:lnSpc>
            </a:pPr>
            <a:r>
              <a:rPr lang="en-US" sz="2400" dirty="0">
                <a:solidFill>
                  <a:schemeClr val="tx2"/>
                </a:solidFill>
              </a:rPr>
              <a:t>Potential Impact to CDR/SARA</a:t>
            </a:r>
          </a:p>
          <a:p>
            <a:pPr>
              <a:lnSpc>
                <a:spcPct val="150000"/>
              </a:lnSpc>
            </a:pPr>
            <a:r>
              <a:rPr lang="en-US" sz="2400" dirty="0">
                <a:solidFill>
                  <a:schemeClr val="tx2"/>
                </a:solidFill>
              </a:rPr>
              <a:t>LFL &amp; PUN Behavior</a:t>
            </a:r>
          </a:p>
          <a:p>
            <a:pPr>
              <a:lnSpc>
                <a:spcPct val="150000"/>
              </a:lnSpc>
            </a:pPr>
            <a:r>
              <a:rPr lang="en-US" sz="2400" dirty="0">
                <a:solidFill>
                  <a:schemeClr val="tx2"/>
                </a:solidFill>
              </a:rPr>
              <a:t>Questions/Discussion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190927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4F51B-8015-4DB9-8539-EAC96E2A9D39}"/>
              </a:ext>
            </a:extLst>
          </p:cNvPr>
          <p:cNvSpPr>
            <a:spLocks noGrp="1"/>
          </p:cNvSpPr>
          <p:nvPr>
            <p:ph type="title"/>
          </p:nvPr>
        </p:nvSpPr>
        <p:spPr/>
        <p:txBody>
          <a:bodyPr/>
          <a:lstStyle/>
          <a:p>
            <a:r>
              <a:rPr lang="en-US" dirty="0"/>
              <a:t>LFLTF Update</a:t>
            </a:r>
          </a:p>
        </p:txBody>
      </p:sp>
      <p:sp>
        <p:nvSpPr>
          <p:cNvPr id="3" name="Content Placeholder 2">
            <a:extLst>
              <a:ext uri="{FF2B5EF4-FFF2-40B4-BE49-F238E27FC236}">
                <a16:creationId xmlns:a16="http://schemas.microsoft.com/office/drawing/2014/main" id="{2956D629-E9D7-4E67-9C8D-46E292D7082B}"/>
              </a:ext>
            </a:extLst>
          </p:cNvPr>
          <p:cNvSpPr>
            <a:spLocks noGrp="1"/>
          </p:cNvSpPr>
          <p:nvPr>
            <p:ph idx="1"/>
          </p:nvPr>
        </p:nvSpPr>
        <p:spPr/>
        <p:txBody>
          <a:bodyPr/>
          <a:lstStyle/>
          <a:p>
            <a:r>
              <a:rPr lang="en-US" sz="2300" dirty="0"/>
              <a:t>Issues at hand have been categorized, split into action items, and been  assigned breakout teams to work on them.</a:t>
            </a:r>
          </a:p>
          <a:p>
            <a:r>
              <a:rPr lang="en-US" sz="2300" dirty="0"/>
              <a:t>These categorizations are:</a:t>
            </a:r>
          </a:p>
          <a:p>
            <a:pPr lvl="1"/>
            <a:r>
              <a:rPr lang="en-US" sz="2000" dirty="0"/>
              <a:t>Interconnection/Planning</a:t>
            </a:r>
          </a:p>
          <a:p>
            <a:pPr lvl="1"/>
            <a:r>
              <a:rPr lang="en-US" sz="2000" dirty="0"/>
              <a:t>Operations</a:t>
            </a:r>
          </a:p>
          <a:p>
            <a:pPr lvl="1"/>
            <a:r>
              <a:rPr lang="en-US" sz="2000" dirty="0"/>
              <a:t>Markets</a:t>
            </a:r>
          </a:p>
          <a:p>
            <a:r>
              <a:rPr lang="en-US" sz="2300" dirty="0"/>
              <a:t>Will be holding their 6</a:t>
            </a:r>
            <a:r>
              <a:rPr lang="en-US" sz="2300" baseline="30000" dirty="0"/>
              <a:t>th</a:t>
            </a:r>
            <a:r>
              <a:rPr lang="en-US" sz="2300" dirty="0"/>
              <a:t> meeting today to check in on the progress of interconnection related action items.</a:t>
            </a:r>
          </a:p>
          <a:p>
            <a:r>
              <a:rPr lang="en-US" sz="2300" dirty="0"/>
              <a:t>Currently prioritizing the creation of an updated interim interconnection process to recommend for approval by TAC.</a:t>
            </a:r>
          </a:p>
          <a:p>
            <a:r>
              <a:rPr lang="en-US" sz="2300" dirty="0"/>
              <a:t>Next meeting will be June 29 @ 9:30 am (In-person &amp; WebEx)</a:t>
            </a:r>
          </a:p>
          <a:p>
            <a:endParaRPr lang="en-US" sz="2000" dirty="0"/>
          </a:p>
        </p:txBody>
      </p:sp>
      <p:sp>
        <p:nvSpPr>
          <p:cNvPr id="4" name="Slide Number Placeholder 3">
            <a:extLst>
              <a:ext uri="{FF2B5EF4-FFF2-40B4-BE49-F238E27FC236}">
                <a16:creationId xmlns:a16="http://schemas.microsoft.com/office/drawing/2014/main" id="{46D1C844-C2CA-413D-8E9E-E29FAF0173F4}"/>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328163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4F51B-8015-4DB9-8539-EAC96E2A9D39}"/>
              </a:ext>
            </a:extLst>
          </p:cNvPr>
          <p:cNvSpPr>
            <a:spLocks noGrp="1"/>
          </p:cNvSpPr>
          <p:nvPr>
            <p:ph type="title"/>
          </p:nvPr>
        </p:nvSpPr>
        <p:spPr/>
        <p:txBody>
          <a:bodyPr/>
          <a:lstStyle/>
          <a:p>
            <a:r>
              <a:rPr lang="en-US" dirty="0"/>
              <a:t>LFL_49 Action Item</a:t>
            </a:r>
          </a:p>
        </p:txBody>
      </p:sp>
      <p:sp>
        <p:nvSpPr>
          <p:cNvPr id="3" name="Content Placeholder 2">
            <a:extLst>
              <a:ext uri="{FF2B5EF4-FFF2-40B4-BE49-F238E27FC236}">
                <a16:creationId xmlns:a16="http://schemas.microsoft.com/office/drawing/2014/main" id="{2956D629-E9D7-4E67-9C8D-46E292D7082B}"/>
              </a:ext>
            </a:extLst>
          </p:cNvPr>
          <p:cNvSpPr>
            <a:spLocks noGrp="1"/>
          </p:cNvSpPr>
          <p:nvPr>
            <p:ph idx="1"/>
          </p:nvPr>
        </p:nvSpPr>
        <p:spPr/>
        <p:txBody>
          <a:bodyPr/>
          <a:lstStyle/>
          <a:p>
            <a:r>
              <a:rPr lang="en-US" i="1" dirty="0"/>
              <a:t>Consider how co-located or Stand-alone LFLs and Resources should be considered in resource adequacy reports, including if they should be classified as Private  Use Networks in ERCOT reports.</a:t>
            </a:r>
          </a:p>
          <a:p>
            <a:r>
              <a:rPr lang="en-US" dirty="0"/>
              <a:t>Action Item Owners:</a:t>
            </a:r>
          </a:p>
          <a:p>
            <a:pPr lvl="1"/>
            <a:r>
              <a:rPr lang="en-US" sz="2000" dirty="0"/>
              <a:t>ERCOT (Evan Neel)</a:t>
            </a:r>
          </a:p>
          <a:p>
            <a:pPr lvl="1"/>
            <a:r>
              <a:rPr lang="en-US" sz="2000" dirty="0"/>
              <a:t>Lancium (Eric Goff)</a:t>
            </a:r>
          </a:p>
          <a:p>
            <a:pPr lvl="1"/>
            <a:r>
              <a:rPr lang="en-US" sz="2000" dirty="0"/>
              <a:t>AEP</a:t>
            </a:r>
          </a:p>
          <a:p>
            <a:pPr lvl="1"/>
            <a:r>
              <a:rPr lang="en-US" sz="2000" dirty="0"/>
              <a:t>Oncor (Martha Henson)</a:t>
            </a:r>
          </a:p>
          <a:p>
            <a:pPr lvl="1"/>
            <a:r>
              <a:rPr lang="en-US" sz="2000" dirty="0"/>
              <a:t>Jupiter Power (Caitlin Smith)</a:t>
            </a:r>
          </a:p>
          <a:p>
            <a:r>
              <a:rPr lang="en-US" dirty="0"/>
              <a:t>ERCOT’s intention is to work closely with SAWG on this item.</a:t>
            </a:r>
          </a:p>
        </p:txBody>
      </p:sp>
      <p:sp>
        <p:nvSpPr>
          <p:cNvPr id="4" name="Slide Number Placeholder 3">
            <a:extLst>
              <a:ext uri="{FF2B5EF4-FFF2-40B4-BE49-F238E27FC236}">
                <a16:creationId xmlns:a16="http://schemas.microsoft.com/office/drawing/2014/main" id="{46D1C844-C2CA-413D-8E9E-E29FAF0173F4}"/>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485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648FB-1356-4AE2-B76B-39F587985BD0}"/>
              </a:ext>
            </a:extLst>
          </p:cNvPr>
          <p:cNvSpPr>
            <a:spLocks noGrp="1"/>
          </p:cNvSpPr>
          <p:nvPr>
            <p:ph type="title"/>
          </p:nvPr>
        </p:nvSpPr>
        <p:spPr/>
        <p:txBody>
          <a:bodyPr/>
          <a:lstStyle/>
          <a:p>
            <a:r>
              <a:rPr lang="en-US" dirty="0"/>
              <a:t>LFL_49 Action Item – Broken Down</a:t>
            </a:r>
          </a:p>
        </p:txBody>
      </p:sp>
      <p:sp>
        <p:nvSpPr>
          <p:cNvPr id="3" name="Content Placeholder 2">
            <a:extLst>
              <a:ext uri="{FF2B5EF4-FFF2-40B4-BE49-F238E27FC236}">
                <a16:creationId xmlns:a16="http://schemas.microsoft.com/office/drawing/2014/main" id="{75BA72E8-0C37-4867-A5C9-5883C74D25A9}"/>
              </a:ext>
            </a:extLst>
          </p:cNvPr>
          <p:cNvSpPr>
            <a:spLocks noGrp="1"/>
          </p:cNvSpPr>
          <p:nvPr>
            <p:ph idx="1"/>
          </p:nvPr>
        </p:nvSpPr>
        <p:spPr>
          <a:xfrm>
            <a:off x="304800" y="990600"/>
            <a:ext cx="8534400" cy="5052221"/>
          </a:xfrm>
        </p:spPr>
        <p:txBody>
          <a:bodyPr/>
          <a:lstStyle/>
          <a:p>
            <a:r>
              <a:rPr lang="en-US" sz="2200" dirty="0"/>
              <a:t>Treatment of behind the meter loads in Resource Adequacy reports like the SARA and CDR with respect to reserve margin</a:t>
            </a:r>
          </a:p>
          <a:p>
            <a:pPr lvl="1"/>
            <a:r>
              <a:rPr lang="en-US" sz="1600" dirty="0">
                <a:solidFill>
                  <a:srgbClr val="FF0000"/>
                </a:solidFill>
              </a:rPr>
              <a:t>How should the generating units co-located with these loads be classified and accounted for (ex. PUN or another categorization) and what should be their granularity of reporting (ex. aggregate vs. individual)</a:t>
            </a:r>
          </a:p>
          <a:p>
            <a:pPr lvl="1"/>
            <a:r>
              <a:rPr lang="en-US" sz="1600" dirty="0">
                <a:solidFill>
                  <a:srgbClr val="FF0000"/>
                </a:solidFill>
              </a:rPr>
              <a:t>What methodology should be used to calculate a capacity contribution, or similar metric, for this group of resources</a:t>
            </a:r>
          </a:p>
          <a:p>
            <a:pPr lvl="1"/>
            <a:r>
              <a:rPr lang="en-US" sz="1600" dirty="0"/>
              <a:t>Determine eligibility criteria for SARA/CDR inclusion of LFLs co-located with generation</a:t>
            </a:r>
          </a:p>
          <a:p>
            <a:pPr lvl="1"/>
            <a:r>
              <a:rPr lang="en-US" sz="1600" dirty="0"/>
              <a:t>Characterization of deterministic risk scenarios for LFL penetration in the SARA</a:t>
            </a:r>
          </a:p>
          <a:p>
            <a:r>
              <a:rPr lang="en-US" sz="2200" dirty="0"/>
              <a:t>Determine how to appropriately incorporate stand-alone LFLs into Resource Adequacy reports through the long-term peak load forecast or other method</a:t>
            </a:r>
          </a:p>
          <a:p>
            <a:r>
              <a:rPr lang="en-US" sz="2200" dirty="0"/>
              <a:t>How will LFLs (stand-alone &amp; co-located) be represented probabilistically in SERVM (Reserve Margin Study &amp; ELCCs) and the probabilistic SARA operating reserve risk model</a:t>
            </a:r>
          </a:p>
          <a:p>
            <a:endParaRPr lang="en-US" dirty="0"/>
          </a:p>
        </p:txBody>
      </p:sp>
      <p:sp>
        <p:nvSpPr>
          <p:cNvPr id="4" name="Slide Number Placeholder 3">
            <a:extLst>
              <a:ext uri="{FF2B5EF4-FFF2-40B4-BE49-F238E27FC236}">
                <a16:creationId xmlns:a16="http://schemas.microsoft.com/office/drawing/2014/main" id="{32EF4835-F949-4E5D-976E-0A021D36A720}"/>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922245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9B18E-9FE6-4A50-8EB4-523B76B1F3C1}"/>
              </a:ext>
            </a:extLst>
          </p:cNvPr>
          <p:cNvSpPr>
            <a:spLocks noGrp="1"/>
          </p:cNvSpPr>
          <p:nvPr>
            <p:ph type="title"/>
          </p:nvPr>
        </p:nvSpPr>
        <p:spPr/>
        <p:txBody>
          <a:bodyPr/>
          <a:lstStyle/>
          <a:p>
            <a:r>
              <a:rPr lang="en-US" dirty="0"/>
              <a:t>LFLs &amp; PUNs in the CDR/SARA</a:t>
            </a:r>
          </a:p>
        </p:txBody>
      </p:sp>
      <p:sp>
        <p:nvSpPr>
          <p:cNvPr id="3" name="Content Placeholder 2">
            <a:extLst>
              <a:ext uri="{FF2B5EF4-FFF2-40B4-BE49-F238E27FC236}">
                <a16:creationId xmlns:a16="http://schemas.microsoft.com/office/drawing/2014/main" id="{82A104A0-B503-47BF-B6F6-45777B13DBBD}"/>
              </a:ext>
            </a:extLst>
          </p:cNvPr>
          <p:cNvSpPr>
            <a:spLocks noGrp="1"/>
          </p:cNvSpPr>
          <p:nvPr>
            <p:ph idx="1"/>
          </p:nvPr>
        </p:nvSpPr>
        <p:spPr>
          <a:xfrm>
            <a:off x="304800" y="990600"/>
            <a:ext cx="8763000" cy="5052221"/>
          </a:xfrm>
        </p:spPr>
        <p:txBody>
          <a:bodyPr/>
          <a:lstStyle/>
          <a:p>
            <a:r>
              <a:rPr lang="en-US" sz="2100" dirty="0"/>
              <a:t>All resources where netting occurs, and the load is not independently metered, are automatically considered PUNs in ERCOTs network model for the purpose of calculating accurate load zone prices (NPRR 945).</a:t>
            </a:r>
          </a:p>
          <a:p>
            <a:r>
              <a:rPr lang="en-US" sz="2100" dirty="0"/>
              <a:t>This does not mean they are a PUN from a legal standpoint.</a:t>
            </a:r>
          </a:p>
          <a:p>
            <a:r>
              <a:rPr lang="en-US" sz="2100" dirty="0"/>
              <a:t>However, all resources co-located with new LFLs are currently being classified as PUNs.</a:t>
            </a:r>
          </a:p>
          <a:p>
            <a:r>
              <a:rPr lang="en-US" sz="2100" dirty="0"/>
              <a:t>Commissioner McAdams of the PUC expressed in a memo the desire to have increased visibility of LFLs in resource adequacy reporting.</a:t>
            </a:r>
          </a:p>
          <a:p>
            <a:r>
              <a:rPr lang="en-US" sz="2100" dirty="0"/>
              <a:t>A separate classification for LFL resources is possible within the CDR/SARA. Will need to make decisions on:</a:t>
            </a:r>
          </a:p>
          <a:p>
            <a:pPr lvl="1"/>
            <a:r>
              <a:rPr lang="en-US" sz="1800" dirty="0"/>
              <a:t>Granularity of reporting (individual vs. aggregate)</a:t>
            </a:r>
          </a:p>
          <a:p>
            <a:pPr lvl="1"/>
            <a:r>
              <a:rPr lang="en-US" sz="1800" dirty="0"/>
              <a:t>Contribution calculations separate from traditional PUNs</a:t>
            </a:r>
          </a:p>
          <a:p>
            <a:pPr lvl="1"/>
            <a:r>
              <a:rPr lang="en-US" sz="1800" dirty="0"/>
              <a:t>Qualification criteria (voluntary reporting or other)</a:t>
            </a:r>
          </a:p>
          <a:p>
            <a:endParaRPr lang="en-US" sz="2000" dirty="0"/>
          </a:p>
          <a:p>
            <a:pPr lvl="1"/>
            <a:endParaRPr lang="en-US" sz="1800" dirty="0"/>
          </a:p>
        </p:txBody>
      </p:sp>
      <p:sp>
        <p:nvSpPr>
          <p:cNvPr id="4" name="Slide Number Placeholder 3">
            <a:extLst>
              <a:ext uri="{FF2B5EF4-FFF2-40B4-BE49-F238E27FC236}">
                <a16:creationId xmlns:a16="http://schemas.microsoft.com/office/drawing/2014/main" id="{16B3B979-7089-40F7-A981-98C8DD24F653}"/>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625117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36D54-5E43-42D8-B019-072C29D42F7B}"/>
              </a:ext>
            </a:extLst>
          </p:cNvPr>
          <p:cNvSpPr>
            <a:spLocks noGrp="1"/>
          </p:cNvSpPr>
          <p:nvPr>
            <p:ph type="title"/>
          </p:nvPr>
        </p:nvSpPr>
        <p:spPr/>
        <p:txBody>
          <a:bodyPr/>
          <a:lstStyle/>
          <a:p>
            <a:r>
              <a:rPr lang="en-US" dirty="0"/>
              <a:t>CDR/SARA Potential Impact</a:t>
            </a:r>
          </a:p>
        </p:txBody>
      </p:sp>
      <p:sp>
        <p:nvSpPr>
          <p:cNvPr id="3" name="Content Placeholder 2">
            <a:extLst>
              <a:ext uri="{FF2B5EF4-FFF2-40B4-BE49-F238E27FC236}">
                <a16:creationId xmlns:a16="http://schemas.microsoft.com/office/drawing/2014/main" id="{1FDEB1F0-73A4-4678-A995-01A1602E009D}"/>
              </a:ext>
            </a:extLst>
          </p:cNvPr>
          <p:cNvSpPr>
            <a:spLocks noGrp="1"/>
          </p:cNvSpPr>
          <p:nvPr>
            <p:ph idx="1"/>
          </p:nvPr>
        </p:nvSpPr>
        <p:spPr>
          <a:xfrm>
            <a:off x="304800" y="922823"/>
            <a:ext cx="8534400" cy="1447800"/>
          </a:xfrm>
        </p:spPr>
        <p:txBody>
          <a:bodyPr/>
          <a:lstStyle/>
          <a:p>
            <a:r>
              <a:rPr lang="en-US" sz="1600" b="1" dirty="0"/>
              <a:t>~ 10,000 MW </a:t>
            </a:r>
            <a:r>
              <a:rPr lang="en-US" sz="1600" dirty="0"/>
              <a:t>could move to the PUN/LFL categorization in the coming years</a:t>
            </a:r>
            <a:endParaRPr lang="en-US" sz="1600" b="1" dirty="0"/>
          </a:p>
        </p:txBody>
      </p:sp>
      <p:sp>
        <p:nvSpPr>
          <p:cNvPr id="4" name="Slide Number Placeholder 3">
            <a:extLst>
              <a:ext uri="{FF2B5EF4-FFF2-40B4-BE49-F238E27FC236}">
                <a16:creationId xmlns:a16="http://schemas.microsoft.com/office/drawing/2014/main" id="{F717570F-9903-42B9-9B03-573FF46AE46D}"/>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6" name="Picture 5">
            <a:extLst>
              <a:ext uri="{FF2B5EF4-FFF2-40B4-BE49-F238E27FC236}">
                <a16:creationId xmlns:a16="http://schemas.microsoft.com/office/drawing/2014/main" id="{F7E30F28-E271-453E-BB13-D1DAF805167C}"/>
              </a:ext>
            </a:extLst>
          </p:cNvPr>
          <p:cNvPicPr>
            <a:picLocks noChangeAspect="1"/>
          </p:cNvPicPr>
          <p:nvPr/>
        </p:nvPicPr>
        <p:blipFill>
          <a:blip r:embed="rId2"/>
          <a:stretch>
            <a:fillRect/>
          </a:stretch>
        </p:blipFill>
        <p:spPr>
          <a:xfrm>
            <a:off x="457200" y="1371600"/>
            <a:ext cx="8229600" cy="4817116"/>
          </a:xfrm>
          <a:prstGeom prst="rect">
            <a:avLst/>
          </a:prstGeom>
        </p:spPr>
      </p:pic>
      <p:pic>
        <p:nvPicPr>
          <p:cNvPr id="7" name="Picture 6">
            <a:extLst>
              <a:ext uri="{FF2B5EF4-FFF2-40B4-BE49-F238E27FC236}">
                <a16:creationId xmlns:a16="http://schemas.microsoft.com/office/drawing/2014/main" id="{2D834627-1492-4161-8429-EB95F9F6B0CF}"/>
              </a:ext>
            </a:extLst>
          </p:cNvPr>
          <p:cNvPicPr>
            <a:picLocks noChangeAspect="1"/>
          </p:cNvPicPr>
          <p:nvPr/>
        </p:nvPicPr>
        <p:blipFill>
          <a:blip r:embed="rId3"/>
          <a:stretch>
            <a:fillRect/>
          </a:stretch>
        </p:blipFill>
        <p:spPr>
          <a:xfrm>
            <a:off x="1752600" y="2093249"/>
            <a:ext cx="2171700" cy="790575"/>
          </a:xfrm>
          <a:prstGeom prst="rect">
            <a:avLst/>
          </a:prstGeom>
        </p:spPr>
      </p:pic>
    </p:spTree>
    <p:extLst>
      <p:ext uri="{BB962C8B-B14F-4D97-AF65-F5344CB8AC3E}">
        <p14:creationId xmlns:p14="http://schemas.microsoft.com/office/powerpoint/2010/main" val="1245767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9AE5D-B419-4556-86F6-31CE3CF90F08}"/>
              </a:ext>
            </a:extLst>
          </p:cNvPr>
          <p:cNvSpPr>
            <a:spLocks noGrp="1"/>
          </p:cNvSpPr>
          <p:nvPr>
            <p:ph type="title"/>
          </p:nvPr>
        </p:nvSpPr>
        <p:spPr/>
        <p:txBody>
          <a:bodyPr/>
          <a:lstStyle/>
          <a:p>
            <a:r>
              <a:rPr lang="en-US" dirty="0"/>
              <a:t>LFL &amp; PUN Behavior</a:t>
            </a:r>
          </a:p>
        </p:txBody>
      </p:sp>
      <p:sp>
        <p:nvSpPr>
          <p:cNvPr id="3" name="Content Placeholder 2">
            <a:extLst>
              <a:ext uri="{FF2B5EF4-FFF2-40B4-BE49-F238E27FC236}">
                <a16:creationId xmlns:a16="http://schemas.microsoft.com/office/drawing/2014/main" id="{3EB97F0B-0F58-4360-9AD4-58228A9C9873}"/>
              </a:ext>
            </a:extLst>
          </p:cNvPr>
          <p:cNvSpPr>
            <a:spLocks noGrp="1"/>
          </p:cNvSpPr>
          <p:nvPr>
            <p:ph idx="1"/>
          </p:nvPr>
        </p:nvSpPr>
        <p:spPr>
          <a:xfrm>
            <a:off x="304800" y="914400"/>
            <a:ext cx="8534400" cy="5128421"/>
          </a:xfrm>
        </p:spPr>
        <p:txBody>
          <a:bodyPr/>
          <a:lstStyle/>
          <a:p>
            <a:r>
              <a:rPr lang="en-US" sz="2100" dirty="0"/>
              <a:t>The majority of new LFLs are Bitcoin first mining facilities.</a:t>
            </a:r>
          </a:p>
          <a:p>
            <a:r>
              <a:rPr lang="en-US" sz="2100" dirty="0"/>
              <a:t>These loads offer unique characteristics:</a:t>
            </a:r>
          </a:p>
          <a:p>
            <a:pPr lvl="1"/>
            <a:r>
              <a:rPr lang="en-US" sz="1800" dirty="0"/>
              <a:t>Price sensitive</a:t>
            </a:r>
          </a:p>
          <a:p>
            <a:pPr lvl="1"/>
            <a:r>
              <a:rPr lang="en-US" sz="1800" dirty="0"/>
              <a:t>Quick ramping rates</a:t>
            </a:r>
          </a:p>
          <a:p>
            <a:r>
              <a:rPr lang="en-US" sz="2100" dirty="0"/>
              <a:t>Because of this, we expect these loads to behave differently than traditional PUN loads during peak hours.</a:t>
            </a:r>
          </a:p>
          <a:p>
            <a:r>
              <a:rPr lang="en-US" sz="2100" dirty="0"/>
              <a:t>Current PUN capacity contribution calculations are based on 3 years of historical data and do not account for wind/solar capacity contributions.</a:t>
            </a:r>
          </a:p>
          <a:p>
            <a:r>
              <a:rPr lang="en-US" sz="2100" dirty="0"/>
              <a:t>Because LFLs are brand new, a historical based capacity contribution cannot be accurately calculated for newly co-located resources.</a:t>
            </a:r>
          </a:p>
          <a:p>
            <a:r>
              <a:rPr lang="en-US" sz="2100" dirty="0"/>
              <a:t>ERCOT is exploring talking with prominent Bitcoin mining companies to gain insight on load behavior in peak hours.</a:t>
            </a:r>
          </a:p>
        </p:txBody>
      </p:sp>
      <p:sp>
        <p:nvSpPr>
          <p:cNvPr id="4" name="Slide Number Placeholder 3">
            <a:extLst>
              <a:ext uri="{FF2B5EF4-FFF2-40B4-BE49-F238E27FC236}">
                <a16:creationId xmlns:a16="http://schemas.microsoft.com/office/drawing/2014/main" id="{E75FB790-54B7-448C-9CE5-5D067F94FA94}"/>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034549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C2927-7BB5-4507-9542-6B01F2918662}"/>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56E25561-D097-4A03-ACEC-13D63B554F77}"/>
              </a:ext>
            </a:extLst>
          </p:cNvPr>
          <p:cNvSpPr>
            <a:spLocks noGrp="1"/>
          </p:cNvSpPr>
          <p:nvPr>
            <p:ph idx="1"/>
          </p:nvPr>
        </p:nvSpPr>
        <p:spPr>
          <a:xfrm>
            <a:off x="304800" y="2334415"/>
            <a:ext cx="8534400" cy="1327153"/>
          </a:xfrm>
        </p:spPr>
        <p:txBody>
          <a:bodyPr/>
          <a:lstStyle/>
          <a:p>
            <a:pPr marL="0" indent="0" algn="ctr">
              <a:buNone/>
            </a:pPr>
            <a:r>
              <a:rPr lang="en-US" sz="8000" dirty="0"/>
              <a:t>Questions?</a:t>
            </a:r>
          </a:p>
          <a:p>
            <a:pPr marL="0" indent="0" algn="ctr">
              <a:buNone/>
            </a:pPr>
            <a:endParaRPr lang="en-US" sz="2000" dirty="0"/>
          </a:p>
          <a:p>
            <a:pPr marL="0" indent="0" algn="ctr">
              <a:buNone/>
            </a:pPr>
            <a:endParaRPr lang="en-US" sz="2000" dirty="0"/>
          </a:p>
          <a:p>
            <a:pPr marL="0" indent="0" algn="ctr">
              <a:buNone/>
            </a:pPr>
            <a:r>
              <a:rPr lang="en-US" sz="2000" dirty="0">
                <a:solidFill>
                  <a:srgbClr val="0070C0"/>
                </a:solidFill>
              </a:rPr>
              <a:t>evan.neel@ercot.com</a:t>
            </a:r>
          </a:p>
        </p:txBody>
      </p:sp>
      <p:sp>
        <p:nvSpPr>
          <p:cNvPr id="4" name="Slide Number Placeholder 3">
            <a:extLst>
              <a:ext uri="{FF2B5EF4-FFF2-40B4-BE49-F238E27FC236}">
                <a16:creationId xmlns:a16="http://schemas.microsoft.com/office/drawing/2014/main" id="{9DC6E742-6E23-4C7C-88A6-773286A0AA4C}"/>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231103724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3.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3476</TotalTime>
  <Words>638</Words>
  <Application>Microsoft Office PowerPoint</Application>
  <PresentationFormat>On-screen Show (4:3)</PresentationFormat>
  <Paragraphs>75</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1_Custom Design</vt:lpstr>
      <vt:lpstr>Office Theme</vt:lpstr>
      <vt:lpstr>PowerPoint Presentation</vt:lpstr>
      <vt:lpstr>Topic Agenda</vt:lpstr>
      <vt:lpstr>LFLTF Update</vt:lpstr>
      <vt:lpstr>LFL_49 Action Item</vt:lpstr>
      <vt:lpstr>LFL_49 Action Item – Broken Down</vt:lpstr>
      <vt:lpstr>LFLs &amp; PUNs in the CDR/SARA</vt:lpstr>
      <vt:lpstr>CDR/SARA Potential Impact</vt:lpstr>
      <vt:lpstr>LFL &amp; PUN Behavior</vt:lpstr>
      <vt:lpstr>Discussion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Neel, Evan</cp:lastModifiedBy>
  <cp:revision>58</cp:revision>
  <cp:lastPrinted>2016-01-21T20:53:15Z</cp:lastPrinted>
  <dcterms:created xsi:type="dcterms:W3CDTF">2016-01-21T15:20:31Z</dcterms:created>
  <dcterms:modified xsi:type="dcterms:W3CDTF">2022-06-22T22:10:30Z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