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509" r:id="rId8"/>
    <p:sldId id="398" r:id="rId9"/>
    <p:sldId id="384" r:id="rId10"/>
    <p:sldId id="408" r:id="rId11"/>
    <p:sldId id="399" r:id="rId12"/>
    <p:sldId id="407" r:id="rId13"/>
    <p:sldId id="392" r:id="rId14"/>
    <p:sldId id="390" r:id="rId15"/>
    <p:sldId id="51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68" autoAdjust="0"/>
  </p:normalViewPr>
  <p:slideViewPr>
    <p:cSldViewPr showGuides="1">
      <p:cViewPr varScale="1">
        <p:scale>
          <a:sx n="103" d="100"/>
          <a:sy n="103" d="100"/>
        </p:scale>
        <p:origin x="126" y="18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 to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D9533-7C8D-4997-A7FB-4194A59E14A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374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057400"/>
            <a:ext cx="564603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US" altLang="en-US" sz="2600" b="1" dirty="0"/>
          </a:p>
          <a:p>
            <a:pPr>
              <a:spcBef>
                <a:spcPct val="0"/>
              </a:spcBef>
            </a:pPr>
            <a:r>
              <a:rPr lang="en-US" altLang="en-US" sz="2600" b="1" dirty="0"/>
              <a:t>Operating Reserve Risk Model, Summer 2022 Results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endParaRPr lang="en-US" altLang="en-US" sz="2400" b="1" dirty="0"/>
          </a:p>
          <a:p>
            <a:pPr>
              <a:spcBef>
                <a:spcPct val="0"/>
              </a:spcBef>
            </a:pPr>
            <a:r>
              <a:rPr lang="en-US" altLang="en-US" sz="2000" b="1" dirty="0"/>
              <a:t>Supply Analysis Working Group</a:t>
            </a:r>
          </a:p>
          <a:p>
            <a:pPr algn="ctr">
              <a:spcBef>
                <a:spcPct val="0"/>
              </a:spcBef>
            </a:pPr>
            <a:endParaRPr lang="en-US" dirty="0"/>
          </a:p>
          <a:p>
            <a:r>
              <a:rPr lang="en-US" dirty="0"/>
              <a:t>Pete Warnken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/>
              <a:t>June 24, </a:t>
            </a:r>
            <a:r>
              <a:rPr lang="en-US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59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/>
              <a:t>Hourly Risk Profiles, Summer 2022 vs. 2021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2504C4-702A-4A8D-8455-FBA0B7EBFD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625" y="3411812"/>
            <a:ext cx="8582025" cy="2038350"/>
          </a:xfrm>
          <a:prstGeom prst="rect">
            <a:avLst/>
          </a:prstGeom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D914FD0F-0BA1-4CF4-8BA7-9DCEB36F12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1625" y="1407838"/>
            <a:ext cx="8534400" cy="185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15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96862"/>
            <a:ext cx="8458200" cy="846138"/>
          </a:xfrm>
        </p:spPr>
        <p:txBody>
          <a:bodyPr/>
          <a:lstStyle/>
          <a:p>
            <a:r>
              <a:rPr lang="en-US" sz="2600" dirty="0"/>
              <a:t>EEA Risk Measure: Capacity Available for Operating Reserves (CAFOR)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0999" y="1524000"/>
            <a:ext cx="8458200" cy="4419600"/>
          </a:xfrm>
          <a:noFill/>
        </p:spPr>
        <p:txBody>
          <a:bodyPr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kern="0" dirty="0">
                <a:solidFill>
                  <a:schemeClr val="tx2"/>
                </a:solidFill>
              </a:rPr>
              <a:t>CAFOR Formula:</a:t>
            </a:r>
          </a:p>
          <a:p>
            <a:pPr marL="457200" lvl="1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=  Seasonal Maximum Expected Resource Generation Capability</a:t>
            </a:r>
          </a:p>
          <a:p>
            <a:pPr marL="457200" lvl="1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    – Demand</a:t>
            </a:r>
          </a:p>
          <a:p>
            <a:pPr marL="457200" lvl="1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    – Uses of Reserves* </a:t>
            </a:r>
          </a:p>
          <a:p>
            <a:pPr marL="457200" lvl="1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    + EEA Resources if CAFOR &lt; 2,300 MW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2000" kern="0" dirty="0">
                <a:solidFill>
                  <a:schemeClr val="tx2"/>
                </a:solidFill>
              </a:rPr>
              <a:t>      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2000" kern="0" dirty="0">
                <a:solidFill>
                  <a:schemeClr val="tx2"/>
                </a:solidFill>
              </a:rPr>
              <a:t>      * Uses of Reserves: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kern="0" dirty="0">
                <a:solidFill>
                  <a:schemeClr val="tx2"/>
                </a:solidFill>
              </a:rPr>
              <a:t>Higher-than-expected peak demand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kern="0" dirty="0">
                <a:solidFill>
                  <a:schemeClr val="tx2"/>
                </a:solidFill>
              </a:rPr>
              <a:t>Thermal unit outages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kern="0" dirty="0">
                <a:solidFill>
                  <a:schemeClr val="tx2"/>
                </a:solidFill>
              </a:rPr>
              <a:t>Renewable generation below expected values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1600" kern="0" dirty="0">
              <a:solidFill>
                <a:schemeClr val="tx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456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/>
              <a:t>Model Updates</a:t>
            </a:r>
          </a:p>
        </p:txBody>
      </p:sp>
    </p:spTree>
    <p:extLst>
      <p:ext uri="{BB962C8B-B14F-4D97-AF65-F5344CB8AC3E}">
        <p14:creationId xmlns:p14="http://schemas.microsoft.com/office/powerpoint/2010/main" val="4063769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Model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3890"/>
            <a:ext cx="8534400" cy="5422158"/>
          </a:xfrm>
        </p:spPr>
        <p:txBody>
          <a:bodyPr/>
          <a:lstStyle/>
          <a:p>
            <a:r>
              <a:rPr lang="en-US" sz="2400" dirty="0">
                <a:solidFill>
                  <a:srgbClr val="5B6770"/>
                </a:solidFill>
              </a:rPr>
              <a:t>Reflects resources in the May 2022 SARA report</a:t>
            </a:r>
          </a:p>
          <a:p>
            <a:pPr lvl="1"/>
            <a:r>
              <a:rPr lang="en-US" sz="2000" dirty="0">
                <a:solidFill>
                  <a:srgbClr val="5B6770"/>
                </a:solidFill>
              </a:rPr>
              <a:t>Exception is that the WA Parish Unit 8 (610 MW summer rating) removed in response to ERCOT receipt of an extended outage </a:t>
            </a:r>
            <a:r>
              <a:rPr lang="en-US" sz="2000" i="1" dirty="0">
                <a:solidFill>
                  <a:srgbClr val="5B6770"/>
                </a:solidFill>
              </a:rPr>
              <a:t>Notice of Suspension of Operations </a:t>
            </a:r>
            <a:r>
              <a:rPr lang="en-US" sz="2000" dirty="0">
                <a:solidFill>
                  <a:srgbClr val="5B6770"/>
                </a:solidFill>
              </a:rPr>
              <a:t>form</a:t>
            </a:r>
          </a:p>
          <a:p>
            <a:r>
              <a:rPr lang="en-US" sz="2400" dirty="0">
                <a:solidFill>
                  <a:srgbClr val="5B6770"/>
                </a:solidFill>
              </a:rPr>
              <a:t>Developed peak demand probability distributions for all hours, and included inter-hour correlations</a:t>
            </a:r>
          </a:p>
          <a:p>
            <a:pPr lvl="1"/>
            <a:r>
              <a:rPr lang="en-US" sz="2200" dirty="0">
                <a:solidFill>
                  <a:srgbClr val="5B6770"/>
                </a:solidFill>
              </a:rPr>
              <a:t>Previous approach used a probability distribution for HE 1700 only, and applied shaping factors to get values for the other hours that are proportional to the load forecast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013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Model Changes,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3890"/>
            <a:ext cx="8534400" cy="5422158"/>
          </a:xfrm>
        </p:spPr>
        <p:txBody>
          <a:bodyPr/>
          <a:lstStyle/>
          <a:p>
            <a:r>
              <a:rPr lang="en-US" sz="2400" dirty="0">
                <a:solidFill>
                  <a:srgbClr val="5B6770"/>
                </a:solidFill>
              </a:rPr>
              <a:t>Incremental price-responsive demand reduction supply schedule updated based on </a:t>
            </a:r>
            <a:r>
              <a:rPr lang="en-US" sz="2400" i="1" dirty="0">
                <a:solidFill>
                  <a:srgbClr val="5B6770"/>
                </a:solidFill>
              </a:rPr>
              <a:t>2021 Annual Report of Demand Response in the ERCOT Region (December 2021)</a:t>
            </a:r>
          </a:p>
          <a:p>
            <a:pPr lvl="1"/>
            <a:r>
              <a:rPr lang="en-US" sz="2000" dirty="0">
                <a:solidFill>
                  <a:srgbClr val="5B6770"/>
                </a:solidFill>
              </a:rPr>
              <a:t>Overall lower amounts than the 2020 report, but new schedule triggers amounts at a lower peak demand threshold</a:t>
            </a:r>
          </a:p>
          <a:p>
            <a:pPr marL="457200" lvl="1" indent="0">
              <a:buNone/>
            </a:pPr>
            <a:endParaRPr lang="en-US" sz="2000" dirty="0">
              <a:solidFill>
                <a:srgbClr val="5B677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3CB8BB5-0EB2-440C-9984-A40851033A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893" y="3624948"/>
            <a:ext cx="2514600" cy="21778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522595-C5FA-4CE2-A257-01927EA54F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6093" y="3645912"/>
            <a:ext cx="2438400" cy="276422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023259C-10D5-4396-9B59-1E56429008FF}"/>
              </a:ext>
            </a:extLst>
          </p:cNvPr>
          <p:cNvSpPr txBox="1"/>
          <p:nvPr/>
        </p:nvSpPr>
        <p:spPr>
          <a:xfrm>
            <a:off x="1597093" y="320127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Schedule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83F403-7B19-457B-A758-83DB9AB5DF27}"/>
              </a:ext>
            </a:extLst>
          </p:cNvPr>
          <p:cNvSpPr txBox="1"/>
          <p:nvPr/>
        </p:nvSpPr>
        <p:spPr>
          <a:xfrm>
            <a:off x="5319230" y="320127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Old Schedule</a:t>
            </a:r>
          </a:p>
        </p:txBody>
      </p:sp>
    </p:spTree>
    <p:extLst>
      <p:ext uri="{BB962C8B-B14F-4D97-AF65-F5344CB8AC3E}">
        <p14:creationId xmlns:p14="http://schemas.microsoft.com/office/powerpoint/2010/main" val="2392067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/>
              <a:t>Simulation Results</a:t>
            </a:r>
          </a:p>
        </p:txBody>
      </p:sp>
    </p:spTree>
    <p:extLst>
      <p:ext uri="{BB962C8B-B14F-4D97-AF65-F5344CB8AC3E}">
        <p14:creationId xmlns:p14="http://schemas.microsoft.com/office/powerpoint/2010/main" val="2259179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823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/>
              <a:t>“Capacity for Operating Reserves” Outcome Distribution, HE 5:00 PM (10,000 Trial Simulation)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98318" y="5244010"/>
            <a:ext cx="8382000" cy="980947"/>
          </a:xfrm>
        </p:spPr>
        <p:txBody>
          <a:bodyPr/>
          <a:lstStyle/>
          <a:p>
            <a:r>
              <a:rPr lang="en-US" sz="2200" dirty="0">
                <a:solidFill>
                  <a:srgbClr val="5B6770"/>
                </a:solidFill>
              </a:rPr>
              <a:t>Simulation Outcome Range: 55,729 MW to -6,674 MW</a:t>
            </a:r>
          </a:p>
          <a:p>
            <a:r>
              <a:rPr lang="en-US" sz="2200" dirty="0">
                <a:solidFill>
                  <a:srgbClr val="5B6770"/>
                </a:solidFill>
              </a:rPr>
              <a:t>Most extreme scenario for 2022 Summer SARA: -7,756 MW</a:t>
            </a:r>
            <a:endParaRPr lang="en-US" sz="2400" dirty="0">
              <a:solidFill>
                <a:srgbClr val="5B6770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EC2A84D-D892-498D-A6C0-7A6D5296283D}"/>
              </a:ext>
            </a:extLst>
          </p:cNvPr>
          <p:cNvGrpSpPr/>
          <p:nvPr/>
        </p:nvGrpSpPr>
        <p:grpSpPr>
          <a:xfrm>
            <a:off x="398318" y="1395647"/>
            <a:ext cx="8433080" cy="3614177"/>
            <a:chOff x="398318" y="1395647"/>
            <a:chExt cx="8433080" cy="3614177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6520FC2-3D4E-414C-AC4B-85C102EAAD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8318" y="1395647"/>
              <a:ext cx="8433080" cy="3614177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2A9ADEA-1BF9-43A4-B39F-8D6107818479}"/>
                </a:ext>
              </a:extLst>
            </p:cNvPr>
            <p:cNvSpPr/>
            <p:nvPr/>
          </p:nvSpPr>
          <p:spPr>
            <a:xfrm>
              <a:off x="838200" y="1712621"/>
              <a:ext cx="1639066" cy="3123330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29A39FE-B999-4403-887C-435B12AB5AC6}"/>
                </a:ext>
              </a:extLst>
            </p:cNvPr>
            <p:cNvSpPr txBox="1"/>
            <p:nvPr/>
          </p:nvSpPr>
          <p:spPr>
            <a:xfrm>
              <a:off x="1010802" y="1992446"/>
              <a:ext cx="1293861" cy="1046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Energy Emergency Alert outcomes, </a:t>
              </a:r>
            </a:p>
            <a:p>
              <a:pPr algn="ctr"/>
              <a:r>
                <a:rPr lang="en-US" sz="1200" dirty="0"/>
                <a:t>N = 419</a:t>
              </a:r>
            </a:p>
            <a:p>
              <a:pPr algn="ctr"/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78917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823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/>
              <a:t>“Capacity for Operating Reserves” Outcome Distribution, HE 7:00 PM (10,000 Trial Simulation)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02125" y="5405169"/>
            <a:ext cx="8382000" cy="767032"/>
          </a:xfrm>
        </p:spPr>
        <p:txBody>
          <a:bodyPr/>
          <a:lstStyle/>
          <a:p>
            <a:r>
              <a:rPr lang="en-US" sz="2200" dirty="0">
                <a:solidFill>
                  <a:srgbClr val="5B6770"/>
                </a:solidFill>
              </a:rPr>
              <a:t>Simulation Outcome Range: 43,611 MW to -10,667 MW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4EE676-9C4F-46E5-A2FD-D767531C5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23" y="1611435"/>
            <a:ext cx="8695154" cy="369598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2A9ADEA-1BF9-43A4-B39F-8D6107818479}"/>
              </a:ext>
            </a:extLst>
          </p:cNvPr>
          <p:cNvSpPr/>
          <p:nvPr/>
        </p:nvSpPr>
        <p:spPr>
          <a:xfrm>
            <a:off x="762000" y="2020484"/>
            <a:ext cx="2136610" cy="3123330"/>
          </a:xfrm>
          <a:prstGeom prst="rect">
            <a:avLst/>
          </a:prstGeom>
          <a:solidFill>
            <a:schemeClr val="accent1">
              <a:alpha val="2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9A39FE-B999-4403-887C-435B12AB5AC6}"/>
              </a:ext>
            </a:extLst>
          </p:cNvPr>
          <p:cNvSpPr txBox="1"/>
          <p:nvPr/>
        </p:nvSpPr>
        <p:spPr>
          <a:xfrm>
            <a:off x="1014750" y="2176372"/>
            <a:ext cx="1592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Energy Emergency Alert outcomes</a:t>
            </a:r>
          </a:p>
          <a:p>
            <a:pPr algn="ctr"/>
            <a:r>
              <a:rPr lang="en-US" sz="1200" dirty="0"/>
              <a:t>(N = 1,049)</a:t>
            </a:r>
          </a:p>
        </p:txBody>
      </p:sp>
    </p:spTree>
    <p:extLst>
      <p:ext uri="{BB962C8B-B14F-4D97-AF65-F5344CB8AC3E}">
        <p14:creationId xmlns:p14="http://schemas.microsoft.com/office/powerpoint/2010/main" val="1604652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59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/>
              <a:t>Hourly Risk Profile, Summer 2022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759C9E24-4A9B-4869-9CD0-54F9BA02C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101357"/>
            <a:ext cx="2704261" cy="2590800"/>
          </a:xfrm>
        </p:spPr>
        <p:txBody>
          <a:bodyPr/>
          <a:lstStyle/>
          <a:p>
            <a:r>
              <a:rPr lang="en-US" sz="2200" dirty="0">
                <a:solidFill>
                  <a:srgbClr val="5B6770"/>
                </a:solidFill>
              </a:rPr>
              <a:t>Increased solar penetration shifting highest-risk hours for reserve capacity shortages to later hours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8E8B1F-6CA0-421A-8E1F-604C466A4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983" y="1165843"/>
            <a:ext cx="7885617" cy="17171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5D1405-43FC-4B2A-8817-E9546F4863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4455" y="3101357"/>
            <a:ext cx="5366145" cy="2700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23305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58521</TotalTime>
  <Words>336</Words>
  <Application>Microsoft Office PowerPoint</Application>
  <PresentationFormat>On-screen Show (4:3)</PresentationFormat>
  <Paragraphs>54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EEA Risk Measure: Capacity Available for Operating Reserves (CAFOR)</vt:lpstr>
      <vt:lpstr>Model Updates</vt:lpstr>
      <vt:lpstr>Model Changes</vt:lpstr>
      <vt:lpstr>Model Changes, continued</vt:lpstr>
      <vt:lpstr>Simulation Results</vt:lpstr>
      <vt:lpstr>PowerPoint Presentation</vt:lpstr>
      <vt:lpstr>PowerPoint Presentation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731</cp:revision>
  <cp:lastPrinted>2016-11-14T19:26:45Z</cp:lastPrinted>
  <dcterms:created xsi:type="dcterms:W3CDTF">2016-01-21T15:20:31Z</dcterms:created>
  <dcterms:modified xsi:type="dcterms:W3CDTF">2022-06-21T20:37:18Z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