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399" r:id="rId7"/>
    <p:sldId id="277" r:id="rId8"/>
    <p:sldId id="283" r:id="rId9"/>
    <p:sldId id="511" r:id="rId10"/>
    <p:sldId id="510" r:id="rId11"/>
    <p:sldId id="278" r:id="rId12"/>
    <p:sldId id="512" r:id="rId13"/>
    <p:sldId id="279" r:id="rId14"/>
    <p:sldId id="51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3" d="100"/>
          <a:sy n="93" d="100"/>
        </p:scale>
        <p:origin x="396" y="3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59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7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Capacity, Demand and Reserves </a:t>
            </a:r>
            <a:r>
              <a:rPr lang="en-US" sz="2000" b="1" dirty="0"/>
              <a:t>and </a:t>
            </a:r>
          </a:p>
          <a:p>
            <a:r>
              <a:rPr lang="en-US" sz="2000" b="1" i="1" dirty="0"/>
              <a:t>Summer Seasonal Assessment of Resource Adequacy</a:t>
            </a:r>
            <a:r>
              <a:rPr lang="en-US" sz="2000" b="1" dirty="0"/>
              <a:t> Review and Q&amp;A</a:t>
            </a:r>
          </a:p>
          <a:p>
            <a:endParaRPr lang="en-US" b="1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 Dept.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June 24,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Chart: Most Extreme Risk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B91809-BBC7-4C1F-B67A-63593BE0D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895767"/>
            <a:ext cx="7715927" cy="506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64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Capacity, Demand and Reserves Report, May 2022</a:t>
            </a:r>
          </a:p>
        </p:txBody>
      </p:sp>
    </p:spTree>
    <p:extLst>
      <p:ext uri="{BB962C8B-B14F-4D97-AF65-F5344CB8AC3E}">
        <p14:creationId xmlns:p14="http://schemas.microsoft.com/office/powerpoint/2010/main" val="225917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CDR: Condensed 2023 Summer Summary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EC22FB-D1A8-4A6E-81CF-DD3E29D9A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534509"/>
            <a:ext cx="8534400" cy="442119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Recent resource retirement, 3/31/2022: Decker Creek steam-gas unit, 420 MW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6D4DA0-CAD6-4D96-9A34-03415FD7E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59" y="875510"/>
            <a:ext cx="7432482" cy="463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2023 Summer Reserve Margin Waterfall C</a:t>
            </a:r>
            <a:r>
              <a:rPr lang="en-US" dirty="0"/>
              <a:t>hart</a:t>
            </a:r>
            <a:br>
              <a:rPr lang="en-US" dirty="0"/>
            </a:br>
            <a:r>
              <a:rPr lang="en-US" sz="2000" dirty="0"/>
              <a:t>(December 2021 CDR to Draft May 2022 CDR)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B3E56-EDA7-4E54-8621-597571CBC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19" y="1012273"/>
            <a:ext cx="7960419" cy="483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1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Summer Seasonal Assessment of Resource Adequacy, May 2022</a:t>
            </a:r>
          </a:p>
        </p:txBody>
      </p:sp>
    </p:spTree>
    <p:extLst>
      <p:ext uri="{BB962C8B-B14F-4D97-AF65-F5344CB8AC3E}">
        <p14:creationId xmlns:p14="http://schemas.microsoft.com/office/powerpoint/2010/main" val="61639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96862"/>
            <a:ext cx="8458200" cy="846138"/>
          </a:xfrm>
        </p:spPr>
        <p:txBody>
          <a:bodyPr/>
          <a:lstStyle/>
          <a:p>
            <a:r>
              <a:rPr lang="en-US" sz="2600" dirty="0"/>
              <a:t>EEA Risk Measure: Capacity Available for Operating Reserves (CAFOR)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524000"/>
            <a:ext cx="8458200" cy="4419600"/>
          </a:xfrm>
          <a:noFill/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CAFOR Formula: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=  Seasonal Maximum Expected Resource Generation Capability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– Demand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– Uses of Reserves* </a:t>
            </a:r>
          </a:p>
          <a:p>
            <a:pPr marL="457200" lvl="1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en-US" sz="2000" b="1" kern="0" dirty="0">
                <a:solidFill>
                  <a:schemeClr val="tx2"/>
                </a:solidFill>
              </a:rPr>
              <a:t>    + EEA Resources if CAFOR &lt; 2,300 MW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kern="0" dirty="0">
                <a:solidFill>
                  <a:schemeClr val="tx2"/>
                </a:solidFill>
              </a:rPr>
              <a:t>     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kern="0" dirty="0">
                <a:solidFill>
                  <a:schemeClr val="tx2"/>
                </a:solidFill>
              </a:rPr>
              <a:t>      * Uses of Reserves: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Higher-than-expected peak demand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Thermal unit outages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kern="0" dirty="0">
                <a:solidFill>
                  <a:schemeClr val="tx2"/>
                </a:solidFill>
              </a:rPr>
              <a:t>Renewable generation below expected values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1600" kern="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7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SARA: Base &amp; Moderate Risk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7FCCBEA-1CA7-41AA-BCA0-89D524606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1600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One of the four scenarios (forecasted peak load, typical thermal unplanned outages, low renewable output) presumes that emergency resources are needed to restore reserves to pre-Energy Emergency Alert levels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C7382C-6D7B-4658-9109-83A880DEA588}"/>
              </a:ext>
            </a:extLst>
          </p:cNvPr>
          <p:cNvSpPr txBox="1"/>
          <p:nvPr/>
        </p:nvSpPr>
        <p:spPr>
          <a:xfrm>
            <a:off x="350837" y="5564638"/>
            <a:ext cx="436379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* Reflects only the installed capacity used to deliver power to the ERCOT grid.</a:t>
            </a:r>
            <a:r>
              <a:rPr lang="en-US" sz="1000" dirty="0"/>
              <a:t>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000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331869-47F1-41C8-86E9-B185FDA54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06" y="2833499"/>
            <a:ext cx="8367705" cy="268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9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Chart: Base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B3AB1C-7279-4785-8ED9-C20F84F62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76300"/>
            <a:ext cx="777325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80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SARA: Three Extreme Risk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9F75A4-B480-47E9-B091-3A475765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66800"/>
            <a:ext cx="8619507" cy="12954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Two of the three scenarios presume that emergency resources are needed; </a:t>
            </a:r>
            <a:r>
              <a:rPr lang="en-US" sz="2400" dirty="0"/>
              <a:t>rotating outages likely required under </a:t>
            </a:r>
            <a:r>
              <a:rPr lang="en-US" sz="2400" dirty="0">
                <a:solidFill>
                  <a:schemeClr val="tx1"/>
                </a:solidFill>
              </a:rPr>
              <a:t>both scenarios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961299-714E-4664-945D-F66CCC5B495B}"/>
              </a:ext>
            </a:extLst>
          </p:cNvPr>
          <p:cNvSpPr txBox="1"/>
          <p:nvPr/>
        </p:nvSpPr>
        <p:spPr>
          <a:xfrm>
            <a:off x="685800" y="5795108"/>
            <a:ext cx="436379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* Reflects only the installed capacity used to deliver power to the ERCOT grid.</a:t>
            </a:r>
            <a:r>
              <a:rPr lang="en-US" sz="1000" dirty="0"/>
              <a:t>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000" dirty="0"/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414FF6-8E83-4591-9D65-80FAF0B53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59" y="2302996"/>
            <a:ext cx="7991281" cy="34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615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6" ma:contentTypeDescription="Create a new document." ma:contentTypeScope="" ma:versionID="dd864d524fa97ad0a0dba86c661a4dc9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targetNamespace="http://schemas.microsoft.com/office/2006/metadata/properties" ma:root="true" ma:fieldsID="88899666637b6babb208b7f9c4462cd7" ns1:_="" ns2:_="" ns3:_="">
    <xsd:import namespace="http://schemas.microsoft.com/sharepoint/v3"/>
    <xsd:import namespace="c34af464-7aa1-4edd-9be4-83dffc1cb92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1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4F1358-DE3E-42C1-91DF-8B8DCBAE02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258</Words>
  <Application>Microsoft Office PowerPoint</Application>
  <PresentationFormat>On-screen Show (4:3)</PresentationFormat>
  <Paragraphs>43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Inside pages</vt:lpstr>
      <vt:lpstr>PowerPoint Presentation</vt:lpstr>
      <vt:lpstr>Capacity, Demand and Reserves Report, May 2022</vt:lpstr>
      <vt:lpstr>CDR: Condensed 2023 Summer Summary</vt:lpstr>
      <vt:lpstr>2023 Summer Reserve Margin Waterfall Chart (December 2021 CDR to Draft May 2022 CDR)</vt:lpstr>
      <vt:lpstr>Summer Seasonal Assessment of Resource Adequacy, May 2022</vt:lpstr>
      <vt:lpstr>EEA Risk Measure: Capacity Available for Operating Reserves (CAFOR)</vt:lpstr>
      <vt:lpstr>Summer SARA: Base &amp; Moderate Risk Scenarios</vt:lpstr>
      <vt:lpstr>Waterfall Chart: Base Scenario</vt:lpstr>
      <vt:lpstr>Summer SARA: Three Extreme Risk Scenarios</vt:lpstr>
      <vt:lpstr>Waterfall Chart: Most Extreme Risk Scenario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68</cp:revision>
  <cp:lastPrinted>2016-01-21T20:53:15Z</cp:lastPrinted>
  <dcterms:created xsi:type="dcterms:W3CDTF">2016-01-21T15:20:31Z</dcterms:created>
  <dcterms:modified xsi:type="dcterms:W3CDTF">2022-06-21T20:22:44Z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