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85" r:id="rId8"/>
    <p:sldId id="325" r:id="rId9"/>
    <p:sldId id="326" r:id="rId10"/>
    <p:sldId id="32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84" autoAdjust="0"/>
    <p:restoredTop sz="92597" autoAdjust="0"/>
  </p:normalViewPr>
  <p:slideViewPr>
    <p:cSldViewPr showGuides="1">
      <p:cViewPr varScale="1">
        <p:scale>
          <a:sx n="105" d="100"/>
          <a:sy n="105" d="100"/>
        </p:scale>
        <p:origin x="1482"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139073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8545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erc.com/comm/RSTC/Pages/ERATF.asp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3323987"/>
          </a:xfrm>
          <a:prstGeom prst="rect">
            <a:avLst/>
          </a:prstGeom>
          <a:noFill/>
        </p:spPr>
        <p:txBody>
          <a:bodyPr wrap="square" rtlCol="0">
            <a:spAutoFit/>
          </a:bodyPr>
          <a:lstStyle/>
          <a:p>
            <a:r>
              <a:rPr lang="en-US" sz="2800" b="1" dirty="0"/>
              <a:t>NERC Energy Reliability Assessment Task Force Activities</a:t>
            </a:r>
            <a:endParaRPr lang="en-US" sz="2800" dirty="0"/>
          </a:p>
          <a:p>
            <a:endParaRPr lang="en-US" dirty="0"/>
          </a:p>
          <a:p>
            <a:r>
              <a:rPr lang="en-US" dirty="0"/>
              <a:t>Julie Jin</a:t>
            </a:r>
          </a:p>
          <a:p>
            <a:r>
              <a:rPr lang="en-US" dirty="0"/>
              <a:t>Resource Adequacy Dept.</a:t>
            </a:r>
          </a:p>
          <a:p>
            <a:endParaRPr lang="en-US" dirty="0"/>
          </a:p>
          <a:p>
            <a:endParaRPr lang="en-US" dirty="0"/>
          </a:p>
          <a:p>
            <a:endParaRPr lang="en-US" dirty="0"/>
          </a:p>
          <a:p>
            <a:r>
              <a:rPr lang="en-US" dirty="0"/>
              <a:t>June 24,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a:t>Background and Current Work</a:t>
            </a:r>
            <a:endParaRPr lang="en-US" b="1" dirty="0">
              <a:solidFill>
                <a:schemeClr val="accent1"/>
              </a:solidFill>
            </a:endParaRPr>
          </a:p>
        </p:txBody>
      </p:sp>
      <p:sp>
        <p:nvSpPr>
          <p:cNvPr id="3" name="Content Placeholder 2"/>
          <p:cNvSpPr>
            <a:spLocks noGrp="1"/>
          </p:cNvSpPr>
          <p:nvPr>
            <p:ph idx="1"/>
          </p:nvPr>
        </p:nvSpPr>
        <p:spPr>
          <a:xfrm>
            <a:off x="311989" y="914400"/>
            <a:ext cx="8527211" cy="5227124"/>
          </a:xfrm>
        </p:spPr>
        <p:txBody>
          <a:bodyPr/>
          <a:lstStyle/>
          <a:p>
            <a:pPr algn="l"/>
            <a:r>
              <a:rPr lang="en-US" sz="2200" dirty="0"/>
              <a:t>NERC’s Reliability and Security Technical Committee (RSTC) formed the Energy Reliability Assessment Task Force (ERATF) in 2021 to assess risks associated with energy constrained resources.</a:t>
            </a:r>
            <a:r>
              <a:rPr lang="en-US" sz="2200" dirty="0">
                <a:solidFill>
                  <a:schemeClr val="tx2"/>
                </a:solidFill>
              </a:rPr>
              <a:t> </a:t>
            </a:r>
            <a:r>
              <a:rPr lang="en-US" sz="2200" dirty="0"/>
              <a:t>ERATF</a:t>
            </a:r>
            <a:r>
              <a:rPr lang="en-US" sz="2200" dirty="0">
                <a:solidFill>
                  <a:schemeClr val="tx2"/>
                </a:solidFill>
              </a:rPr>
              <a:t> </a:t>
            </a:r>
            <a:r>
              <a:rPr lang="en-US" sz="2200" dirty="0"/>
              <a:t>developed two Standard Authorization Requests (SARs) to address fuel assurance for the planning horizon, and operations and operations planning horizon, respectively. </a:t>
            </a:r>
          </a:p>
          <a:p>
            <a:pPr lvl="1"/>
            <a:r>
              <a:rPr lang="en-US" sz="2000" dirty="0"/>
              <a:t>Link to NERC ERATF webpage: </a:t>
            </a:r>
            <a:r>
              <a:rPr lang="en-US" sz="2000" dirty="0">
                <a:hlinkClick r:id="rId3"/>
              </a:rPr>
              <a:t>https://www.nerc.com/comm/RSTC/Pages/ERATF.aspx</a:t>
            </a:r>
            <a:endParaRPr lang="en-US" sz="2000" dirty="0"/>
          </a:p>
          <a:p>
            <a:pPr lvl="1"/>
            <a:r>
              <a:rPr lang="en-US" sz="2000" dirty="0"/>
              <a:t>ERATF scope and work plan can be found on the webpage.</a:t>
            </a:r>
          </a:p>
          <a:p>
            <a:r>
              <a:rPr lang="en-US" sz="2200" dirty="0"/>
              <a:t>The objective of the current project is to create new or revise existing standard(s) to require entities to perform energy reliability assessments evaluating energy assurance and developing Corrective Action Plan(s) to address identified risks</a:t>
            </a:r>
          </a:p>
          <a:p>
            <a:endParaRPr lang="en-US" sz="2600" dirty="0"/>
          </a:p>
        </p:txBody>
      </p:sp>
      <p:sp>
        <p:nvSpPr>
          <p:cNvPr id="6" name="Slide Number Placeholder 5"/>
          <p:cNvSpPr>
            <a:spLocks noGrp="1"/>
          </p:cNvSpPr>
          <p:nvPr>
            <p:ph type="sldNum" sz="quarter" idx="4"/>
          </p:nvPr>
        </p:nvSpPr>
        <p:spPr>
          <a:xfrm>
            <a:off x="8610600" y="6553200"/>
            <a:ext cx="381000" cy="220663"/>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1540944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9DC98-44A1-41C0-AA26-1004BD6167EF}"/>
              </a:ext>
            </a:extLst>
          </p:cNvPr>
          <p:cNvSpPr>
            <a:spLocks noGrp="1"/>
          </p:cNvSpPr>
          <p:nvPr>
            <p:ph type="title"/>
          </p:nvPr>
        </p:nvSpPr>
        <p:spPr>
          <a:xfrm>
            <a:off x="381000" y="243682"/>
            <a:ext cx="8458200" cy="715414"/>
          </a:xfrm>
        </p:spPr>
        <p:txBody>
          <a:bodyPr/>
          <a:lstStyle/>
          <a:p>
            <a:r>
              <a:rPr lang="en-US" dirty="0"/>
              <a:t>Brief Summary of the Two SARs</a:t>
            </a:r>
          </a:p>
        </p:txBody>
      </p:sp>
      <p:sp>
        <p:nvSpPr>
          <p:cNvPr id="3" name="Content Placeholder 2">
            <a:extLst>
              <a:ext uri="{FF2B5EF4-FFF2-40B4-BE49-F238E27FC236}">
                <a16:creationId xmlns:a16="http://schemas.microsoft.com/office/drawing/2014/main" id="{1136FC01-0A8A-4A7F-93C8-B2239DD7E8BD}"/>
              </a:ext>
            </a:extLst>
          </p:cNvPr>
          <p:cNvSpPr>
            <a:spLocks noGrp="1"/>
          </p:cNvSpPr>
          <p:nvPr>
            <p:ph idx="1"/>
          </p:nvPr>
        </p:nvSpPr>
        <p:spPr>
          <a:xfrm>
            <a:off x="135636" y="1219200"/>
            <a:ext cx="8703564" cy="4724400"/>
          </a:xfrm>
        </p:spPr>
        <p:txBody>
          <a:bodyPr/>
          <a:lstStyle/>
          <a:p>
            <a:r>
              <a:rPr lang="en-US" sz="2200" dirty="0"/>
              <a:t>Bulk Electric System needs energy reliability assessment because of the following factors:</a:t>
            </a:r>
          </a:p>
          <a:p>
            <a:pPr lvl="1"/>
            <a:r>
              <a:rPr lang="en-US" sz="2000" dirty="0"/>
              <a:t>The transition from coal and nuclear generation to wind, solar, natural gas, DER, and hybrid resources is creating a more complex scenario and highlighting the need for energy assurance.</a:t>
            </a:r>
          </a:p>
          <a:p>
            <a:pPr lvl="1"/>
            <a:r>
              <a:rPr lang="en-US" sz="2000" dirty="0"/>
              <a:t>The intermittency of renewable generation, demand volatility, the need for sufficient flexibility from balancing generation resources, and the potential for natural gas supply interruptions all combine to highlight the need for energy reliability assessments that evaluate every hour of a given study period rather than just the peak hours.</a:t>
            </a:r>
          </a:p>
          <a:p>
            <a:pPr lvl="1"/>
            <a:r>
              <a:rPr lang="en-US" sz="2000" dirty="0"/>
              <a:t>Energy assurance and fuel assurance risks are becoming more apparent as extreme weather has resulted in energy deficits in recent years.</a:t>
            </a:r>
          </a:p>
          <a:p>
            <a:endParaRPr lang="en-US" sz="2400" dirty="0"/>
          </a:p>
        </p:txBody>
      </p:sp>
      <p:sp>
        <p:nvSpPr>
          <p:cNvPr id="4" name="Slide Number Placeholder 3">
            <a:extLst>
              <a:ext uri="{FF2B5EF4-FFF2-40B4-BE49-F238E27FC236}">
                <a16:creationId xmlns:a16="http://schemas.microsoft.com/office/drawing/2014/main" id="{6563B72A-3F36-4513-A52F-35F4FABC23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14986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B22B-301D-4F44-8938-1F36853AD527}"/>
              </a:ext>
            </a:extLst>
          </p:cNvPr>
          <p:cNvSpPr>
            <a:spLocks noGrp="1"/>
          </p:cNvSpPr>
          <p:nvPr>
            <p:ph type="title"/>
          </p:nvPr>
        </p:nvSpPr>
        <p:spPr/>
        <p:txBody>
          <a:bodyPr/>
          <a:lstStyle/>
          <a:p>
            <a:r>
              <a:rPr lang="en-US" dirty="0"/>
              <a:t>Brief Summary of the Two SARs (cont.)</a:t>
            </a:r>
          </a:p>
        </p:txBody>
      </p:sp>
      <p:sp>
        <p:nvSpPr>
          <p:cNvPr id="3" name="Content Placeholder 2">
            <a:extLst>
              <a:ext uri="{FF2B5EF4-FFF2-40B4-BE49-F238E27FC236}">
                <a16:creationId xmlns:a16="http://schemas.microsoft.com/office/drawing/2014/main" id="{20CEFA72-8C27-4E34-8730-65C831B0E311}"/>
              </a:ext>
            </a:extLst>
          </p:cNvPr>
          <p:cNvSpPr>
            <a:spLocks noGrp="1"/>
          </p:cNvSpPr>
          <p:nvPr>
            <p:ph idx="1"/>
          </p:nvPr>
        </p:nvSpPr>
        <p:spPr/>
        <p:txBody>
          <a:bodyPr/>
          <a:lstStyle/>
          <a:p>
            <a:r>
              <a:rPr lang="en-US" sz="2200" dirty="0"/>
              <a:t>Some entities have started incorporating limited energy reliability assessments into reliability studies but it is not consistent among entities in whether and how the assessments are performed. </a:t>
            </a:r>
          </a:p>
          <a:p>
            <a:r>
              <a:rPr lang="en-US" sz="2200" dirty="0"/>
              <a:t>To achieve consistency across the industry, energy reliability assessments must be mandated and codified in NERC Reliability Standard requirements.</a:t>
            </a:r>
          </a:p>
          <a:p>
            <a:r>
              <a:rPr lang="en-US" sz="2200" dirty="0"/>
              <a:t>Functional Entities the proposed standard(s) should apply:</a:t>
            </a:r>
          </a:p>
          <a:p>
            <a:pPr lvl="1"/>
            <a:r>
              <a:rPr lang="en-US" sz="2000" dirty="0"/>
              <a:t>Primary: Reliability Coordinator and Balancing Authority.</a:t>
            </a:r>
          </a:p>
          <a:p>
            <a:pPr lvl="1"/>
            <a:r>
              <a:rPr lang="en-US" sz="2000" dirty="0"/>
              <a:t>Impacted: Distribution Provider, Transmission Operator, Transmission Owner, Generator Operator, and Generator Owner</a:t>
            </a:r>
          </a:p>
        </p:txBody>
      </p:sp>
      <p:sp>
        <p:nvSpPr>
          <p:cNvPr id="4" name="Slide Number Placeholder 3">
            <a:extLst>
              <a:ext uri="{FF2B5EF4-FFF2-40B4-BE49-F238E27FC236}">
                <a16:creationId xmlns:a16="http://schemas.microsoft.com/office/drawing/2014/main" id="{38947E7C-81BA-4463-B0F9-C26DC7C06AF5}"/>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273939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b="1" dirty="0">
                <a:solidFill>
                  <a:schemeClr val="accent1"/>
                </a:solidFill>
              </a:rPr>
              <a:t>Implementation Considerations and Challenges</a:t>
            </a:r>
          </a:p>
        </p:txBody>
      </p:sp>
      <p:sp>
        <p:nvSpPr>
          <p:cNvPr id="3" name="Content Placeholder 2"/>
          <p:cNvSpPr>
            <a:spLocks noGrp="1"/>
          </p:cNvSpPr>
          <p:nvPr>
            <p:ph idx="1"/>
          </p:nvPr>
        </p:nvSpPr>
        <p:spPr>
          <a:xfrm>
            <a:off x="311989" y="914400"/>
            <a:ext cx="8527211" cy="5562600"/>
          </a:xfrm>
        </p:spPr>
        <p:txBody>
          <a:bodyPr/>
          <a:lstStyle/>
          <a:p>
            <a:r>
              <a:rPr lang="en-US" sz="2800" dirty="0"/>
              <a:t>Current status:</a:t>
            </a:r>
          </a:p>
          <a:p>
            <a:pPr lvl="1"/>
            <a:r>
              <a:rPr lang="en-US" sz="2400" dirty="0"/>
              <a:t>The SARs endorsed by the NERC RSTC at June 2022 RSTC Meeting</a:t>
            </a:r>
          </a:p>
          <a:p>
            <a:pPr lvl="1"/>
            <a:r>
              <a:rPr lang="en-US" sz="2400" dirty="0"/>
              <a:t>The NERC Standards Committee accepted the SARs on June 15</a:t>
            </a:r>
            <a:r>
              <a:rPr lang="en-US" sz="2400" baseline="30000" dirty="0"/>
              <a:t>th</a:t>
            </a:r>
            <a:r>
              <a:rPr lang="en-US" sz="2400" dirty="0"/>
              <a:t>, 2022</a:t>
            </a:r>
          </a:p>
          <a:p>
            <a:r>
              <a:rPr lang="en-US" sz="2800" dirty="0"/>
              <a:t>Next steps:</a:t>
            </a:r>
          </a:p>
          <a:p>
            <a:pPr lvl="1"/>
            <a:r>
              <a:rPr lang="en-US" sz="2400" dirty="0"/>
              <a:t>The two SARs will be posted for a 30-day informal comment period</a:t>
            </a:r>
          </a:p>
          <a:p>
            <a:pPr lvl="1"/>
            <a:r>
              <a:rPr lang="en-US" sz="2400" dirty="0"/>
              <a:t>ERATF will start solicitation of standard drafting team members</a:t>
            </a:r>
          </a:p>
        </p:txBody>
      </p:sp>
      <p:sp>
        <p:nvSpPr>
          <p:cNvPr id="6" name="Slide Number Placeholder 5"/>
          <p:cNvSpPr>
            <a:spLocks noGrp="1"/>
          </p:cNvSpPr>
          <p:nvPr>
            <p:ph type="sldNum" sz="quarter" idx="4"/>
          </p:nvPr>
        </p:nvSpPr>
        <p:spPr>
          <a:xfrm>
            <a:off x="8610600" y="6553200"/>
            <a:ext cx="381000" cy="220663"/>
          </a:xfrm>
        </p:spPr>
        <p:txBody>
          <a:bodyPr/>
          <a:lstStyle/>
          <a:p>
            <a:fld id="{1D93BD3E-1E9A-4970-A6F7-E7AC52762E0C}" type="slidenum">
              <a:rPr lang="en-US" smtClean="0"/>
              <a:t>5</a:t>
            </a:fld>
            <a:endParaRPr lang="en-US" dirty="0"/>
          </a:p>
        </p:txBody>
      </p:sp>
    </p:spTree>
    <p:extLst>
      <p:ext uri="{BB962C8B-B14F-4D97-AF65-F5344CB8AC3E}">
        <p14:creationId xmlns:p14="http://schemas.microsoft.com/office/powerpoint/2010/main" val="18871186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purl.org/dc/dcmitype/"/>
    <ds:schemaRef ds:uri="c34af464-7aa1-4edd-9be4-83dffc1cb926"/>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15629</TotalTime>
  <Words>436</Words>
  <Application>Microsoft Office PowerPoint</Application>
  <PresentationFormat>On-screen Show (4:3)</PresentationFormat>
  <Paragraphs>37</Paragraphs>
  <Slides>5</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Background and Current Work</vt:lpstr>
      <vt:lpstr>Brief Summary of the Two SARs</vt:lpstr>
      <vt:lpstr>Brief Summary of the Two SARs (cont.)</vt:lpstr>
      <vt:lpstr>Implementation Considerations and Challenges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Jin, Julie</cp:lastModifiedBy>
  <cp:revision>369</cp:revision>
  <cp:lastPrinted>2016-01-21T20:53:15Z</cp:lastPrinted>
  <dcterms:created xsi:type="dcterms:W3CDTF">2016-01-21T15:20:31Z</dcterms:created>
  <dcterms:modified xsi:type="dcterms:W3CDTF">2022-06-21T14:03:38Z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