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3"/>
  </p:notesMasterIdLst>
  <p:handoutMasterIdLst>
    <p:handoutMasterId r:id="rId14"/>
  </p:handoutMasterIdLst>
  <p:sldIdLst>
    <p:sldId id="270" r:id="rId4"/>
    <p:sldId id="571" r:id="rId5"/>
    <p:sldId id="573" r:id="rId6"/>
    <p:sldId id="574" r:id="rId7"/>
    <p:sldId id="575" r:id="rId8"/>
    <p:sldId id="576" r:id="rId9"/>
    <p:sldId id="577" r:id="rId10"/>
    <p:sldId id="578" r:id="rId11"/>
    <p:sldId id="57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10" d="100"/>
          <a:sy n="110" d="100"/>
        </p:scale>
        <p:origin x="1428" y="108"/>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80BAF7D0-000A-41AA-8E0A-E4BA98F08ABE}"/>
    <pc:docChg chg="undo custSel addSld modSld">
      <pc:chgData name="Mago, Nitika" userId="eb4dfd7f-5a13-4bd1-acb0-2d627733e6c8" providerId="ADAL" clId="{80BAF7D0-000A-41AA-8E0A-E4BA98F08ABE}" dt="2022-06-17T14:43:43.627" v="1213" actId="404"/>
      <pc:docMkLst>
        <pc:docMk/>
      </pc:docMkLst>
      <pc:sldChg chg="modSp mod">
        <pc:chgData name="Mago, Nitika" userId="eb4dfd7f-5a13-4bd1-acb0-2d627733e6c8" providerId="ADAL" clId="{80BAF7D0-000A-41AA-8E0A-E4BA98F08ABE}" dt="2022-06-16T17:33:35.912" v="94" actId="20577"/>
        <pc:sldMkLst>
          <pc:docMk/>
          <pc:sldMk cId="2188054726" sldId="270"/>
        </pc:sldMkLst>
        <pc:spChg chg="mod">
          <ac:chgData name="Mago, Nitika" userId="eb4dfd7f-5a13-4bd1-acb0-2d627733e6c8" providerId="ADAL" clId="{80BAF7D0-000A-41AA-8E0A-E4BA98F08ABE}" dt="2022-06-16T17:33:35.912" v="94" actId="20577"/>
          <ac:spMkLst>
            <pc:docMk/>
            <pc:sldMk cId="2188054726" sldId="270"/>
            <ac:spMk id="5" creationId="{00000000-0000-0000-0000-000000000000}"/>
          </ac:spMkLst>
        </pc:spChg>
      </pc:sldChg>
      <pc:sldChg chg="modSp mod">
        <pc:chgData name="Mago, Nitika" userId="eb4dfd7f-5a13-4bd1-acb0-2d627733e6c8" providerId="ADAL" clId="{80BAF7D0-000A-41AA-8E0A-E4BA98F08ABE}" dt="2022-06-16T18:06:54.892" v="252" actId="115"/>
        <pc:sldMkLst>
          <pc:docMk/>
          <pc:sldMk cId="1302254282" sldId="571"/>
        </pc:sldMkLst>
        <pc:spChg chg="mod">
          <ac:chgData name="Mago, Nitika" userId="eb4dfd7f-5a13-4bd1-acb0-2d627733e6c8" providerId="ADAL" clId="{80BAF7D0-000A-41AA-8E0A-E4BA98F08ABE}" dt="2022-06-16T18:06:54.892" v="252" actId="115"/>
          <ac:spMkLst>
            <pc:docMk/>
            <pc:sldMk cId="1302254282" sldId="571"/>
            <ac:spMk id="3" creationId="{310C6A2E-6F41-46DB-817F-50F8A1D3DEAD}"/>
          </ac:spMkLst>
        </pc:spChg>
      </pc:sldChg>
      <pc:sldChg chg="modSp mod">
        <pc:chgData name="Mago, Nitika" userId="eb4dfd7f-5a13-4bd1-acb0-2d627733e6c8" providerId="ADAL" clId="{80BAF7D0-000A-41AA-8E0A-E4BA98F08ABE}" dt="2022-06-16T17:33:03.891" v="46" actId="20577"/>
        <pc:sldMkLst>
          <pc:docMk/>
          <pc:sldMk cId="443753804" sldId="573"/>
        </pc:sldMkLst>
        <pc:spChg chg="mod">
          <ac:chgData name="Mago, Nitika" userId="eb4dfd7f-5a13-4bd1-acb0-2d627733e6c8" providerId="ADAL" clId="{80BAF7D0-000A-41AA-8E0A-E4BA98F08ABE}" dt="2022-06-16T17:33:03.891" v="46" actId="20577"/>
          <ac:spMkLst>
            <pc:docMk/>
            <pc:sldMk cId="443753804" sldId="573"/>
            <ac:spMk id="3" creationId="{290371A3-70CE-455A-B2CD-2CE363C9B6EE}"/>
          </ac:spMkLst>
        </pc:spChg>
      </pc:sldChg>
      <pc:sldChg chg="modSp mod">
        <pc:chgData name="Mago, Nitika" userId="eb4dfd7f-5a13-4bd1-acb0-2d627733e6c8" providerId="ADAL" clId="{80BAF7D0-000A-41AA-8E0A-E4BA98F08ABE}" dt="2022-06-17T14:36:42.172" v="581" actId="6549"/>
        <pc:sldMkLst>
          <pc:docMk/>
          <pc:sldMk cId="3500768962" sldId="574"/>
        </pc:sldMkLst>
        <pc:spChg chg="mod">
          <ac:chgData name="Mago, Nitika" userId="eb4dfd7f-5a13-4bd1-acb0-2d627733e6c8" providerId="ADAL" clId="{80BAF7D0-000A-41AA-8E0A-E4BA98F08ABE}" dt="2022-06-17T14:36:42.172" v="581" actId="6549"/>
          <ac:spMkLst>
            <pc:docMk/>
            <pc:sldMk cId="3500768962" sldId="574"/>
            <ac:spMk id="3" creationId="{163AB11F-6907-4020-BE91-E139E2A9F5B4}"/>
          </ac:spMkLst>
        </pc:spChg>
      </pc:sldChg>
      <pc:sldChg chg="modSp mod">
        <pc:chgData name="Mago, Nitika" userId="eb4dfd7f-5a13-4bd1-acb0-2d627733e6c8" providerId="ADAL" clId="{80BAF7D0-000A-41AA-8E0A-E4BA98F08ABE}" dt="2022-06-16T17:43:56.236" v="95" actId="13926"/>
        <pc:sldMkLst>
          <pc:docMk/>
          <pc:sldMk cId="780879313" sldId="575"/>
        </pc:sldMkLst>
        <pc:spChg chg="mod">
          <ac:chgData name="Mago, Nitika" userId="eb4dfd7f-5a13-4bd1-acb0-2d627733e6c8" providerId="ADAL" clId="{80BAF7D0-000A-41AA-8E0A-E4BA98F08ABE}" dt="2022-06-16T17:43:56.236" v="95" actId="13926"/>
          <ac:spMkLst>
            <pc:docMk/>
            <pc:sldMk cId="780879313" sldId="575"/>
            <ac:spMk id="3" creationId="{B24CF5DA-A021-46A1-A48A-9C15D548408E}"/>
          </ac:spMkLst>
        </pc:spChg>
      </pc:sldChg>
      <pc:sldChg chg="modSp mod">
        <pc:chgData name="Mago, Nitika" userId="eb4dfd7f-5a13-4bd1-acb0-2d627733e6c8" providerId="ADAL" clId="{80BAF7D0-000A-41AA-8E0A-E4BA98F08ABE}" dt="2022-06-16T18:08:12.084" v="253" actId="13926"/>
        <pc:sldMkLst>
          <pc:docMk/>
          <pc:sldMk cId="3397399230" sldId="576"/>
        </pc:sldMkLst>
        <pc:spChg chg="mod">
          <ac:chgData name="Mago, Nitika" userId="eb4dfd7f-5a13-4bd1-acb0-2d627733e6c8" providerId="ADAL" clId="{80BAF7D0-000A-41AA-8E0A-E4BA98F08ABE}" dt="2022-06-16T18:08:12.084" v="253" actId="13926"/>
          <ac:spMkLst>
            <pc:docMk/>
            <pc:sldMk cId="3397399230" sldId="576"/>
            <ac:spMk id="3" creationId="{8E9EA883-19C2-4171-B0DA-B3BCD553077C}"/>
          </ac:spMkLst>
        </pc:spChg>
      </pc:sldChg>
      <pc:sldChg chg="modSp mod">
        <pc:chgData name="Mago, Nitika" userId="eb4dfd7f-5a13-4bd1-acb0-2d627733e6c8" providerId="ADAL" clId="{80BAF7D0-000A-41AA-8E0A-E4BA98F08ABE}" dt="2022-06-16T17:44:57.592" v="96" actId="13926"/>
        <pc:sldMkLst>
          <pc:docMk/>
          <pc:sldMk cId="420145602" sldId="578"/>
        </pc:sldMkLst>
        <pc:spChg chg="mod">
          <ac:chgData name="Mago, Nitika" userId="eb4dfd7f-5a13-4bd1-acb0-2d627733e6c8" providerId="ADAL" clId="{80BAF7D0-000A-41AA-8E0A-E4BA98F08ABE}" dt="2022-06-16T17:44:57.592" v="96" actId="13926"/>
          <ac:spMkLst>
            <pc:docMk/>
            <pc:sldMk cId="420145602" sldId="578"/>
            <ac:spMk id="3" creationId="{6C47AFFD-42FC-457E-ABA0-1603A1FDCC13}"/>
          </ac:spMkLst>
        </pc:spChg>
      </pc:sldChg>
      <pc:sldChg chg="modSp new mod">
        <pc:chgData name="Mago, Nitika" userId="eb4dfd7f-5a13-4bd1-acb0-2d627733e6c8" providerId="ADAL" clId="{80BAF7D0-000A-41AA-8E0A-E4BA98F08ABE}" dt="2022-06-17T14:43:43.627" v="1213" actId="404"/>
        <pc:sldMkLst>
          <pc:docMk/>
          <pc:sldMk cId="1817620016" sldId="579"/>
        </pc:sldMkLst>
        <pc:spChg chg="mod">
          <ac:chgData name="Mago, Nitika" userId="eb4dfd7f-5a13-4bd1-acb0-2d627733e6c8" providerId="ADAL" clId="{80BAF7D0-000A-41AA-8E0A-E4BA98F08ABE}" dt="2022-06-17T14:38:52.324" v="594" actId="20577"/>
          <ac:spMkLst>
            <pc:docMk/>
            <pc:sldMk cId="1817620016" sldId="579"/>
            <ac:spMk id="2" creationId="{050D2154-740B-4D46-B813-CA174CC0F1F9}"/>
          </ac:spMkLst>
        </pc:spChg>
        <pc:spChg chg="mod">
          <ac:chgData name="Mago, Nitika" userId="eb4dfd7f-5a13-4bd1-acb0-2d627733e6c8" providerId="ADAL" clId="{80BAF7D0-000A-41AA-8E0A-E4BA98F08ABE}" dt="2022-06-17T14:43:43.627" v="1213" actId="404"/>
          <ac:spMkLst>
            <pc:docMk/>
            <pc:sldMk cId="1817620016" sldId="579"/>
            <ac:spMk id="3" creationId="{582F3F11-7B38-4588-BB2D-6014EE7533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6/17/2022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6/17/2022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ECRS Deployment Procedure – Preliminary Thoughts</a:t>
            </a:r>
          </a:p>
        </p:txBody>
      </p:sp>
      <p:sp>
        <p:nvSpPr>
          <p:cNvPr id="3" name="Text Placeholder 2"/>
          <p:cNvSpPr>
            <a:spLocks noGrp="1"/>
          </p:cNvSpPr>
          <p:nvPr>
            <p:ph type="body" sz="quarter" idx="3"/>
          </p:nvPr>
        </p:nvSpPr>
        <p:spPr/>
        <p:txBody>
          <a:bodyPr/>
          <a:lstStyle/>
          <a:p>
            <a:r>
              <a:rPr lang="en-US" dirty="0"/>
              <a:t>June 17, 2022</a:t>
            </a:r>
          </a:p>
          <a:p>
            <a:r>
              <a:rPr lang="en-US" dirty="0"/>
              <a:t>WMWG</a:t>
            </a:r>
          </a:p>
        </p:txBody>
      </p:sp>
      <p:sp>
        <p:nvSpPr>
          <p:cNvPr id="4" name="Text Placeholder 3"/>
          <p:cNvSpPr>
            <a:spLocks noGrp="1"/>
          </p:cNvSpPr>
          <p:nvPr>
            <p:ph type="body" sz="quarter" idx="10"/>
          </p:nvPr>
        </p:nvSpPr>
        <p:spPr/>
        <p:txBody>
          <a:bodyPr/>
          <a:lstStyle/>
          <a:p>
            <a:r>
              <a:rPr lang="en-US" dirty="0"/>
              <a:t>ERCOT Balancing Operations Planning Staff</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35F00-964E-4C34-822E-C168B4D6F934}"/>
              </a:ext>
            </a:extLst>
          </p:cNvPr>
          <p:cNvSpPr>
            <a:spLocks noGrp="1"/>
          </p:cNvSpPr>
          <p:nvPr>
            <p:ph type="title"/>
          </p:nvPr>
        </p:nvSpPr>
        <p:spPr/>
        <p:txBody>
          <a:bodyPr/>
          <a:lstStyle/>
          <a:p>
            <a:r>
              <a:rPr lang="en-US" dirty="0"/>
              <a:t>Background on ECRS </a:t>
            </a:r>
          </a:p>
        </p:txBody>
      </p:sp>
      <p:sp>
        <p:nvSpPr>
          <p:cNvPr id="3" name="Content Placeholder 2">
            <a:extLst>
              <a:ext uri="{FF2B5EF4-FFF2-40B4-BE49-F238E27FC236}">
                <a16:creationId xmlns:a16="http://schemas.microsoft.com/office/drawing/2014/main" id="{310C6A2E-6F41-46DB-817F-50F8A1D3DEAD}"/>
              </a:ext>
            </a:extLst>
          </p:cNvPr>
          <p:cNvSpPr>
            <a:spLocks noGrp="1"/>
          </p:cNvSpPr>
          <p:nvPr>
            <p:ph idx="1"/>
          </p:nvPr>
        </p:nvSpPr>
        <p:spPr/>
        <p:txBody>
          <a:bodyPr/>
          <a:lstStyle/>
          <a:p>
            <a:r>
              <a:rPr lang="en-US" sz="1600" dirty="0"/>
              <a:t>ERCOT Contingency Reserve Service (ECRS) is a service that is provided using capacity that can be sustained at a specified level for two consecutive hours and is used to restore or maintain the frequency of the ERCOT System: </a:t>
            </a:r>
          </a:p>
          <a:p>
            <a:pPr marL="685800" lvl="1" indent="-342900">
              <a:buFont typeface="+mj-lt"/>
              <a:buAutoNum type="alphaLcParenR"/>
            </a:pPr>
            <a:r>
              <a:rPr lang="en-US" sz="1600" dirty="0"/>
              <a:t>In response to significant depletion of RRS; </a:t>
            </a:r>
          </a:p>
          <a:p>
            <a:pPr marL="685800" lvl="1" indent="-342900">
              <a:buFont typeface="+mj-lt"/>
              <a:buAutoNum type="alphaLcParenR"/>
            </a:pPr>
            <a:r>
              <a:rPr lang="en-US" sz="1600" dirty="0"/>
              <a:t>As backup Regulation Service; </a:t>
            </a:r>
          </a:p>
          <a:p>
            <a:pPr marL="685800" lvl="1" indent="-342900">
              <a:buFont typeface="+mj-lt"/>
              <a:buAutoNum type="alphaLcParenR"/>
            </a:pPr>
            <a:r>
              <a:rPr lang="en-US" sz="1600" dirty="0"/>
              <a:t>By providing energy to avoid getting into or during an Energy Emergency Alert (EEA); and</a:t>
            </a:r>
          </a:p>
          <a:p>
            <a:pPr marL="685800" lvl="1" indent="-342900">
              <a:buFont typeface="+mj-lt"/>
              <a:buAutoNum type="alphaLcParenR"/>
            </a:pPr>
            <a:r>
              <a:rPr lang="en-US" sz="1600" dirty="0"/>
              <a:t>Upon detection of insufficient capacity for net load ramps during periodic checking of available capacity.</a:t>
            </a:r>
          </a:p>
          <a:p>
            <a:pPr marL="685800" lvl="1" indent="-342900">
              <a:buFont typeface="+mj-lt"/>
              <a:buAutoNum type="alphaLcParenR"/>
            </a:pPr>
            <a:endParaRPr lang="en-US" sz="1600" dirty="0"/>
          </a:p>
          <a:p>
            <a:pPr marL="385762" indent="-342900"/>
            <a:r>
              <a:rPr lang="en-US" sz="1600" dirty="0"/>
              <a:t>This presentation will share ERCOT’s </a:t>
            </a:r>
            <a:r>
              <a:rPr lang="en-US" sz="1600" u="sng" dirty="0"/>
              <a:t>preliminary</a:t>
            </a:r>
            <a:r>
              <a:rPr lang="en-US" sz="1600" dirty="0"/>
              <a:t> thoughts on deployment procedure for ECRS.</a:t>
            </a:r>
          </a:p>
          <a:p>
            <a:pPr marL="685800" lvl="1" indent="-342900">
              <a:buFont typeface="+mj-lt"/>
              <a:buAutoNum type="alphaLcParenR"/>
            </a:pPr>
            <a:endParaRPr lang="en-US" sz="1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0225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A46FA-794D-46AD-9AC0-C2445EABF0E0}"/>
              </a:ext>
            </a:extLst>
          </p:cNvPr>
          <p:cNvSpPr>
            <a:spLocks noGrp="1"/>
          </p:cNvSpPr>
          <p:nvPr>
            <p:ph type="title"/>
          </p:nvPr>
        </p:nvSpPr>
        <p:spPr/>
        <p:txBody>
          <a:bodyPr/>
          <a:lstStyle/>
          <a:p>
            <a:r>
              <a:rPr lang="en-US" dirty="0"/>
              <a:t>ECRS Deployment/Release Introduction</a:t>
            </a:r>
          </a:p>
        </p:txBody>
      </p:sp>
      <p:sp>
        <p:nvSpPr>
          <p:cNvPr id="3" name="Content Placeholder 2">
            <a:extLst>
              <a:ext uri="{FF2B5EF4-FFF2-40B4-BE49-F238E27FC236}">
                <a16:creationId xmlns:a16="http://schemas.microsoft.com/office/drawing/2014/main" id="{290371A3-70CE-455A-B2CD-2CE363C9B6EE}"/>
              </a:ext>
            </a:extLst>
          </p:cNvPr>
          <p:cNvSpPr>
            <a:spLocks noGrp="1"/>
          </p:cNvSpPr>
          <p:nvPr>
            <p:ph idx="1"/>
          </p:nvPr>
        </p:nvSpPr>
        <p:spPr/>
        <p:txBody>
          <a:bodyPr/>
          <a:lstStyle/>
          <a:p>
            <a:r>
              <a:rPr lang="en-US" sz="1600" dirty="0"/>
              <a:t>There are four situations that will cause ECRS to be deployed:</a:t>
            </a:r>
          </a:p>
          <a:p>
            <a:pPr lvl="1"/>
            <a:r>
              <a:rPr lang="en-US" sz="1400" dirty="0"/>
              <a:t>Disturbance conditions such as a unit trip, sustained frequency decay or sustained low frequency operations;</a:t>
            </a:r>
          </a:p>
          <a:p>
            <a:pPr lvl="1"/>
            <a:r>
              <a:rPr lang="en-US" sz="1400" dirty="0"/>
              <a:t>Detection of insufficient capacity for net load ramps during periodic checking of available capacity;</a:t>
            </a:r>
          </a:p>
          <a:p>
            <a:pPr lvl="1"/>
            <a:r>
              <a:rPr lang="en-US" sz="1400" dirty="0"/>
              <a:t>SCED not having enough energy available; or</a:t>
            </a:r>
          </a:p>
          <a:p>
            <a:pPr lvl="1"/>
            <a:r>
              <a:rPr lang="en-US" sz="1400" dirty="0"/>
              <a:t>When Resource(s) providing ECRS are the only reasonable option(s) available to the Operator for resolving local issues.</a:t>
            </a:r>
          </a:p>
          <a:p>
            <a:pPr lvl="1"/>
            <a:endParaRPr lang="en-US" sz="1600" dirty="0"/>
          </a:p>
          <a:p>
            <a:r>
              <a:rPr lang="en-US" sz="1600" dirty="0"/>
              <a:t>In each of these cases, the ERCOT operator will make the final decision and initiate the deployment.  </a:t>
            </a:r>
          </a:p>
          <a:p>
            <a:endParaRPr lang="en-US" sz="1600" dirty="0"/>
          </a:p>
          <a:p>
            <a:r>
              <a:rPr lang="en-US" sz="1600" dirty="0"/>
              <a:t>The ERCOT operator shall deploy ECRS in amounts sufficient to respond to the operational circumstances. This means that ECRS may be deployed partially over time or may be deployed in its entirety. </a:t>
            </a:r>
          </a:p>
          <a:p>
            <a:pPr lvl="1"/>
            <a:r>
              <a:rPr lang="en-US" sz="1400" dirty="0"/>
              <a:t>To the extent that ERCOT deploys a Non-Controllable Load Resource that has chosen a block deployment option, ERCOT shall either deploy the entire Ancillary Service Resource Responsibility or, if only partial deployment is possible, skip the Load Resource with the block deployment option and proceed to deploy the next available Resource.</a:t>
            </a:r>
          </a:p>
          <a:p>
            <a:endParaRPr lang="en-US" dirty="0"/>
          </a:p>
        </p:txBody>
      </p:sp>
      <p:sp>
        <p:nvSpPr>
          <p:cNvPr id="4" name="Slide Number Placeholder 3">
            <a:extLst>
              <a:ext uri="{FF2B5EF4-FFF2-40B4-BE49-F238E27FC236}">
                <a16:creationId xmlns:a16="http://schemas.microsoft.com/office/drawing/2014/main" id="{43E2E2E4-6437-4D70-8AEA-0824E264074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44375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B28A2-10ED-4E0F-A4CB-DFB57DF7DC7F}"/>
              </a:ext>
            </a:extLst>
          </p:cNvPr>
          <p:cNvSpPr>
            <a:spLocks noGrp="1"/>
          </p:cNvSpPr>
          <p:nvPr>
            <p:ph type="title"/>
          </p:nvPr>
        </p:nvSpPr>
        <p:spPr/>
        <p:txBody>
          <a:bodyPr/>
          <a:lstStyle/>
          <a:p>
            <a:r>
              <a:rPr lang="en-US" dirty="0"/>
              <a:t>ECRS Deployment/Release Conditions</a:t>
            </a:r>
          </a:p>
        </p:txBody>
      </p:sp>
      <p:sp>
        <p:nvSpPr>
          <p:cNvPr id="3" name="Content Placeholder 2">
            <a:extLst>
              <a:ext uri="{FF2B5EF4-FFF2-40B4-BE49-F238E27FC236}">
                <a16:creationId xmlns:a16="http://schemas.microsoft.com/office/drawing/2014/main" id="{163AB11F-6907-4020-BE91-E139E2A9F5B4}"/>
              </a:ext>
            </a:extLst>
          </p:cNvPr>
          <p:cNvSpPr>
            <a:spLocks noGrp="1"/>
          </p:cNvSpPr>
          <p:nvPr>
            <p:ph idx="1"/>
          </p:nvPr>
        </p:nvSpPr>
        <p:spPr/>
        <p:txBody>
          <a:bodyPr/>
          <a:lstStyle/>
          <a:p>
            <a:r>
              <a:rPr lang="en-US" sz="1600" dirty="0"/>
              <a:t>ERCOT will deploy ECRS when frequency drops below 59.91 Hz and available Reg-Up is not sufficient to restore frequency. </a:t>
            </a:r>
          </a:p>
          <a:p>
            <a:endParaRPr lang="en-US" sz="1600" dirty="0"/>
          </a:p>
          <a:p>
            <a:r>
              <a:rPr lang="en-US" sz="1600" dirty="0"/>
              <a:t>ERCOT may deploy ECRS under the following conditions,</a:t>
            </a:r>
          </a:p>
          <a:p>
            <a:pPr lvl="1"/>
            <a:r>
              <a:rPr lang="en-US" sz="1400" i="1" dirty="0"/>
              <a:t>When (Physical Responsive Capability (PRC) – 3200 – (10-minute net load ramp) &lt; X MW, deploy sufficient ECRS capacity so that (HASL – Gen – IRR Curtailment) – (30-minute net load ramp) &gt; Y MW.*</a:t>
            </a:r>
          </a:p>
          <a:p>
            <a:pPr lvl="1"/>
            <a:r>
              <a:rPr lang="en-US" sz="1400" i="1" dirty="0"/>
              <a:t>When (Physical Responsive Capability (PRC) – 3200 – (10-minute net load ramp) &lt; Z MW, deploy all ECRS capacity.*</a:t>
            </a:r>
          </a:p>
          <a:p>
            <a:pPr lvl="1"/>
            <a:r>
              <a:rPr lang="en-US" sz="1400" dirty="0"/>
              <a:t>Non-Controllable Load Resources that are providing ECRS will be separated into deployment groups as defined in Nodal Protocol Section 6.5.9.4.2 EEA Levels paragraph (2). Non-Controllable Load Resources that are providing ECRS can be deployed during an Emergency Condition either individually, in groups, or as an entire block providing Non-Spin.  Deployments that do not encompass an entire block may be done to manage inertia, congestion, or for other local needs.</a:t>
            </a:r>
          </a:p>
          <a:p>
            <a:pPr lvl="1"/>
            <a:endParaRPr lang="en-US" sz="1400" dirty="0"/>
          </a:p>
          <a:p>
            <a:r>
              <a:rPr lang="en-US" sz="1600" dirty="0"/>
              <a:t>If a condition other than those listed above indicates that additional capacity may be needed to manage reliability, operators will evaluate the system condition and deploy ECRS as needed if no other better options are available to resolve the system condition.  Under emergency, the emergency process will govern the deployment of ECRS.</a:t>
            </a:r>
          </a:p>
          <a:p>
            <a:endParaRPr lang="en-US" sz="1600" dirty="0"/>
          </a:p>
          <a:p>
            <a:pPr marL="0" indent="0">
              <a:buNone/>
            </a:pPr>
            <a:r>
              <a:rPr lang="en-US" sz="1050" dirty="0"/>
              <a:t>*This is a preliminary metric that ERCOT is considering to use to identify when ECRS on SCED Dispatchable resources may be deployed.</a:t>
            </a:r>
            <a:endParaRPr lang="en-US" sz="1200" dirty="0"/>
          </a:p>
        </p:txBody>
      </p:sp>
      <p:sp>
        <p:nvSpPr>
          <p:cNvPr id="4" name="Slide Number Placeholder 3">
            <a:extLst>
              <a:ext uri="{FF2B5EF4-FFF2-40B4-BE49-F238E27FC236}">
                <a16:creationId xmlns:a16="http://schemas.microsoft.com/office/drawing/2014/main" id="{F0892AD8-0741-4B45-8DAC-20686A021D99}"/>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50076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0FA9E-5966-4B56-9286-D276C2818626}"/>
              </a:ext>
            </a:extLst>
          </p:cNvPr>
          <p:cNvSpPr>
            <a:spLocks noGrp="1"/>
          </p:cNvSpPr>
          <p:nvPr>
            <p:ph type="title"/>
          </p:nvPr>
        </p:nvSpPr>
        <p:spPr/>
        <p:txBody>
          <a:bodyPr/>
          <a:lstStyle/>
          <a:p>
            <a:r>
              <a:rPr lang="en-US" sz="2000" dirty="0"/>
              <a:t>ECRS Deployment &amp; Recall Steps – SCED Dispatchable Resources</a:t>
            </a:r>
          </a:p>
        </p:txBody>
      </p:sp>
      <p:sp>
        <p:nvSpPr>
          <p:cNvPr id="3" name="Content Placeholder 2">
            <a:extLst>
              <a:ext uri="{FF2B5EF4-FFF2-40B4-BE49-F238E27FC236}">
                <a16:creationId xmlns:a16="http://schemas.microsoft.com/office/drawing/2014/main" id="{B24CF5DA-A021-46A1-A48A-9C15D548408E}"/>
              </a:ext>
            </a:extLst>
          </p:cNvPr>
          <p:cNvSpPr>
            <a:spLocks noGrp="1"/>
          </p:cNvSpPr>
          <p:nvPr>
            <p:ph idx="1"/>
          </p:nvPr>
        </p:nvSpPr>
        <p:spPr/>
        <p:txBody>
          <a:bodyPr/>
          <a:lstStyle/>
          <a:p>
            <a:r>
              <a:rPr lang="en-US" sz="1600" u="sng" dirty="0"/>
              <a:t>SCED dispatchable Generation Resources (including Quick Start Generation Resources) &amp; Controllable Load Resources that are providing ECRS (Automatic and Manual Deployment)</a:t>
            </a:r>
          </a:p>
          <a:p>
            <a:pPr lvl="1"/>
            <a:r>
              <a:rPr lang="en-US" sz="1400" dirty="0"/>
              <a:t>Upon receiving an ECRS deployment instruction via ICCP, the QSE shall adjust the telemetered ECRS Ancillary Service Schedule for the SCED dispatchable Resources. </a:t>
            </a:r>
          </a:p>
          <a:p>
            <a:pPr lvl="1"/>
            <a:endParaRPr lang="en-US" sz="1400" dirty="0"/>
          </a:p>
          <a:p>
            <a:pPr lvl="1"/>
            <a:r>
              <a:rPr lang="en-US" sz="1400" dirty="0"/>
              <a:t>ERCOT will automatically calculate new HASL constraints for SCED using the telemetry of the Resource’s ECRS Ancillary Service Schedule.</a:t>
            </a:r>
          </a:p>
          <a:p>
            <a:pPr lvl="1"/>
            <a:endParaRPr lang="en-US" sz="1400" dirty="0"/>
          </a:p>
          <a:p>
            <a:pPr lvl="1"/>
            <a:r>
              <a:rPr lang="en-US" sz="1400" dirty="0"/>
              <a:t>The QSE must, at a minimum, ensure that the Emergency Ramp Rate represented by the Resource’s ramp rate curve is sufficient to allow SCED to fully Dispatch the Resource’s ECRS Resource Responsibility within 10 minutes.</a:t>
            </a:r>
          </a:p>
          <a:p>
            <a:pPr lvl="1"/>
            <a:endParaRPr lang="en-US" sz="1400" dirty="0"/>
          </a:p>
          <a:p>
            <a:pPr lvl="1"/>
            <a:r>
              <a:rPr lang="en-US" sz="1400" dirty="0"/>
              <a:t>QSEs can restore ECRS Ancillary Service Schedule once the ICCP Deployment signal reflects zero MW ECRS deployment.</a:t>
            </a:r>
          </a:p>
        </p:txBody>
      </p:sp>
      <p:sp>
        <p:nvSpPr>
          <p:cNvPr id="4" name="Slide Number Placeholder 3">
            <a:extLst>
              <a:ext uri="{FF2B5EF4-FFF2-40B4-BE49-F238E27FC236}">
                <a16:creationId xmlns:a16="http://schemas.microsoft.com/office/drawing/2014/main" id="{965CB068-E10A-4D0D-A445-9565F2060479}"/>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780879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6DCA-41C7-45CF-90D6-106F98B7DB39}"/>
              </a:ext>
            </a:extLst>
          </p:cNvPr>
          <p:cNvSpPr>
            <a:spLocks noGrp="1"/>
          </p:cNvSpPr>
          <p:nvPr>
            <p:ph type="title"/>
          </p:nvPr>
        </p:nvSpPr>
        <p:spPr/>
        <p:txBody>
          <a:bodyPr/>
          <a:lstStyle/>
          <a:p>
            <a:r>
              <a:rPr lang="en-US" sz="1600" dirty="0"/>
              <a:t>ECRS Deployment &amp; Recall Steps – Generation Resources operating in Synchronous Condenser mode</a:t>
            </a:r>
          </a:p>
        </p:txBody>
      </p:sp>
      <p:sp>
        <p:nvSpPr>
          <p:cNvPr id="3" name="Content Placeholder 2">
            <a:extLst>
              <a:ext uri="{FF2B5EF4-FFF2-40B4-BE49-F238E27FC236}">
                <a16:creationId xmlns:a16="http://schemas.microsoft.com/office/drawing/2014/main" id="{8E9EA883-19C2-4171-B0DA-B3BCD553077C}"/>
              </a:ext>
            </a:extLst>
          </p:cNvPr>
          <p:cNvSpPr>
            <a:spLocks noGrp="1"/>
          </p:cNvSpPr>
          <p:nvPr>
            <p:ph idx="1"/>
          </p:nvPr>
        </p:nvSpPr>
        <p:spPr/>
        <p:txBody>
          <a:bodyPr/>
          <a:lstStyle/>
          <a:p>
            <a:r>
              <a:rPr lang="en-US" sz="1600" u="sng" dirty="0"/>
              <a:t>Generation Resources operating in synchronous condenser fast response mode using Resource Status ONECRS</a:t>
            </a:r>
          </a:p>
          <a:p>
            <a:pPr lvl="1"/>
            <a:r>
              <a:rPr lang="en-US" sz="1400" dirty="0"/>
              <a:t>ERCOT will deploy and recall Generation Resources operating in synchronous condenser fast response mode carrying ECRS (ONECRS) </a:t>
            </a:r>
            <a:r>
              <a:rPr lang="en-US" sz="1400" u="sng" dirty="0"/>
              <a:t>using </a:t>
            </a:r>
            <a:r>
              <a:rPr lang="en-US" sz="1400" dirty="0"/>
              <a:t>ICCP Deployment instruction that is </a:t>
            </a:r>
            <a:r>
              <a:rPr lang="en-US" sz="1400" u="sng" dirty="0"/>
              <a:t>separate</a:t>
            </a:r>
            <a:r>
              <a:rPr lang="en-US" sz="1400" dirty="0"/>
              <a:t> from other ECRS Deployment instruction for other SCED dispatchable resources providing ECRS. </a:t>
            </a:r>
          </a:p>
          <a:p>
            <a:pPr lvl="1"/>
            <a:endParaRPr lang="en-US" sz="1400" dirty="0"/>
          </a:p>
          <a:p>
            <a:pPr lvl="1"/>
            <a:r>
              <a:rPr lang="en-US" sz="1400" dirty="0"/>
              <a:t>ONECRS resources may be deployed automatically when frequency falls below 59.80 Hz or manually  (A) to meet NERC Standard defined in Nodal Protocol Section 6.5.7.6.2.4 (2)  OR (B) during scarcity conditions following declaration of an EEA Nodal Protocol Section 6.5.7.6.2.4 (5).</a:t>
            </a:r>
          </a:p>
          <a:p>
            <a:pPr lvl="1"/>
            <a:endParaRPr lang="en-US" sz="1400" dirty="0"/>
          </a:p>
          <a:p>
            <a:pPr lvl="1"/>
            <a:r>
              <a:rPr lang="en-US" sz="1600" u="sng" dirty="0"/>
              <a:t>Automatic Deployment and Recall </a:t>
            </a:r>
          </a:p>
          <a:p>
            <a:pPr lvl="2"/>
            <a:r>
              <a:rPr lang="en-US" sz="1200" dirty="0"/>
              <a:t>Automatic deployment based on Frequency threshold of 59.80 Hz</a:t>
            </a:r>
          </a:p>
          <a:p>
            <a:pPr lvl="2"/>
            <a:r>
              <a:rPr lang="en-US" sz="1200" dirty="0"/>
              <a:t>Full response must be provided in 20 seconds </a:t>
            </a:r>
          </a:p>
          <a:p>
            <a:pPr lvl="2"/>
            <a:r>
              <a:rPr lang="en-US" sz="1200" dirty="0"/>
              <a:t>When Frequency hits 59.80 Hz, ERCOT will follow-up with the ONECRS ICCP Deployment Instructions that equals the current ECRS Ancillary Service Responsibility of Resources telemetering Resource Status of ONECRS.  </a:t>
            </a:r>
          </a:p>
          <a:p>
            <a:pPr lvl="3"/>
            <a:r>
              <a:rPr lang="en-US" sz="1200" dirty="0"/>
              <a:t>ERCOT expects automatic response and QSE should only use the ONECRS ICCP Deployment instructions for maintaining Resources output to match the ONECRS ICCP Deployment instruction.  </a:t>
            </a:r>
          </a:p>
          <a:p>
            <a:pPr lvl="2"/>
            <a:r>
              <a:rPr lang="en-US" sz="1200" dirty="0"/>
              <a:t>Following the recovery of system frequency (currently 59.98 Hz), and ERCOT not under an EEA, ERCOT will reset the ONECRS ICCP Deployment signal to reflect a zero MW ECRS deployment. </a:t>
            </a:r>
          </a:p>
          <a:p>
            <a:pPr lvl="2"/>
            <a:r>
              <a:rPr lang="en-US" sz="1200" dirty="0"/>
              <a:t>QSEs can restore ONECRS capability and stop generating MW from ONECRS Resources once the ONECRS ICCP Deployment signal reflects zero MW ECRS deployment.</a:t>
            </a:r>
          </a:p>
          <a:p>
            <a:pPr lvl="1"/>
            <a:endParaRPr lang="en-US" sz="1600" dirty="0"/>
          </a:p>
        </p:txBody>
      </p:sp>
      <p:sp>
        <p:nvSpPr>
          <p:cNvPr id="4" name="Slide Number Placeholder 3">
            <a:extLst>
              <a:ext uri="{FF2B5EF4-FFF2-40B4-BE49-F238E27FC236}">
                <a16:creationId xmlns:a16="http://schemas.microsoft.com/office/drawing/2014/main" id="{EC5DFDC1-C785-46F5-BE9B-6904218009BF}"/>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397399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93794-D25D-4EB6-A276-EB0DE865FF26}"/>
              </a:ext>
            </a:extLst>
          </p:cNvPr>
          <p:cNvSpPr>
            <a:spLocks noGrp="1"/>
          </p:cNvSpPr>
          <p:nvPr>
            <p:ph type="title"/>
          </p:nvPr>
        </p:nvSpPr>
        <p:spPr/>
        <p:txBody>
          <a:bodyPr/>
          <a:lstStyle/>
          <a:p>
            <a:r>
              <a:rPr lang="en-US" sz="1600" dirty="0"/>
              <a:t>ECRS Deployment &amp; Recall Steps – Generation Resources operating in Synchronous Condenser mode</a:t>
            </a:r>
          </a:p>
        </p:txBody>
      </p:sp>
      <p:sp>
        <p:nvSpPr>
          <p:cNvPr id="3" name="Content Placeholder 2">
            <a:extLst>
              <a:ext uri="{FF2B5EF4-FFF2-40B4-BE49-F238E27FC236}">
                <a16:creationId xmlns:a16="http://schemas.microsoft.com/office/drawing/2014/main" id="{A950AF5A-8C84-4F3F-BA36-C05AA48005B6}"/>
              </a:ext>
            </a:extLst>
          </p:cNvPr>
          <p:cNvSpPr>
            <a:spLocks noGrp="1"/>
          </p:cNvSpPr>
          <p:nvPr>
            <p:ph idx="1"/>
          </p:nvPr>
        </p:nvSpPr>
        <p:spPr/>
        <p:txBody>
          <a:bodyPr/>
          <a:lstStyle/>
          <a:p>
            <a:r>
              <a:rPr lang="en-US" sz="1600" u="sng" dirty="0"/>
              <a:t>Manual Deployment and Recall under EEA Condition</a:t>
            </a:r>
          </a:p>
          <a:p>
            <a:pPr lvl="1"/>
            <a:r>
              <a:rPr lang="en-US" sz="1200" dirty="0"/>
              <a:t>Generally, manual deployment of Resources telemetering Resource Status of ONECRS will happen following declaration of an EEA Level 1 but before ERCOT enters into EEA level 2. </a:t>
            </a:r>
          </a:p>
          <a:p>
            <a:pPr lvl="2"/>
            <a:r>
              <a:rPr lang="en-US" sz="1000" dirty="0"/>
              <a:t>When ERCOT declares EEA Level 2 or EEA Level 3 without declaring EEA level 1, ERCOT may immediately deploy ONSC Resources.  </a:t>
            </a:r>
          </a:p>
          <a:p>
            <a:pPr lvl="1"/>
            <a:r>
              <a:rPr lang="en-US" sz="1200" dirty="0"/>
              <a:t>Manual deployment instructions equal to ECRS Ancillary Service Responsibility will be sent through ICCP to deploy all available ECRS MW capacity from Generation Resources providing ECRS that have a Resource Status of ONECRS. </a:t>
            </a:r>
          </a:p>
          <a:p>
            <a:pPr lvl="1"/>
            <a:r>
              <a:rPr lang="en-US" sz="1200" dirty="0"/>
              <a:t>QSEs will have 10 minutes following the receipt of ERCOT deployment instructions to provide energy deployments from Generation Resources providing ECRS that have a Resource Status of ONECRS.</a:t>
            </a:r>
          </a:p>
          <a:p>
            <a:pPr lvl="1"/>
            <a:r>
              <a:rPr lang="en-US" sz="1200" dirty="0"/>
              <a:t>Following the recovery of PRC above 2500 MW and stable system frequency, ERCOT will reset the ONECRS ICCP Deployment signal to reflect zero MW deployment.  QSEs can then restore ONECRS capability and stop generating MW from ONECRS Resources. </a:t>
            </a:r>
          </a:p>
          <a:p>
            <a:pPr lvl="1"/>
            <a:endParaRPr lang="en-US" sz="1200" dirty="0"/>
          </a:p>
          <a:p>
            <a:r>
              <a:rPr lang="en-US" sz="1600" u="sng" dirty="0"/>
              <a:t>Manual Deployment and Recall under non-EEA Condition</a:t>
            </a:r>
          </a:p>
          <a:p>
            <a:pPr marL="471488" lvl="1" indent="-171450" algn="just">
              <a:spcBef>
                <a:spcPts val="0"/>
              </a:spcBef>
            </a:pPr>
            <a:r>
              <a:rPr lang="en-US" sz="1200" dirty="0"/>
              <a:t>Manual deployment instructions totaling QSEs ECRS Ancillary Service Responsibility will be sent through ICCP to deploy all available ECRS MW capacity from Generation Resources providing ECRS that have a Resource Status of ONECRS. </a:t>
            </a:r>
          </a:p>
          <a:p>
            <a:pPr marL="471488" lvl="1" indent="-171450" algn="just">
              <a:spcBef>
                <a:spcPts val="0"/>
              </a:spcBef>
            </a:pPr>
            <a:r>
              <a:rPr lang="en-US" sz="1200" dirty="0"/>
              <a:t>QSEs will have 10 minutes following the receipt of ERCOT deployment instructions to provide energy deployments from Generation Resources providing ECRS that have a Resource Status of ONECRS.</a:t>
            </a:r>
          </a:p>
          <a:p>
            <a:pPr marL="471488" lvl="1" indent="-171450" algn="just">
              <a:spcBef>
                <a:spcPts val="0"/>
              </a:spcBef>
            </a:pPr>
            <a:r>
              <a:rPr lang="en-US" sz="1200" dirty="0"/>
              <a:t>Following the recovery of system frequency (currently 59.98 Hz), and ERCOT not under an EEA, ERCOT will reset the ECRS ICCP Deployment signal to reflect zero MW deployment. QSEs can then restore ONECRS capability and stop generating MW from ONECRS Resources. </a:t>
            </a:r>
          </a:p>
          <a:p>
            <a:endParaRPr lang="en-US" dirty="0"/>
          </a:p>
          <a:p>
            <a:endParaRPr lang="en-US" dirty="0"/>
          </a:p>
        </p:txBody>
      </p:sp>
      <p:sp>
        <p:nvSpPr>
          <p:cNvPr id="4" name="Slide Number Placeholder 3">
            <a:extLst>
              <a:ext uri="{FF2B5EF4-FFF2-40B4-BE49-F238E27FC236}">
                <a16:creationId xmlns:a16="http://schemas.microsoft.com/office/drawing/2014/main" id="{83CB5BF0-C98C-4C25-8862-DB834633E50E}"/>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454314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A6F0D-CED3-40EB-9D02-ED0270F6E781}"/>
              </a:ext>
            </a:extLst>
          </p:cNvPr>
          <p:cNvSpPr>
            <a:spLocks noGrp="1"/>
          </p:cNvSpPr>
          <p:nvPr>
            <p:ph type="title"/>
          </p:nvPr>
        </p:nvSpPr>
        <p:spPr/>
        <p:txBody>
          <a:bodyPr/>
          <a:lstStyle/>
          <a:p>
            <a:r>
              <a:rPr lang="en-US" sz="1800" dirty="0"/>
              <a:t>ECRS Deployment &amp; Recall Steps – Non-Controllable Load Resources</a:t>
            </a:r>
          </a:p>
        </p:txBody>
      </p:sp>
      <p:sp>
        <p:nvSpPr>
          <p:cNvPr id="3" name="Content Placeholder 2">
            <a:extLst>
              <a:ext uri="{FF2B5EF4-FFF2-40B4-BE49-F238E27FC236}">
                <a16:creationId xmlns:a16="http://schemas.microsoft.com/office/drawing/2014/main" id="{6C47AFFD-42FC-457E-ABA0-1603A1FDCC13}"/>
              </a:ext>
            </a:extLst>
          </p:cNvPr>
          <p:cNvSpPr>
            <a:spLocks noGrp="1"/>
          </p:cNvSpPr>
          <p:nvPr>
            <p:ph idx="1"/>
          </p:nvPr>
        </p:nvSpPr>
        <p:spPr/>
        <p:txBody>
          <a:bodyPr/>
          <a:lstStyle/>
          <a:p>
            <a:r>
              <a:rPr lang="en-US" sz="1600" u="sng" dirty="0"/>
              <a:t>Load Resource that is not a Controllable Load Resource with ECRS Ancillary Service Resource Responsibility</a:t>
            </a:r>
          </a:p>
          <a:p>
            <a:pPr lvl="1"/>
            <a:r>
              <a:rPr lang="en-US" sz="1400" dirty="0"/>
              <a:t>Non-Controllable Load Resources that are providing ECRS will be separated into deployment groups as defined in Nodal Protocol Section 6.5.9.4.2 EEA Levels paragraph (2).</a:t>
            </a:r>
          </a:p>
          <a:p>
            <a:pPr lvl="1"/>
            <a:r>
              <a:rPr lang="en-US" sz="1400" dirty="0"/>
              <a:t>The QSE will be sent a Resource-specific Dispatch Instruction for the ECRS deployment indicating a time and date stamp, QSE, Dispatch Asset Code, and Deployed MW.</a:t>
            </a:r>
          </a:p>
          <a:p>
            <a:pPr lvl="1"/>
            <a:r>
              <a:rPr lang="en-US" sz="1400" dirty="0"/>
              <a:t>The Dispatch Instruction must include the expected amount of capacity that will be expected to be dropped by the Load Resource within 10 minutes.</a:t>
            </a:r>
          </a:p>
          <a:p>
            <a:pPr lvl="1"/>
            <a:r>
              <a:rPr lang="en-US" sz="1400" dirty="0"/>
              <a:t>The QSE will ensure that the ECRS Ancillary Service Schedule telemetry for that  Load Resource has been reduced to zero within one minute of receiving the Dispatch Instruction.</a:t>
            </a:r>
          </a:p>
          <a:p>
            <a:pPr lvl="1"/>
            <a:r>
              <a:rPr lang="en-US" sz="1400" dirty="0"/>
              <a:t>The Load Resource must, at a minimum, be capable of remaining deployed until recalled.</a:t>
            </a:r>
          </a:p>
          <a:p>
            <a:pPr lvl="1"/>
            <a:endParaRPr lang="en-US" sz="1400" dirty="0"/>
          </a:p>
          <a:p>
            <a:pPr marL="585788" lvl="1" indent="-285750">
              <a:lnSpc>
                <a:spcPct val="115000"/>
              </a:lnSpc>
              <a:spcBef>
                <a:spcPts val="0"/>
              </a:spcBef>
              <a:tabLst>
                <a:tab pos="457200" algn="l"/>
              </a:tabLst>
            </a:pPr>
            <a:r>
              <a:rPr lang="en-US" sz="1400" dirty="0"/>
              <a:t>ERCOT shall recall ECRS deployment provided from Non-Controllable Load Resources once PRC is above a pre-defined threshold (above 2500 MW and stable system frequency).</a:t>
            </a:r>
          </a:p>
          <a:p>
            <a:pPr marL="585788" lvl="1" indent="-285750">
              <a:lnSpc>
                <a:spcPct val="115000"/>
              </a:lnSpc>
              <a:spcBef>
                <a:spcPts val="0"/>
              </a:spcBef>
              <a:tabLst>
                <a:tab pos="457200" algn="l"/>
              </a:tabLst>
            </a:pPr>
            <a:r>
              <a:rPr lang="en-US" sz="1400" dirty="0"/>
              <a:t>A QSE with a Non-Controllable Load Resource that has provided ECRS will ensure that the Load energy and ECRS capability is restored within three hours of the recall instruction of the ECRS deployment issued by ERCOT.  If the QSE cannot restore within three hours of the ERCOT recall instruction of the ECRS deployment, the ECRS obligation must be replaced by the QSE from other ECRS qualified Resources capable of providing the service.</a:t>
            </a:r>
          </a:p>
          <a:p>
            <a:pPr marL="885825" lvl="2" indent="-285750">
              <a:lnSpc>
                <a:spcPct val="115000"/>
              </a:lnSpc>
              <a:spcBef>
                <a:spcPts val="0"/>
              </a:spcBef>
              <a:spcAft>
                <a:spcPts val="600"/>
              </a:spcAft>
              <a:tabLst>
                <a:tab pos="457200" algn="l"/>
              </a:tabLst>
            </a:pPr>
            <a:r>
              <a:rPr lang="en-US" sz="1200" dirty="0"/>
              <a:t>The QSE will ensure that the ECRS Ancillary Service Schedule telemetry for a Non-Controllable Load Resource continuously and accurately represents the amount of Load Resource that has been restored following a recall instruction and is available for subsequent deployment.</a:t>
            </a:r>
          </a:p>
          <a:p>
            <a:pPr lvl="1"/>
            <a:endParaRPr lang="en-US" sz="1200" dirty="0"/>
          </a:p>
          <a:p>
            <a:pPr lvl="1"/>
            <a:endParaRPr lang="en-US" sz="1600" u="sng" dirty="0"/>
          </a:p>
        </p:txBody>
      </p:sp>
      <p:sp>
        <p:nvSpPr>
          <p:cNvPr id="4" name="Slide Number Placeholder 3">
            <a:extLst>
              <a:ext uri="{FF2B5EF4-FFF2-40B4-BE49-F238E27FC236}">
                <a16:creationId xmlns:a16="http://schemas.microsoft.com/office/drawing/2014/main" id="{FCDF18E3-79C8-4308-A940-9C4EC6CE00EB}"/>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420145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2154-740B-4D46-B813-CA174CC0F1F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582F3F11-7B38-4588-BB2D-6014EE753390}"/>
              </a:ext>
            </a:extLst>
          </p:cNvPr>
          <p:cNvSpPr>
            <a:spLocks noGrp="1"/>
          </p:cNvSpPr>
          <p:nvPr>
            <p:ph idx="1"/>
          </p:nvPr>
        </p:nvSpPr>
        <p:spPr/>
        <p:txBody>
          <a:bodyPr/>
          <a:lstStyle/>
          <a:p>
            <a:r>
              <a:rPr lang="en-US" sz="1600" dirty="0"/>
              <a:t>ERCOT will continue to work on refining this preliminary procedure over the next couple weeks. </a:t>
            </a:r>
          </a:p>
          <a:p>
            <a:endParaRPr lang="en-US" sz="1600" dirty="0"/>
          </a:p>
          <a:p>
            <a:r>
              <a:rPr lang="en-US" sz="1600" dirty="0"/>
              <a:t>ERCOT plans to bring the procedure ERCOT expects to use when ECRS is implemented in a document format with any refinements following today’s discussion to July WMWG.</a:t>
            </a:r>
          </a:p>
        </p:txBody>
      </p:sp>
      <p:sp>
        <p:nvSpPr>
          <p:cNvPr id="4" name="Slide Number Placeholder 3">
            <a:extLst>
              <a:ext uri="{FF2B5EF4-FFF2-40B4-BE49-F238E27FC236}">
                <a16:creationId xmlns:a16="http://schemas.microsoft.com/office/drawing/2014/main" id="{EC64D414-CCB7-405D-B868-26437055D0B1}"/>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1817620016"/>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27348</TotalTime>
  <Words>1595</Words>
  <Application>Microsoft Office PowerPoint</Application>
  <PresentationFormat>On-screen Show (4:3)</PresentationFormat>
  <Paragraphs>92</Paragraphs>
  <Slides>9</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Calibri</vt:lpstr>
      <vt:lpstr>Courier New</vt:lpstr>
      <vt:lpstr>Wingdings</vt:lpstr>
      <vt:lpstr>1_Office Theme</vt:lpstr>
      <vt:lpstr>2_Custom Design</vt:lpstr>
      <vt:lpstr>3_Custom Design</vt:lpstr>
      <vt:lpstr>PowerPoint Presentation</vt:lpstr>
      <vt:lpstr>Background on ECRS </vt:lpstr>
      <vt:lpstr>ECRS Deployment/Release Introduction</vt:lpstr>
      <vt:lpstr>ECRS Deployment/Release Conditions</vt:lpstr>
      <vt:lpstr>ECRS Deployment &amp; Recall Steps – SCED Dispatchable Resources</vt:lpstr>
      <vt:lpstr>ECRS Deployment &amp; Recall Steps – Generation Resources operating in Synchronous Condenser mode</vt:lpstr>
      <vt:lpstr>ECRS Deployment &amp; Recall Steps – Generation Resources operating in Synchronous Condenser mode</vt:lpstr>
      <vt:lpstr>ECRS Deployment &amp; Recall Steps – Non-Controllable Load Resources</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580</cp:revision>
  <dcterms:created xsi:type="dcterms:W3CDTF">2016-04-16T13:25:21Z</dcterms:created>
  <dcterms:modified xsi:type="dcterms:W3CDTF">2022-06-17T14:43:44Z</dcterms:modified>
</cp:coreProperties>
</file>