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00" r:id="rId2"/>
    <p:sldMasterId id="2147483702" r:id="rId3"/>
  </p:sldMasterIdLst>
  <p:notesMasterIdLst>
    <p:notesMasterId r:id="rId25"/>
  </p:notesMasterIdLst>
  <p:handoutMasterIdLst>
    <p:handoutMasterId r:id="rId26"/>
  </p:handoutMasterIdLst>
  <p:sldIdLst>
    <p:sldId id="270" r:id="rId4"/>
    <p:sldId id="325" r:id="rId5"/>
    <p:sldId id="666" r:id="rId6"/>
    <p:sldId id="663" r:id="rId7"/>
    <p:sldId id="667" r:id="rId8"/>
    <p:sldId id="655" r:id="rId9"/>
    <p:sldId id="658" r:id="rId10"/>
    <p:sldId id="382" r:id="rId11"/>
    <p:sldId id="455" r:id="rId12"/>
    <p:sldId id="349" r:id="rId13"/>
    <p:sldId id="347" r:id="rId14"/>
    <p:sldId id="635" r:id="rId15"/>
    <p:sldId id="634" r:id="rId16"/>
    <p:sldId id="665" r:id="rId17"/>
    <p:sldId id="377" r:id="rId18"/>
    <p:sldId id="369" r:id="rId19"/>
    <p:sldId id="370" r:id="rId20"/>
    <p:sldId id="639" r:id="rId21"/>
    <p:sldId id="668" r:id="rId22"/>
    <p:sldId id="316" r:id="rId23"/>
    <p:sldId id="323"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2" clrIdx="0"/>
  <p:cmAuthor id="1" name="Du, Pengwei" initials="DP" lastIdx="3" clrIdx="1">
    <p:extLst>
      <p:ext uri="{19B8F6BF-5375-455C-9EA6-DF929625EA0E}">
        <p15:presenceInfo xmlns:p15="http://schemas.microsoft.com/office/powerpoint/2012/main" userId="S-1-5-21-639947351-343809578-3807592339-42176" providerId="AD"/>
      </p:ext>
    </p:extLst>
  </p:cmAuthor>
  <p:cmAuthor id="2" name="Mago, Nitika" initials="NVM" lastIdx="27" clrIdx="2">
    <p:extLst>
      <p:ext uri="{19B8F6BF-5375-455C-9EA6-DF929625EA0E}">
        <p15:presenceInfo xmlns:p15="http://schemas.microsoft.com/office/powerpoint/2012/main" userId="Mago, Nitika" providerId="None"/>
      </p:ext>
    </p:extLst>
  </p:cmAuthor>
  <p:cmAuthor id="3" name="Steffan, Nick" initials="SN" lastIdx="3" clrIdx="3">
    <p:extLst>
      <p:ext uri="{19B8F6BF-5375-455C-9EA6-DF929625EA0E}">
        <p15:presenceInfo xmlns:p15="http://schemas.microsoft.com/office/powerpoint/2012/main" userId="S-1-5-21-639947351-343809578-3807592339-42285" providerId="AD"/>
      </p:ext>
    </p:extLst>
  </p:cmAuthor>
  <p:cmAuthor id="4" name="Littlefield, Jennifer" initials="LJ" lastIdx="2" clrIdx="4">
    <p:extLst>
      <p:ext uri="{19B8F6BF-5375-455C-9EA6-DF929625EA0E}">
        <p15:presenceInfo xmlns:p15="http://schemas.microsoft.com/office/powerpoint/2012/main" userId="S-1-5-21-639947351-343809578-3807592339-51623" providerId="AD"/>
      </p:ext>
    </p:extLst>
  </p:cmAuthor>
  <p:cmAuthor id="5" name="Li, Weifeng" initials="LW" lastIdx="10" clrIdx="5">
    <p:extLst>
      <p:ext uri="{19B8F6BF-5375-455C-9EA6-DF929625EA0E}">
        <p15:presenceInfo xmlns:p15="http://schemas.microsoft.com/office/powerpoint/2012/main" userId="S-1-5-21-639947351-343809578-3807592339-55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E3EB"/>
    <a:srgbClr val="FFE89F"/>
    <a:srgbClr val="73C8FD"/>
    <a:srgbClr val="50BC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797" autoAdjust="0"/>
    <p:restoredTop sz="96412" autoAdjust="0"/>
  </p:normalViewPr>
  <p:slideViewPr>
    <p:cSldViewPr snapToGrid="0">
      <p:cViewPr varScale="1">
        <p:scale>
          <a:sx n="110" d="100"/>
          <a:sy n="110" d="100"/>
        </p:scale>
        <p:origin x="1500" y="108"/>
      </p:cViewPr>
      <p:guideLst>
        <p:guide orient="horz" pos="2160"/>
        <p:guide pos="2880"/>
      </p:guideLst>
    </p:cSldViewPr>
  </p:slideViewPr>
  <p:notesTextViewPr>
    <p:cViewPr>
      <p:scale>
        <a:sx n="3" d="2"/>
        <a:sy n="3" d="2"/>
      </p:scale>
      <p:origin x="0" y="0"/>
    </p:cViewPr>
  </p:notesTextViewPr>
  <p:sorterViewPr>
    <p:cViewPr>
      <p:scale>
        <a:sx n="60" d="100"/>
        <a:sy n="60" d="100"/>
      </p:scale>
      <p:origin x="0" y="0"/>
    </p:cViewPr>
  </p:sorterViewPr>
  <p:notesViewPr>
    <p:cSldViewPr snapToGrid="0" showGuides="1">
      <p:cViewPr varScale="1">
        <p:scale>
          <a:sx n="98" d="100"/>
          <a:sy n="98" d="100"/>
        </p:scale>
        <p:origin x="351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microsoft.com/office/2016/11/relationships/changesInfo" Target="changesInfos/changesInfo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commentAuthors" Target="commentAuthors.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go, Nitika" userId="eb4dfd7f-5a13-4bd1-acb0-2d627733e6c8" providerId="ADAL" clId="{F21EDE5C-9EF6-44B2-8AFF-562817FF24F5}"/>
    <pc:docChg chg="undo custSel modSld">
      <pc:chgData name="Mago, Nitika" userId="eb4dfd7f-5a13-4bd1-acb0-2d627733e6c8" providerId="ADAL" clId="{F21EDE5C-9EF6-44B2-8AFF-562817FF24F5}" dt="2022-06-22T19:42:46.987" v="292" actId="20577"/>
      <pc:docMkLst>
        <pc:docMk/>
      </pc:docMkLst>
      <pc:sldChg chg="modSp mod">
        <pc:chgData name="Mago, Nitika" userId="eb4dfd7f-5a13-4bd1-acb0-2d627733e6c8" providerId="ADAL" clId="{F21EDE5C-9EF6-44B2-8AFF-562817FF24F5}" dt="2022-06-17T19:10:56.252" v="173" actId="404"/>
        <pc:sldMkLst>
          <pc:docMk/>
          <pc:sldMk cId="2188054726" sldId="270"/>
        </pc:sldMkLst>
        <pc:spChg chg="mod">
          <ac:chgData name="Mago, Nitika" userId="eb4dfd7f-5a13-4bd1-acb0-2d627733e6c8" providerId="ADAL" clId="{F21EDE5C-9EF6-44B2-8AFF-562817FF24F5}" dt="2022-06-17T19:10:46.615" v="171" actId="20577"/>
          <ac:spMkLst>
            <pc:docMk/>
            <pc:sldMk cId="2188054726" sldId="270"/>
            <ac:spMk id="3" creationId="{00000000-0000-0000-0000-000000000000}"/>
          </ac:spMkLst>
        </pc:spChg>
        <pc:spChg chg="mod">
          <ac:chgData name="Mago, Nitika" userId="eb4dfd7f-5a13-4bd1-acb0-2d627733e6c8" providerId="ADAL" clId="{F21EDE5C-9EF6-44B2-8AFF-562817FF24F5}" dt="2022-06-17T19:10:56.252" v="173" actId="404"/>
          <ac:spMkLst>
            <pc:docMk/>
            <pc:sldMk cId="2188054726" sldId="270"/>
            <ac:spMk id="5" creationId="{00000000-0000-0000-0000-000000000000}"/>
          </ac:spMkLst>
        </pc:spChg>
      </pc:sldChg>
      <pc:sldChg chg="modSp mod">
        <pc:chgData name="Mago, Nitika" userId="eb4dfd7f-5a13-4bd1-acb0-2d627733e6c8" providerId="ADAL" clId="{F21EDE5C-9EF6-44B2-8AFF-562817FF24F5}" dt="2022-06-17T19:08:49.641" v="50" actId="404"/>
        <pc:sldMkLst>
          <pc:docMk/>
          <pc:sldMk cId="274336953" sldId="325"/>
        </pc:sldMkLst>
        <pc:spChg chg="mod">
          <ac:chgData name="Mago, Nitika" userId="eb4dfd7f-5a13-4bd1-acb0-2d627733e6c8" providerId="ADAL" clId="{F21EDE5C-9EF6-44B2-8AFF-562817FF24F5}" dt="2022-06-17T19:08:49.641" v="50" actId="404"/>
          <ac:spMkLst>
            <pc:docMk/>
            <pc:sldMk cId="274336953" sldId="325"/>
            <ac:spMk id="3" creationId="{00000000-0000-0000-0000-000000000000}"/>
          </ac:spMkLst>
        </pc:spChg>
      </pc:sldChg>
      <pc:sldChg chg="addSp delSp modSp mod chgLayout">
        <pc:chgData name="Mago, Nitika" userId="eb4dfd7f-5a13-4bd1-acb0-2d627733e6c8" providerId="ADAL" clId="{F21EDE5C-9EF6-44B2-8AFF-562817FF24F5}" dt="2022-06-17T19:12:19.637" v="180"/>
        <pc:sldMkLst>
          <pc:docMk/>
          <pc:sldMk cId="151156718" sldId="369"/>
        </pc:sldMkLst>
        <pc:spChg chg="mod ord">
          <ac:chgData name="Mago, Nitika" userId="eb4dfd7f-5a13-4bd1-acb0-2d627733e6c8" providerId="ADAL" clId="{F21EDE5C-9EF6-44B2-8AFF-562817FF24F5}" dt="2022-06-17T19:09:50.516" v="90" actId="700"/>
          <ac:spMkLst>
            <pc:docMk/>
            <pc:sldMk cId="151156718" sldId="369"/>
            <ac:spMk id="2" creationId="{04BE117C-342B-4560-B1AA-400551BF8DB6}"/>
          </ac:spMkLst>
        </pc:spChg>
        <pc:spChg chg="add mod ord">
          <ac:chgData name="Mago, Nitika" userId="eb4dfd7f-5a13-4bd1-acb0-2d627733e6c8" providerId="ADAL" clId="{F21EDE5C-9EF6-44B2-8AFF-562817FF24F5}" dt="2022-06-17T19:10:01.568" v="123" actId="20577"/>
          <ac:spMkLst>
            <pc:docMk/>
            <pc:sldMk cId="151156718" sldId="369"/>
            <ac:spMk id="3" creationId="{5454FE61-3D44-4F20-8D07-CA17E4C821CE}"/>
          </ac:spMkLst>
        </pc:spChg>
        <pc:spChg chg="mod ord">
          <ac:chgData name="Mago, Nitika" userId="eb4dfd7f-5a13-4bd1-acb0-2d627733e6c8" providerId="ADAL" clId="{F21EDE5C-9EF6-44B2-8AFF-562817FF24F5}" dt="2022-06-17T19:09:50.516" v="90" actId="700"/>
          <ac:spMkLst>
            <pc:docMk/>
            <pc:sldMk cId="151156718" sldId="369"/>
            <ac:spMk id="4" creationId="{2404637D-BA4A-4A59-9173-5A256842655B}"/>
          </ac:spMkLst>
        </pc:spChg>
        <pc:spChg chg="add del">
          <ac:chgData name="Mago, Nitika" userId="eb4dfd7f-5a13-4bd1-acb0-2d627733e6c8" providerId="ADAL" clId="{F21EDE5C-9EF6-44B2-8AFF-562817FF24F5}" dt="2022-06-17T19:12:17.823" v="179" actId="21"/>
          <ac:spMkLst>
            <pc:docMk/>
            <pc:sldMk cId="151156718" sldId="369"/>
            <ac:spMk id="7" creationId="{BC2C7825-89E5-412A-A465-B597ED58DC3A}"/>
          </ac:spMkLst>
        </pc:spChg>
        <pc:spChg chg="add del">
          <ac:chgData name="Mago, Nitika" userId="eb4dfd7f-5a13-4bd1-acb0-2d627733e6c8" providerId="ADAL" clId="{F21EDE5C-9EF6-44B2-8AFF-562817FF24F5}" dt="2022-06-17T19:12:17.823" v="179" actId="21"/>
          <ac:spMkLst>
            <pc:docMk/>
            <pc:sldMk cId="151156718" sldId="369"/>
            <ac:spMk id="8" creationId="{540B4515-4E2B-4EFA-A964-FE94D0D0B066}"/>
          </ac:spMkLst>
        </pc:spChg>
        <pc:graphicFrameChg chg="add del mod">
          <ac:chgData name="Mago, Nitika" userId="eb4dfd7f-5a13-4bd1-acb0-2d627733e6c8" providerId="ADAL" clId="{F21EDE5C-9EF6-44B2-8AFF-562817FF24F5}" dt="2022-06-17T19:12:17.823" v="179" actId="21"/>
          <ac:graphicFrameMkLst>
            <pc:docMk/>
            <pc:sldMk cId="151156718" sldId="369"/>
            <ac:graphicFrameMk id="5" creationId="{56E8C421-A1AD-4807-955E-9CBF4A69507C}"/>
          </ac:graphicFrameMkLst>
        </pc:graphicFrameChg>
        <pc:picChg chg="add">
          <ac:chgData name="Mago, Nitika" userId="eb4dfd7f-5a13-4bd1-acb0-2d627733e6c8" providerId="ADAL" clId="{F21EDE5C-9EF6-44B2-8AFF-562817FF24F5}" dt="2022-06-17T19:12:19.637" v="180"/>
          <ac:picMkLst>
            <pc:docMk/>
            <pc:sldMk cId="151156718" sldId="369"/>
            <ac:picMk id="6" creationId="{7D97A68B-4C42-4F5F-90AB-0A353028127C}"/>
          </ac:picMkLst>
        </pc:picChg>
        <pc:cxnChg chg="del">
          <ac:chgData name="Mago, Nitika" userId="eb4dfd7f-5a13-4bd1-acb0-2d627733e6c8" providerId="ADAL" clId="{F21EDE5C-9EF6-44B2-8AFF-562817FF24F5}" dt="2022-06-17T19:12:17.823" v="179" actId="21"/>
          <ac:cxnSpMkLst>
            <pc:docMk/>
            <pc:sldMk cId="151156718" sldId="369"/>
            <ac:cxnSpMk id="9" creationId="{20D638FD-C203-4B2E-93DD-CFB16AE0A044}"/>
          </ac:cxnSpMkLst>
        </pc:cxnChg>
      </pc:sldChg>
      <pc:sldChg chg="addSp delSp modSp mod chgLayout">
        <pc:chgData name="Mago, Nitika" userId="eb4dfd7f-5a13-4bd1-acb0-2d627733e6c8" providerId="ADAL" clId="{F21EDE5C-9EF6-44B2-8AFF-562817FF24F5}" dt="2022-06-17T19:12:41.483" v="186"/>
        <pc:sldMkLst>
          <pc:docMk/>
          <pc:sldMk cId="1156020951" sldId="370"/>
        </pc:sldMkLst>
        <pc:spChg chg="mod ord">
          <ac:chgData name="Mago, Nitika" userId="eb4dfd7f-5a13-4bd1-acb0-2d627733e6c8" providerId="ADAL" clId="{F21EDE5C-9EF6-44B2-8AFF-562817FF24F5}" dt="2022-06-17T19:10:11.406" v="126" actId="700"/>
          <ac:spMkLst>
            <pc:docMk/>
            <pc:sldMk cId="1156020951" sldId="370"/>
            <ac:spMk id="2" creationId="{DD7918E4-C040-4CE1-9A9D-0D132B4AE52B}"/>
          </ac:spMkLst>
        </pc:spChg>
        <pc:spChg chg="add del mod">
          <ac:chgData name="Mago, Nitika" userId="eb4dfd7f-5a13-4bd1-acb0-2d627733e6c8" providerId="ADAL" clId="{F21EDE5C-9EF6-44B2-8AFF-562817FF24F5}" dt="2022-06-17T19:10:09.190" v="125" actId="6264"/>
          <ac:spMkLst>
            <pc:docMk/>
            <pc:sldMk cId="1156020951" sldId="370"/>
            <ac:spMk id="3" creationId="{BB53BD16-E9F0-4798-A86B-40B0A1A4A1F5}"/>
          </ac:spMkLst>
        </pc:spChg>
        <pc:spChg chg="mod ord">
          <ac:chgData name="Mago, Nitika" userId="eb4dfd7f-5a13-4bd1-acb0-2d627733e6c8" providerId="ADAL" clId="{F21EDE5C-9EF6-44B2-8AFF-562817FF24F5}" dt="2022-06-17T19:10:11.406" v="126" actId="700"/>
          <ac:spMkLst>
            <pc:docMk/>
            <pc:sldMk cId="1156020951" sldId="370"/>
            <ac:spMk id="4" creationId="{43003802-7F2D-4255-9C40-CBBB8B844E97}"/>
          </ac:spMkLst>
        </pc:spChg>
        <pc:spChg chg="add del mod">
          <ac:chgData name="Mago, Nitika" userId="eb4dfd7f-5a13-4bd1-acb0-2d627733e6c8" providerId="ADAL" clId="{F21EDE5C-9EF6-44B2-8AFF-562817FF24F5}" dt="2022-06-17T19:10:09.190" v="125" actId="6264"/>
          <ac:spMkLst>
            <pc:docMk/>
            <pc:sldMk cId="1156020951" sldId="370"/>
            <ac:spMk id="5" creationId="{15A4149D-4081-4C92-B050-581F251E3C93}"/>
          </ac:spMkLst>
        </pc:spChg>
        <pc:spChg chg="add del mod">
          <ac:chgData name="Mago, Nitika" userId="eb4dfd7f-5a13-4bd1-acb0-2d627733e6c8" providerId="ADAL" clId="{F21EDE5C-9EF6-44B2-8AFF-562817FF24F5}" dt="2022-06-17T19:12:39.444" v="185" actId="21"/>
          <ac:spMkLst>
            <pc:docMk/>
            <pc:sldMk cId="1156020951" sldId="370"/>
            <ac:spMk id="6" creationId="{E60E8824-96D3-4003-9D1B-08145908F136}"/>
          </ac:spMkLst>
        </pc:spChg>
        <pc:spChg chg="add del mod">
          <ac:chgData name="Mago, Nitika" userId="eb4dfd7f-5a13-4bd1-acb0-2d627733e6c8" providerId="ADAL" clId="{F21EDE5C-9EF6-44B2-8AFF-562817FF24F5}" dt="2022-06-17T19:12:39.444" v="185" actId="21"/>
          <ac:spMkLst>
            <pc:docMk/>
            <pc:sldMk cId="1156020951" sldId="370"/>
            <ac:spMk id="7" creationId="{D52FE1E6-6BC8-41DC-8E4C-11BDA45F22FB}"/>
          </ac:spMkLst>
        </pc:spChg>
        <pc:spChg chg="add del mod">
          <ac:chgData name="Mago, Nitika" userId="eb4dfd7f-5a13-4bd1-acb0-2d627733e6c8" providerId="ADAL" clId="{F21EDE5C-9EF6-44B2-8AFF-562817FF24F5}" dt="2022-06-17T19:12:39.444" v="185" actId="21"/>
          <ac:spMkLst>
            <pc:docMk/>
            <pc:sldMk cId="1156020951" sldId="370"/>
            <ac:spMk id="8" creationId="{9A9CA54A-3E27-461A-819D-CAF61B32FB08}"/>
          </ac:spMkLst>
        </pc:spChg>
        <pc:spChg chg="add del mod">
          <ac:chgData name="Mago, Nitika" userId="eb4dfd7f-5a13-4bd1-acb0-2d627733e6c8" providerId="ADAL" clId="{F21EDE5C-9EF6-44B2-8AFF-562817FF24F5}" dt="2022-06-17T19:12:39.444" v="185" actId="21"/>
          <ac:spMkLst>
            <pc:docMk/>
            <pc:sldMk cId="1156020951" sldId="370"/>
            <ac:spMk id="9" creationId="{A81A6ED9-7441-401F-B4FC-7FE979CBF736}"/>
          </ac:spMkLst>
        </pc:spChg>
        <pc:spChg chg="add del mod ord">
          <ac:chgData name="Mago, Nitika" userId="eb4dfd7f-5a13-4bd1-acb0-2d627733e6c8" providerId="ADAL" clId="{F21EDE5C-9EF6-44B2-8AFF-562817FF24F5}" dt="2022-06-17T19:10:09.190" v="125" actId="6264"/>
          <ac:spMkLst>
            <pc:docMk/>
            <pc:sldMk cId="1156020951" sldId="370"/>
            <ac:spMk id="11" creationId="{9FD09A67-548D-4C90-9C4E-74145F8A4CAF}"/>
          </ac:spMkLst>
        </pc:spChg>
        <pc:spChg chg="add mod ord">
          <ac:chgData name="Mago, Nitika" userId="eb4dfd7f-5a13-4bd1-acb0-2d627733e6c8" providerId="ADAL" clId="{F21EDE5C-9EF6-44B2-8AFF-562817FF24F5}" dt="2022-06-17T19:11:57.187" v="175" actId="167"/>
          <ac:spMkLst>
            <pc:docMk/>
            <pc:sldMk cId="1156020951" sldId="370"/>
            <ac:spMk id="13" creationId="{0E42E949-7FB0-44DB-A034-A276ED8DC013}"/>
          </ac:spMkLst>
        </pc:spChg>
        <pc:graphicFrameChg chg="del mod">
          <ac:chgData name="Mago, Nitika" userId="eb4dfd7f-5a13-4bd1-acb0-2d627733e6c8" providerId="ADAL" clId="{F21EDE5C-9EF6-44B2-8AFF-562817FF24F5}" dt="2022-06-17T19:12:39.444" v="185" actId="21"/>
          <ac:graphicFrameMkLst>
            <pc:docMk/>
            <pc:sldMk cId="1156020951" sldId="370"/>
            <ac:graphicFrameMk id="12" creationId="{59A5FF48-3F3B-4313-8463-CF9C8F90C67D}"/>
          </ac:graphicFrameMkLst>
        </pc:graphicFrameChg>
        <pc:picChg chg="add">
          <ac:chgData name="Mago, Nitika" userId="eb4dfd7f-5a13-4bd1-acb0-2d627733e6c8" providerId="ADAL" clId="{F21EDE5C-9EF6-44B2-8AFF-562817FF24F5}" dt="2022-06-17T19:12:41.483" v="186"/>
          <ac:picMkLst>
            <pc:docMk/>
            <pc:sldMk cId="1156020951" sldId="370"/>
            <ac:picMk id="14" creationId="{80BE63EE-A5BD-4272-951B-E9B7700085E5}"/>
          </ac:picMkLst>
        </pc:picChg>
        <pc:cxnChg chg="add del">
          <ac:chgData name="Mago, Nitika" userId="eb4dfd7f-5a13-4bd1-acb0-2d627733e6c8" providerId="ADAL" clId="{F21EDE5C-9EF6-44B2-8AFF-562817FF24F5}" dt="2022-06-17T19:12:39.444" v="185" actId="21"/>
          <ac:cxnSpMkLst>
            <pc:docMk/>
            <pc:sldMk cId="1156020951" sldId="370"/>
            <ac:cxnSpMk id="10" creationId="{F728548D-888B-4301-AEAE-E69A38DEE050}"/>
          </ac:cxnSpMkLst>
        </pc:cxnChg>
      </pc:sldChg>
      <pc:sldChg chg="modSp mod">
        <pc:chgData name="Mago, Nitika" userId="eb4dfd7f-5a13-4bd1-acb0-2d627733e6c8" providerId="ADAL" clId="{F21EDE5C-9EF6-44B2-8AFF-562817FF24F5}" dt="2022-06-17T19:18:09.329" v="226" actId="404"/>
        <pc:sldMkLst>
          <pc:docMk/>
          <pc:sldMk cId="3264948224" sldId="377"/>
        </pc:sldMkLst>
        <pc:spChg chg="mod">
          <ac:chgData name="Mago, Nitika" userId="eb4dfd7f-5a13-4bd1-acb0-2d627733e6c8" providerId="ADAL" clId="{F21EDE5C-9EF6-44B2-8AFF-562817FF24F5}" dt="2022-06-17T19:18:09.329" v="226" actId="404"/>
          <ac:spMkLst>
            <pc:docMk/>
            <pc:sldMk cId="3264948224" sldId="377"/>
            <ac:spMk id="3" creationId="{30EA5429-B117-4ED2-B350-A879ABF6A885}"/>
          </ac:spMkLst>
        </pc:spChg>
      </pc:sldChg>
      <pc:sldChg chg="addSp delSp modSp mod">
        <pc:chgData name="Mago, Nitika" userId="eb4dfd7f-5a13-4bd1-acb0-2d627733e6c8" providerId="ADAL" clId="{F21EDE5C-9EF6-44B2-8AFF-562817FF24F5}" dt="2022-06-17T19:38:51.590" v="264" actId="20577"/>
        <pc:sldMkLst>
          <pc:docMk/>
          <pc:sldMk cId="1884366045" sldId="634"/>
        </pc:sldMkLst>
        <pc:spChg chg="mod">
          <ac:chgData name="Mago, Nitika" userId="eb4dfd7f-5a13-4bd1-acb0-2d627733e6c8" providerId="ADAL" clId="{F21EDE5C-9EF6-44B2-8AFF-562817FF24F5}" dt="2022-06-17T19:38:51.590" v="264" actId="20577"/>
          <ac:spMkLst>
            <pc:docMk/>
            <pc:sldMk cId="1884366045" sldId="634"/>
            <ac:spMk id="3" creationId="{AC67BDC4-4A43-4BF3-98FB-E1F9FEA7E246}"/>
          </ac:spMkLst>
        </pc:spChg>
        <pc:graphicFrameChg chg="del">
          <ac:chgData name="Mago, Nitika" userId="eb4dfd7f-5a13-4bd1-acb0-2d627733e6c8" providerId="ADAL" clId="{F21EDE5C-9EF6-44B2-8AFF-562817FF24F5}" dt="2022-06-17T19:38:46.009" v="262" actId="478"/>
          <ac:graphicFrameMkLst>
            <pc:docMk/>
            <pc:sldMk cId="1884366045" sldId="634"/>
            <ac:graphicFrameMk id="19" creationId="{B3F5F802-DDE0-474C-BEF3-464A42E9F330}"/>
          </ac:graphicFrameMkLst>
        </pc:graphicFrameChg>
        <pc:picChg chg="add mod">
          <ac:chgData name="Mago, Nitika" userId="eb4dfd7f-5a13-4bd1-acb0-2d627733e6c8" providerId="ADAL" clId="{F21EDE5C-9EF6-44B2-8AFF-562817FF24F5}" dt="2022-06-17T19:38:49.872" v="263" actId="1076"/>
          <ac:picMkLst>
            <pc:docMk/>
            <pc:sldMk cId="1884366045" sldId="634"/>
            <ac:picMk id="5" creationId="{AAB26F55-6E65-4079-8F2F-ADA4E7925414}"/>
          </ac:picMkLst>
        </pc:picChg>
        <pc:picChg chg="del">
          <ac:chgData name="Mago, Nitika" userId="eb4dfd7f-5a13-4bd1-acb0-2d627733e6c8" providerId="ADAL" clId="{F21EDE5C-9EF6-44B2-8AFF-562817FF24F5}" dt="2022-06-17T19:38:40.452" v="259" actId="478"/>
          <ac:picMkLst>
            <pc:docMk/>
            <pc:sldMk cId="1884366045" sldId="634"/>
            <ac:picMk id="8" creationId="{6F28F1E8-524C-4E4B-AF53-CDFBAE0EE662}"/>
          </ac:picMkLst>
        </pc:picChg>
      </pc:sldChg>
      <pc:sldChg chg="modSp mod">
        <pc:chgData name="Mago, Nitika" userId="eb4dfd7f-5a13-4bd1-acb0-2d627733e6c8" providerId="ADAL" clId="{F21EDE5C-9EF6-44B2-8AFF-562817FF24F5}" dt="2022-06-17T19:14:40.570" v="188" actId="404"/>
        <pc:sldMkLst>
          <pc:docMk/>
          <pc:sldMk cId="2553680507" sldId="639"/>
        </pc:sldMkLst>
        <pc:spChg chg="mod">
          <ac:chgData name="Mago, Nitika" userId="eb4dfd7f-5a13-4bd1-acb0-2d627733e6c8" providerId="ADAL" clId="{F21EDE5C-9EF6-44B2-8AFF-562817FF24F5}" dt="2022-06-17T19:14:40.570" v="188" actId="404"/>
          <ac:spMkLst>
            <pc:docMk/>
            <pc:sldMk cId="2553680507" sldId="639"/>
            <ac:spMk id="3" creationId="{3EFD5CDC-E809-4516-A1AE-F4DF4FF8DDD7}"/>
          </ac:spMkLst>
        </pc:spChg>
      </pc:sldChg>
      <pc:sldChg chg="modSp mod">
        <pc:chgData name="Mago, Nitika" userId="eb4dfd7f-5a13-4bd1-acb0-2d627733e6c8" providerId="ADAL" clId="{F21EDE5C-9EF6-44B2-8AFF-562817FF24F5}" dt="2022-06-17T19:20:17.647" v="245" actId="404"/>
        <pc:sldMkLst>
          <pc:docMk/>
          <pc:sldMk cId="700692007" sldId="663"/>
        </pc:sldMkLst>
        <pc:spChg chg="mod">
          <ac:chgData name="Mago, Nitika" userId="eb4dfd7f-5a13-4bd1-acb0-2d627733e6c8" providerId="ADAL" clId="{F21EDE5C-9EF6-44B2-8AFF-562817FF24F5}" dt="2022-06-17T19:20:17.647" v="245" actId="404"/>
          <ac:spMkLst>
            <pc:docMk/>
            <pc:sldMk cId="700692007" sldId="663"/>
            <ac:spMk id="3" creationId="{C7D5085B-5459-4B63-8A76-D9A0B2402643}"/>
          </ac:spMkLst>
        </pc:spChg>
      </pc:sldChg>
      <pc:sldChg chg="modSp mod">
        <pc:chgData name="Mago, Nitika" userId="eb4dfd7f-5a13-4bd1-acb0-2d627733e6c8" providerId="ADAL" clId="{F21EDE5C-9EF6-44B2-8AFF-562817FF24F5}" dt="2022-06-22T19:42:46.987" v="292" actId="20577"/>
        <pc:sldMkLst>
          <pc:docMk/>
          <pc:sldMk cId="936753004" sldId="665"/>
        </pc:sldMkLst>
        <pc:spChg chg="mod">
          <ac:chgData name="Mago, Nitika" userId="eb4dfd7f-5a13-4bd1-acb0-2d627733e6c8" providerId="ADAL" clId="{F21EDE5C-9EF6-44B2-8AFF-562817FF24F5}" dt="2022-06-17T19:17:37.953" v="225" actId="404"/>
          <ac:spMkLst>
            <pc:docMk/>
            <pc:sldMk cId="936753004" sldId="665"/>
            <ac:spMk id="3" creationId="{9FEBCDA8-6C3A-4E74-9510-D825E8CB632B}"/>
          </ac:spMkLst>
        </pc:spChg>
        <pc:graphicFrameChg chg="mod modGraphic">
          <ac:chgData name="Mago, Nitika" userId="eb4dfd7f-5a13-4bd1-acb0-2d627733e6c8" providerId="ADAL" clId="{F21EDE5C-9EF6-44B2-8AFF-562817FF24F5}" dt="2022-06-22T19:42:46.987" v="292" actId="20577"/>
          <ac:graphicFrameMkLst>
            <pc:docMk/>
            <pc:sldMk cId="936753004" sldId="665"/>
            <ac:graphicFrameMk id="5" creationId="{107D78B9-7149-44D8-8563-38688087B721}"/>
          </ac:graphicFrameMkLst>
        </pc:graphicFrameChg>
      </pc:sldChg>
      <pc:sldChg chg="modSp mod">
        <pc:chgData name="Mago, Nitika" userId="eb4dfd7f-5a13-4bd1-acb0-2d627733e6c8" providerId="ADAL" clId="{F21EDE5C-9EF6-44B2-8AFF-562817FF24F5}" dt="2022-06-17T19:21:12.609" v="258" actId="20577"/>
        <pc:sldMkLst>
          <pc:docMk/>
          <pc:sldMk cId="3546250870" sldId="666"/>
        </pc:sldMkLst>
        <pc:spChg chg="mod">
          <ac:chgData name="Mago, Nitika" userId="eb4dfd7f-5a13-4bd1-acb0-2d627733e6c8" providerId="ADAL" clId="{F21EDE5C-9EF6-44B2-8AFF-562817FF24F5}" dt="2022-06-17T19:21:12.609" v="258" actId="20577"/>
          <ac:spMkLst>
            <pc:docMk/>
            <pc:sldMk cId="3546250870" sldId="666"/>
            <ac:spMk id="3" creationId="{C7D5085B-5459-4B63-8A76-D9A0B2402643}"/>
          </ac:spMkLst>
        </pc:spChg>
      </pc:sldChg>
      <pc:sldChg chg="modSp mod">
        <pc:chgData name="Mago, Nitika" userId="eb4dfd7f-5a13-4bd1-acb0-2d627733e6c8" providerId="ADAL" clId="{F21EDE5C-9EF6-44B2-8AFF-562817FF24F5}" dt="2022-06-17T19:08:26.863" v="48" actId="20577"/>
        <pc:sldMkLst>
          <pc:docMk/>
          <pc:sldMk cId="1903407215" sldId="667"/>
        </pc:sldMkLst>
        <pc:spChg chg="mod">
          <ac:chgData name="Mago, Nitika" userId="eb4dfd7f-5a13-4bd1-acb0-2d627733e6c8" providerId="ADAL" clId="{F21EDE5C-9EF6-44B2-8AFF-562817FF24F5}" dt="2022-06-17T19:08:26.863" v="48" actId="20577"/>
          <ac:spMkLst>
            <pc:docMk/>
            <pc:sldMk cId="1903407215" sldId="667"/>
            <ac:spMk id="3" creationId="{D8C7E6AB-4C7C-41F2-BEA7-1DCDD78AC943}"/>
          </ac:spMkLst>
        </pc:spChg>
      </pc:sldChg>
    </pc:docChg>
  </pc:docChgLst>
  <pc:docChgLst>
    <pc:chgData name="Mago, Nitika" userId="eb4dfd7f-5a13-4bd1-acb0-2d627733e6c8" providerId="ADAL" clId="{5B3A7239-2871-4D84-B7C2-FE9301F0CA05}"/>
    <pc:docChg chg="modMainMaster">
      <pc:chgData name="Mago, Nitika" userId="eb4dfd7f-5a13-4bd1-acb0-2d627733e6c8" providerId="ADAL" clId="{5B3A7239-2871-4D84-B7C2-FE9301F0CA05}" dt="2022-06-23T16:30:24.683" v="7" actId="20577"/>
      <pc:docMkLst>
        <pc:docMk/>
      </pc:docMkLst>
      <pc:sldMasterChg chg="modSp mod">
        <pc:chgData name="Mago, Nitika" userId="eb4dfd7f-5a13-4bd1-acb0-2d627733e6c8" providerId="ADAL" clId="{5B3A7239-2871-4D84-B7C2-FE9301F0CA05}" dt="2022-06-23T16:30:24.683" v="7" actId="20577"/>
        <pc:sldMasterMkLst>
          <pc:docMk/>
          <pc:sldMasterMk cId="1500750949" sldId="2147483662"/>
        </pc:sldMasterMkLst>
        <pc:spChg chg="mod">
          <ac:chgData name="Mago, Nitika" userId="eb4dfd7f-5a13-4bd1-acb0-2d627733e6c8" providerId="ADAL" clId="{5B3A7239-2871-4D84-B7C2-FE9301F0CA05}" dt="2022-06-23T16:30:24.683" v="7" actId="20577"/>
          <ac:spMkLst>
            <pc:docMk/>
            <pc:sldMasterMk cId="1500750949" sldId="2147483662"/>
            <ac:spMk id="9"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ADBA4A-CF1B-46AC-9045-2B6612C0624C}" type="datetimeFigureOut">
              <a:rPr lang="en-US" smtClean="0"/>
              <a:t>6/23/2022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46EE2B4-D30B-4D65-BC1C-DE57E4765049}" type="slidenum">
              <a:rPr lang="en-US" smtClean="0"/>
              <a:t>‹#›</a:t>
            </a:fld>
            <a:endParaRPr lang="en-US"/>
          </a:p>
        </p:txBody>
      </p:sp>
    </p:spTree>
    <p:extLst>
      <p:ext uri="{BB962C8B-B14F-4D97-AF65-F5344CB8AC3E}">
        <p14:creationId xmlns:p14="http://schemas.microsoft.com/office/powerpoint/2010/main" val="2079121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3C6F44-CB68-48CB-8188-A47D4423899A}" type="datetimeFigureOut">
              <a:rPr lang="en-US" smtClean="0"/>
              <a:t>6/23/2022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72613F-3576-4EE9-945C-25503B987A39}" type="slidenum">
              <a:rPr lang="en-US" smtClean="0"/>
              <a:t>‹#›</a:t>
            </a:fld>
            <a:endParaRPr lang="en-US"/>
          </a:p>
        </p:txBody>
      </p:sp>
    </p:spTree>
    <p:extLst>
      <p:ext uri="{BB962C8B-B14F-4D97-AF65-F5344CB8AC3E}">
        <p14:creationId xmlns:p14="http://schemas.microsoft.com/office/powerpoint/2010/main" val="1739948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t>1</a:t>
            </a:fld>
            <a:endParaRPr lang="en-US"/>
          </a:p>
        </p:txBody>
      </p:sp>
    </p:spTree>
    <p:extLst>
      <p:ext uri="{BB962C8B-B14F-4D97-AF65-F5344CB8AC3E}">
        <p14:creationId xmlns:p14="http://schemas.microsoft.com/office/powerpoint/2010/main" val="3087105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772613F-3576-4EE9-945C-25503B987A39}" type="slidenum">
              <a:rPr lang="en-US" smtClean="0"/>
              <a:t>3</a:t>
            </a:fld>
            <a:endParaRPr lang="en-US"/>
          </a:p>
        </p:txBody>
      </p:sp>
    </p:spTree>
    <p:extLst>
      <p:ext uri="{BB962C8B-B14F-4D97-AF65-F5344CB8AC3E}">
        <p14:creationId xmlns:p14="http://schemas.microsoft.com/office/powerpoint/2010/main" val="42485008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772613F-3576-4EE9-945C-25503B987A39}" type="slidenum">
              <a:rPr lang="en-US" smtClean="0"/>
              <a:t>4</a:t>
            </a:fld>
            <a:endParaRPr lang="en-US"/>
          </a:p>
        </p:txBody>
      </p:sp>
    </p:spTree>
    <p:extLst>
      <p:ext uri="{BB962C8B-B14F-4D97-AF65-F5344CB8AC3E}">
        <p14:creationId xmlns:p14="http://schemas.microsoft.com/office/powerpoint/2010/main" val="601641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1019083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41978503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7217542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75mHz</a:t>
            </a:r>
          </a:p>
        </p:txBody>
      </p:sp>
      <p:sp>
        <p:nvSpPr>
          <p:cNvPr id="4" name="Slide Number Placeholder 3"/>
          <p:cNvSpPr>
            <a:spLocks noGrp="1"/>
          </p:cNvSpPr>
          <p:nvPr>
            <p:ph type="sldNum" sz="quarter" idx="5"/>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32336170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530422C5-3293-439C-AA82-823724C374A9}"/>
              </a:ext>
            </a:extLst>
          </p:cNvPr>
          <p:cNvSpPr>
            <a:spLocks noGrp="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Tree>
    <p:extLst>
      <p:ext uri="{BB962C8B-B14F-4D97-AF65-F5344CB8AC3E}">
        <p14:creationId xmlns:p14="http://schemas.microsoft.com/office/powerpoint/2010/main" val="2564814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342695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13"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Tree>
    <p:extLst>
      <p:ext uri="{BB962C8B-B14F-4D97-AF65-F5344CB8AC3E}">
        <p14:creationId xmlns:p14="http://schemas.microsoft.com/office/powerpoint/2010/main" val="2374833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316189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a:t>Click to edit Master title style</a:t>
            </a: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98977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3193213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088316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040238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93386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1500750949"/>
      </p:ext>
    </p:extLst>
  </p:cSld>
  <p:clrMap bg1="lt1" tx1="dk1" bg2="lt2" tx2="dk2" accent1="accent1" accent2="accent2" accent3="accent3" accent4="accent4" accent5="accent5" accent6="accent6" hlink="hlink" folHlink="folHlink"/>
  <p:sldLayoutIdLst>
    <p:sldLayoutId id="2147483698" r:id="rId1"/>
    <p:sldLayoutId id="2147483664" r:id="rId2"/>
    <p:sldLayoutId id="2147483690" r:id="rId3"/>
    <p:sldLayoutId id="2147483691" r:id="rId4"/>
    <p:sldLayoutId id="2147483682" r:id="rId5"/>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3638841176"/>
      </p:ext>
    </p:extLst>
  </p:cSld>
  <p:clrMap bg1="lt1" tx1="dk1" bg2="lt2" tx2="dk2" accent1="accent1" accent2="accent2" accent3="accent3" accent4="accent4" accent5="accent5" accent6="accent6" hlink="hlink" folHlink="folHlink"/>
  <p:sldLayoutIdLst>
    <p:sldLayoutId id="2147483701" r:id="rId1"/>
    <p:sldLayoutId id="2147483704"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7503856"/>
      </p:ext>
    </p:extLst>
  </p:cSld>
  <p:clrMap bg1="lt1" tx1="dk1" bg2="lt2" tx2="dk2" accent1="accent1" accent2="accent2" accent3="accent3" accent4="accent4" accent5="accent5" accent6="accent6" hlink="hlink" folHlink="folHlink"/>
  <p:sldLayoutIdLst>
    <p:sldLayoutId id="2147483703" r:id="rId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p:txBody>
          <a:bodyPr/>
          <a:lstStyle/>
          <a:p>
            <a:r>
              <a:rPr lang="en-US" dirty="0"/>
              <a:t>NOGRR 226 Studies</a:t>
            </a:r>
          </a:p>
          <a:p>
            <a:r>
              <a:rPr lang="en-US" sz="2800" dirty="0"/>
              <a:t>Preliminary Results &amp; Recommendations</a:t>
            </a:r>
          </a:p>
        </p:txBody>
      </p:sp>
      <p:sp>
        <p:nvSpPr>
          <p:cNvPr id="3" name="Text Placeholder 2"/>
          <p:cNvSpPr>
            <a:spLocks noGrp="1"/>
          </p:cNvSpPr>
          <p:nvPr>
            <p:ph type="body" sz="quarter" idx="3"/>
          </p:nvPr>
        </p:nvSpPr>
        <p:spPr/>
        <p:txBody>
          <a:bodyPr/>
          <a:lstStyle/>
          <a:p>
            <a:r>
              <a:rPr lang="en-US" dirty="0"/>
              <a:t>June 23, 2022</a:t>
            </a:r>
          </a:p>
          <a:p>
            <a:r>
              <a:rPr lang="en-US" dirty="0"/>
              <a:t>OWG</a:t>
            </a:r>
          </a:p>
        </p:txBody>
      </p:sp>
      <p:sp>
        <p:nvSpPr>
          <p:cNvPr id="4" name="Text Placeholder 3"/>
          <p:cNvSpPr>
            <a:spLocks noGrp="1"/>
          </p:cNvSpPr>
          <p:nvPr>
            <p:ph type="body" sz="quarter" idx="10"/>
          </p:nvPr>
        </p:nvSpPr>
        <p:spPr/>
        <p:txBody>
          <a:bodyPr/>
          <a:lstStyle/>
          <a:p>
            <a:r>
              <a:rPr lang="en-US" dirty="0"/>
              <a:t>ERCOT Staff</a:t>
            </a:r>
          </a:p>
        </p:txBody>
      </p:sp>
    </p:spTree>
    <p:extLst>
      <p:ext uri="{BB962C8B-B14F-4D97-AF65-F5344CB8AC3E}">
        <p14:creationId xmlns:p14="http://schemas.microsoft.com/office/powerpoint/2010/main" val="21880547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849F2-84A5-4A74-9759-2AB5237503E2}"/>
              </a:ext>
            </a:extLst>
          </p:cNvPr>
          <p:cNvSpPr>
            <a:spLocks noGrp="1"/>
          </p:cNvSpPr>
          <p:nvPr>
            <p:ph type="title"/>
          </p:nvPr>
        </p:nvSpPr>
        <p:spPr/>
        <p:txBody>
          <a:bodyPr/>
          <a:lstStyle/>
          <a:p>
            <a:r>
              <a:rPr lang="en-US" dirty="0"/>
              <a:t>Anti-Stall UFLS Stage: Settings Review</a:t>
            </a:r>
          </a:p>
        </p:txBody>
      </p:sp>
      <p:sp>
        <p:nvSpPr>
          <p:cNvPr id="3" name="Content Placeholder 2">
            <a:extLst>
              <a:ext uri="{FF2B5EF4-FFF2-40B4-BE49-F238E27FC236}">
                <a16:creationId xmlns:a16="http://schemas.microsoft.com/office/drawing/2014/main" id="{AFFFB5DB-B0B8-4177-BDAB-2E22EEF73565}"/>
              </a:ext>
            </a:extLst>
          </p:cNvPr>
          <p:cNvSpPr>
            <a:spLocks noGrp="1"/>
          </p:cNvSpPr>
          <p:nvPr>
            <p:ph idx="1"/>
          </p:nvPr>
        </p:nvSpPr>
        <p:spPr>
          <a:xfrm>
            <a:off x="304800" y="5211559"/>
            <a:ext cx="8534400" cy="708474"/>
          </a:xfrm>
        </p:spPr>
        <p:txBody>
          <a:bodyPr/>
          <a:lstStyle/>
          <a:p>
            <a:r>
              <a:rPr lang="en-US" sz="1600" dirty="0"/>
              <a:t>The next few slides will assess if there is any concern that the proposed anti-stall UFLS could interact with frequency response if it triggers at 59.4 Hz.</a:t>
            </a:r>
            <a:endParaRPr lang="en-US" dirty="0"/>
          </a:p>
        </p:txBody>
      </p:sp>
      <p:sp>
        <p:nvSpPr>
          <p:cNvPr id="4" name="Slide Number Placeholder 3">
            <a:extLst>
              <a:ext uri="{FF2B5EF4-FFF2-40B4-BE49-F238E27FC236}">
                <a16:creationId xmlns:a16="http://schemas.microsoft.com/office/drawing/2014/main" id="{A963F01B-9138-450B-BDE7-8173F342AD56}"/>
              </a:ext>
            </a:extLst>
          </p:cNvPr>
          <p:cNvSpPr>
            <a:spLocks noGrp="1"/>
          </p:cNvSpPr>
          <p:nvPr>
            <p:ph type="sldNum" sz="quarter" idx="4"/>
          </p:nvPr>
        </p:nvSpPr>
        <p:spPr/>
        <p:txBody>
          <a:bodyPr/>
          <a:lstStyle/>
          <a:p>
            <a:fld id="{1D93BD3E-1E9A-4970-A6F7-E7AC52762E0C}" type="slidenum">
              <a:rPr lang="en-US" smtClean="0"/>
              <a:pPr/>
              <a:t>10</a:t>
            </a:fld>
            <a:endParaRPr lang="en-US"/>
          </a:p>
        </p:txBody>
      </p:sp>
      <p:graphicFrame>
        <p:nvGraphicFramePr>
          <p:cNvPr id="5" name="Table 4">
            <a:extLst>
              <a:ext uri="{FF2B5EF4-FFF2-40B4-BE49-F238E27FC236}">
                <a16:creationId xmlns:a16="http://schemas.microsoft.com/office/drawing/2014/main" id="{2D43FB49-8C56-43CB-B1A8-560F0CD6F994}"/>
              </a:ext>
            </a:extLst>
          </p:cNvPr>
          <p:cNvGraphicFramePr>
            <a:graphicFrameLocks noGrp="1"/>
          </p:cNvGraphicFramePr>
          <p:nvPr/>
        </p:nvGraphicFramePr>
        <p:xfrm>
          <a:off x="929801" y="3354968"/>
          <a:ext cx="6191435" cy="1676399"/>
        </p:xfrm>
        <a:graphic>
          <a:graphicData uri="http://schemas.openxmlformats.org/drawingml/2006/table">
            <a:tbl>
              <a:tblPr>
                <a:tableStyleId>{BC89EF96-8CEA-46FF-86C4-4CE0E7609802}</a:tableStyleId>
              </a:tblPr>
              <a:tblGrid>
                <a:gridCol w="1169210">
                  <a:extLst>
                    <a:ext uri="{9D8B030D-6E8A-4147-A177-3AD203B41FA5}">
                      <a16:colId xmlns:a16="http://schemas.microsoft.com/office/drawing/2014/main" val="3936923929"/>
                    </a:ext>
                  </a:extLst>
                </a:gridCol>
                <a:gridCol w="2897862">
                  <a:extLst>
                    <a:ext uri="{9D8B030D-6E8A-4147-A177-3AD203B41FA5}">
                      <a16:colId xmlns:a16="http://schemas.microsoft.com/office/drawing/2014/main" val="1529755113"/>
                    </a:ext>
                  </a:extLst>
                </a:gridCol>
                <a:gridCol w="2124363">
                  <a:extLst>
                    <a:ext uri="{9D8B030D-6E8A-4147-A177-3AD203B41FA5}">
                      <a16:colId xmlns:a16="http://schemas.microsoft.com/office/drawing/2014/main" val="1294593736"/>
                    </a:ext>
                  </a:extLst>
                </a:gridCol>
              </a:tblGrid>
              <a:tr h="493059">
                <a:tc>
                  <a:txBody>
                    <a:bodyPr/>
                    <a:lstStyle/>
                    <a:p>
                      <a:pPr marL="0" marR="0" algn="ctr">
                        <a:spcBef>
                          <a:spcPts val="0"/>
                        </a:spcBef>
                        <a:spcAft>
                          <a:spcPts val="0"/>
                        </a:spcAft>
                      </a:pPr>
                      <a:r>
                        <a:rPr lang="en-US" sz="1200" b="1" u="none" spc="-10" dirty="0">
                          <a:effectLst/>
                        </a:rPr>
                        <a:t>Frequency Threshold</a:t>
                      </a:r>
                      <a:endParaRPr lang="en-US" sz="1200" b="1" u="none" dirty="0">
                        <a:effectLst/>
                        <a:latin typeface="Times New Roman" panose="02020603050405020304" pitchFamily="18" charset="0"/>
                        <a:ea typeface="Times New Roman" panose="02020603050405020304" pitchFamily="18" charset="0"/>
                      </a:endParaRPr>
                    </a:p>
                  </a:txBody>
                  <a:tcPr marL="73025" marR="73025" anchor="ctr">
                    <a:solidFill>
                      <a:schemeClr val="accent1"/>
                    </a:solidFill>
                  </a:tcPr>
                </a:tc>
                <a:tc>
                  <a:txBody>
                    <a:bodyPr/>
                    <a:lstStyle/>
                    <a:p>
                      <a:pPr marL="0" marR="0" algn="ctr">
                        <a:spcBef>
                          <a:spcPts val="0"/>
                        </a:spcBef>
                        <a:spcAft>
                          <a:spcPts val="0"/>
                        </a:spcAft>
                      </a:pPr>
                      <a:r>
                        <a:rPr lang="en-US" sz="1200" b="1" u="none" spc="-10" dirty="0">
                          <a:effectLst/>
                        </a:rPr>
                        <a:t>TO Load Relief</a:t>
                      </a:r>
                      <a:endParaRPr lang="en-US" sz="1200" b="1" u="none" dirty="0">
                        <a:effectLst/>
                        <a:latin typeface="Times New Roman" panose="02020603050405020304" pitchFamily="18" charset="0"/>
                        <a:ea typeface="Times New Roman" panose="02020603050405020304" pitchFamily="18" charset="0"/>
                      </a:endParaRPr>
                    </a:p>
                  </a:txBody>
                  <a:tcPr marL="73025" marR="73025" anchor="ctr">
                    <a:solidFill>
                      <a:schemeClr val="accent1"/>
                    </a:solidFill>
                  </a:tcPr>
                </a:tc>
                <a:tc>
                  <a:txBody>
                    <a:bodyPr/>
                    <a:lstStyle/>
                    <a:p>
                      <a:pPr marL="0" marR="0" algn="ctr">
                        <a:spcBef>
                          <a:spcPts val="0"/>
                        </a:spcBef>
                        <a:spcAft>
                          <a:spcPts val="0"/>
                        </a:spcAft>
                      </a:pPr>
                      <a:r>
                        <a:rPr lang="en-US" sz="1200" b="1" u="none" spc="-10" dirty="0">
                          <a:effectLst/>
                        </a:rPr>
                        <a:t>Delay to Trip</a:t>
                      </a:r>
                      <a:endParaRPr lang="en-US" sz="1200" b="1" u="none" dirty="0">
                        <a:effectLst/>
                        <a:latin typeface="Times New Roman" panose="02020603050405020304" pitchFamily="18" charset="0"/>
                        <a:ea typeface="Times New Roman" panose="02020603050405020304" pitchFamily="18" charset="0"/>
                      </a:endParaRPr>
                    </a:p>
                  </a:txBody>
                  <a:tcPr marL="73025" marR="73025" anchor="ctr">
                    <a:solidFill>
                      <a:schemeClr val="accent1"/>
                    </a:solidFill>
                  </a:tcPr>
                </a:tc>
                <a:extLst>
                  <a:ext uri="{0D108BD9-81ED-4DB2-BD59-A6C34878D82A}">
                    <a16:rowId xmlns:a16="http://schemas.microsoft.com/office/drawing/2014/main" val="3757869096"/>
                  </a:ext>
                </a:extLst>
              </a:tr>
              <a:tr h="295835">
                <a:tc>
                  <a:txBody>
                    <a:bodyPr/>
                    <a:lstStyle/>
                    <a:p>
                      <a:pPr marL="0" marR="0" algn="ctr">
                        <a:spcBef>
                          <a:spcPts val="0"/>
                        </a:spcBef>
                        <a:spcAft>
                          <a:spcPts val="0"/>
                        </a:spcAft>
                      </a:pPr>
                      <a:r>
                        <a:rPr lang="en-US" sz="1200" u="none" spc="-10" dirty="0">
                          <a:effectLst/>
                        </a:rPr>
                        <a:t>59.4 Hz</a:t>
                      </a:r>
                      <a:endParaRPr lang="en-US" sz="1200" u="none" dirty="0">
                        <a:effectLst/>
                        <a:latin typeface="Times New Roman" panose="02020603050405020304" pitchFamily="18" charset="0"/>
                        <a:ea typeface="Times New Roman" panose="02020603050405020304" pitchFamily="18" charset="0"/>
                      </a:endParaRPr>
                    </a:p>
                  </a:txBody>
                  <a:tcPr marL="73025" marR="73025" anchor="ctr"/>
                </a:tc>
                <a:tc>
                  <a:txBody>
                    <a:bodyPr/>
                    <a:lstStyle/>
                    <a:p>
                      <a:pPr marL="0" marR="0" algn="ctr">
                        <a:spcBef>
                          <a:spcPts val="0"/>
                        </a:spcBef>
                        <a:spcAft>
                          <a:spcPts val="0"/>
                        </a:spcAft>
                      </a:pPr>
                      <a:r>
                        <a:rPr lang="en-US" sz="1200" u="none" spc="-10" dirty="0">
                          <a:effectLst/>
                        </a:rPr>
                        <a:t>At least 1% of the TO Load</a:t>
                      </a:r>
                      <a:endParaRPr lang="en-US" sz="1200" u="none" dirty="0">
                        <a:effectLst/>
                        <a:latin typeface="Times New Roman" panose="02020603050405020304" pitchFamily="18" charset="0"/>
                        <a:ea typeface="Times New Roman" panose="02020603050405020304" pitchFamily="18" charset="0"/>
                      </a:endParaRPr>
                    </a:p>
                  </a:txBody>
                  <a:tcPr marL="73025" marR="73025" anchor="ctr"/>
                </a:tc>
                <a:tc>
                  <a:txBody>
                    <a:bodyPr/>
                    <a:lstStyle/>
                    <a:p>
                      <a:pPr marL="0" marR="0" algn="ctr">
                        <a:spcBef>
                          <a:spcPts val="0"/>
                        </a:spcBef>
                        <a:spcAft>
                          <a:spcPts val="0"/>
                        </a:spcAft>
                      </a:pPr>
                      <a:r>
                        <a:rPr lang="en-US" sz="1200" u="none" spc="-10" dirty="0">
                          <a:effectLst/>
                        </a:rPr>
                        <a:t>30 seconds</a:t>
                      </a:r>
                      <a:endParaRPr lang="en-US" sz="1200" u="none" dirty="0">
                        <a:effectLst/>
                        <a:latin typeface="Times New Roman" panose="02020603050405020304" pitchFamily="18" charset="0"/>
                        <a:ea typeface="Times New Roman" panose="02020603050405020304" pitchFamily="18" charset="0"/>
                      </a:endParaRPr>
                    </a:p>
                  </a:txBody>
                  <a:tcPr marL="73025" marR="73025" anchor="ctr"/>
                </a:tc>
                <a:extLst>
                  <a:ext uri="{0D108BD9-81ED-4DB2-BD59-A6C34878D82A}">
                    <a16:rowId xmlns:a16="http://schemas.microsoft.com/office/drawing/2014/main" val="2132977278"/>
                  </a:ext>
                </a:extLst>
              </a:tr>
              <a:tr h="295835">
                <a:tc>
                  <a:txBody>
                    <a:bodyPr/>
                    <a:lstStyle/>
                    <a:p>
                      <a:pPr marL="0" marR="0" algn="ctr">
                        <a:spcBef>
                          <a:spcPts val="0"/>
                        </a:spcBef>
                        <a:spcAft>
                          <a:spcPts val="0"/>
                        </a:spcAft>
                      </a:pPr>
                      <a:r>
                        <a:rPr lang="en-US" sz="1200" u="none" spc="-10">
                          <a:effectLst/>
                        </a:rPr>
                        <a:t>59.4 Hz</a:t>
                      </a:r>
                      <a:endParaRPr lang="en-US" sz="1200" u="none">
                        <a:effectLst/>
                        <a:latin typeface="Times New Roman" panose="02020603050405020304" pitchFamily="18" charset="0"/>
                        <a:ea typeface="Times New Roman" panose="02020603050405020304" pitchFamily="18" charset="0"/>
                      </a:endParaRPr>
                    </a:p>
                  </a:txBody>
                  <a:tcPr marL="73025" marR="73025" anchor="ctr"/>
                </a:tc>
                <a:tc>
                  <a:txBody>
                    <a:bodyPr/>
                    <a:lstStyle/>
                    <a:p>
                      <a:pPr marL="0" marR="0" algn="ctr">
                        <a:spcBef>
                          <a:spcPts val="0"/>
                        </a:spcBef>
                        <a:spcAft>
                          <a:spcPts val="0"/>
                        </a:spcAft>
                      </a:pPr>
                      <a:r>
                        <a:rPr lang="en-US" sz="1200" u="none" spc="-10" dirty="0">
                          <a:effectLst/>
                        </a:rPr>
                        <a:t>At least 1% of the TO Load</a:t>
                      </a:r>
                      <a:endParaRPr lang="en-US" sz="1200" u="none" dirty="0">
                        <a:effectLst/>
                        <a:latin typeface="Times New Roman" panose="02020603050405020304" pitchFamily="18" charset="0"/>
                        <a:ea typeface="Times New Roman" panose="02020603050405020304" pitchFamily="18" charset="0"/>
                      </a:endParaRPr>
                    </a:p>
                  </a:txBody>
                  <a:tcPr marL="73025" marR="73025" anchor="ctr"/>
                </a:tc>
                <a:tc>
                  <a:txBody>
                    <a:bodyPr/>
                    <a:lstStyle/>
                    <a:p>
                      <a:pPr marL="0" marR="0" algn="ctr">
                        <a:spcBef>
                          <a:spcPts val="0"/>
                        </a:spcBef>
                        <a:spcAft>
                          <a:spcPts val="0"/>
                        </a:spcAft>
                      </a:pPr>
                      <a:r>
                        <a:rPr lang="en-US" sz="1200" u="none" spc="-10" dirty="0">
                          <a:effectLst/>
                        </a:rPr>
                        <a:t>60 seconds</a:t>
                      </a:r>
                      <a:endParaRPr lang="en-US" sz="1200" u="none" dirty="0">
                        <a:effectLst/>
                        <a:latin typeface="Times New Roman" panose="02020603050405020304" pitchFamily="18" charset="0"/>
                        <a:ea typeface="Times New Roman" panose="02020603050405020304" pitchFamily="18" charset="0"/>
                      </a:endParaRPr>
                    </a:p>
                  </a:txBody>
                  <a:tcPr marL="73025" marR="73025" anchor="ctr"/>
                </a:tc>
                <a:extLst>
                  <a:ext uri="{0D108BD9-81ED-4DB2-BD59-A6C34878D82A}">
                    <a16:rowId xmlns:a16="http://schemas.microsoft.com/office/drawing/2014/main" val="3891480650"/>
                  </a:ext>
                </a:extLst>
              </a:tr>
              <a:tr h="295835">
                <a:tc>
                  <a:txBody>
                    <a:bodyPr/>
                    <a:lstStyle/>
                    <a:p>
                      <a:pPr marL="0" marR="0" algn="ctr">
                        <a:spcBef>
                          <a:spcPts val="0"/>
                        </a:spcBef>
                        <a:spcAft>
                          <a:spcPts val="0"/>
                        </a:spcAft>
                      </a:pPr>
                      <a:r>
                        <a:rPr lang="en-US" sz="1200" u="none" spc="-10">
                          <a:effectLst/>
                        </a:rPr>
                        <a:t>59.4 Hz</a:t>
                      </a:r>
                      <a:endParaRPr lang="en-US" sz="1200" u="none">
                        <a:effectLst/>
                        <a:latin typeface="Times New Roman" panose="02020603050405020304" pitchFamily="18" charset="0"/>
                        <a:ea typeface="Times New Roman" panose="02020603050405020304" pitchFamily="18" charset="0"/>
                      </a:endParaRPr>
                    </a:p>
                  </a:txBody>
                  <a:tcPr marL="73025" marR="73025" anchor="ctr"/>
                </a:tc>
                <a:tc>
                  <a:txBody>
                    <a:bodyPr/>
                    <a:lstStyle/>
                    <a:p>
                      <a:pPr marL="0" marR="0" algn="ctr">
                        <a:spcBef>
                          <a:spcPts val="0"/>
                        </a:spcBef>
                        <a:spcAft>
                          <a:spcPts val="0"/>
                        </a:spcAft>
                      </a:pPr>
                      <a:r>
                        <a:rPr lang="en-US" sz="1200" u="none" spc="-10">
                          <a:effectLst/>
                        </a:rPr>
                        <a:t>At least 1% of the TO Load</a:t>
                      </a:r>
                      <a:endParaRPr lang="en-US" sz="1200" u="none">
                        <a:effectLst/>
                        <a:latin typeface="Times New Roman" panose="02020603050405020304" pitchFamily="18" charset="0"/>
                        <a:ea typeface="Times New Roman" panose="02020603050405020304" pitchFamily="18" charset="0"/>
                      </a:endParaRPr>
                    </a:p>
                  </a:txBody>
                  <a:tcPr marL="73025" marR="73025" anchor="ctr"/>
                </a:tc>
                <a:tc>
                  <a:txBody>
                    <a:bodyPr/>
                    <a:lstStyle/>
                    <a:p>
                      <a:pPr marL="0" marR="0" algn="ctr">
                        <a:spcBef>
                          <a:spcPts val="0"/>
                        </a:spcBef>
                        <a:spcAft>
                          <a:spcPts val="0"/>
                        </a:spcAft>
                      </a:pPr>
                      <a:r>
                        <a:rPr lang="en-US" sz="1200" u="none" spc="-10" dirty="0">
                          <a:effectLst/>
                        </a:rPr>
                        <a:t>90 seconds</a:t>
                      </a:r>
                      <a:endParaRPr lang="en-US" sz="1200" u="none" dirty="0">
                        <a:effectLst/>
                        <a:latin typeface="Times New Roman" panose="02020603050405020304" pitchFamily="18" charset="0"/>
                        <a:ea typeface="Times New Roman" panose="02020603050405020304" pitchFamily="18" charset="0"/>
                      </a:endParaRPr>
                    </a:p>
                  </a:txBody>
                  <a:tcPr marL="73025" marR="73025" anchor="ctr"/>
                </a:tc>
                <a:extLst>
                  <a:ext uri="{0D108BD9-81ED-4DB2-BD59-A6C34878D82A}">
                    <a16:rowId xmlns:a16="http://schemas.microsoft.com/office/drawing/2014/main" val="3321146718"/>
                  </a:ext>
                </a:extLst>
              </a:tr>
              <a:tr h="295835">
                <a:tc>
                  <a:txBody>
                    <a:bodyPr/>
                    <a:lstStyle/>
                    <a:p>
                      <a:pPr marL="0" marR="0" algn="ctr">
                        <a:spcBef>
                          <a:spcPts val="0"/>
                        </a:spcBef>
                        <a:spcAft>
                          <a:spcPts val="0"/>
                        </a:spcAft>
                      </a:pPr>
                      <a:r>
                        <a:rPr lang="en-US" sz="1200" u="none" spc="-10">
                          <a:effectLst/>
                        </a:rPr>
                        <a:t>59.4 Hz</a:t>
                      </a:r>
                      <a:endParaRPr lang="en-US" sz="1200" u="none">
                        <a:effectLst/>
                        <a:latin typeface="Times New Roman" panose="02020603050405020304" pitchFamily="18" charset="0"/>
                        <a:ea typeface="Times New Roman" panose="02020603050405020304" pitchFamily="18" charset="0"/>
                      </a:endParaRPr>
                    </a:p>
                  </a:txBody>
                  <a:tcPr marL="73025" marR="73025" anchor="ctr"/>
                </a:tc>
                <a:tc>
                  <a:txBody>
                    <a:bodyPr/>
                    <a:lstStyle/>
                    <a:p>
                      <a:pPr marL="0" marR="0" algn="ctr">
                        <a:spcBef>
                          <a:spcPts val="0"/>
                        </a:spcBef>
                        <a:spcAft>
                          <a:spcPts val="0"/>
                        </a:spcAft>
                      </a:pPr>
                      <a:r>
                        <a:rPr lang="en-US" sz="1200" u="none" spc="-10">
                          <a:effectLst/>
                        </a:rPr>
                        <a:t>At least 1% of the TO Load</a:t>
                      </a:r>
                      <a:endParaRPr lang="en-US" sz="1200" u="none">
                        <a:effectLst/>
                        <a:latin typeface="Times New Roman" panose="02020603050405020304" pitchFamily="18" charset="0"/>
                        <a:ea typeface="Times New Roman" panose="02020603050405020304" pitchFamily="18" charset="0"/>
                      </a:endParaRPr>
                    </a:p>
                  </a:txBody>
                  <a:tcPr marL="73025" marR="73025" anchor="ctr"/>
                </a:tc>
                <a:tc>
                  <a:txBody>
                    <a:bodyPr/>
                    <a:lstStyle/>
                    <a:p>
                      <a:pPr marL="0" marR="0" algn="ctr">
                        <a:spcBef>
                          <a:spcPts val="0"/>
                        </a:spcBef>
                        <a:spcAft>
                          <a:spcPts val="0"/>
                        </a:spcAft>
                      </a:pPr>
                      <a:r>
                        <a:rPr lang="en-US" sz="1200" u="none" spc="-10" dirty="0">
                          <a:effectLst/>
                        </a:rPr>
                        <a:t>120 seconds</a:t>
                      </a:r>
                      <a:endParaRPr lang="en-US" sz="1200" u="none" dirty="0">
                        <a:effectLst/>
                        <a:latin typeface="Times New Roman" panose="02020603050405020304" pitchFamily="18" charset="0"/>
                        <a:ea typeface="Times New Roman" panose="02020603050405020304" pitchFamily="18" charset="0"/>
                      </a:endParaRPr>
                    </a:p>
                  </a:txBody>
                  <a:tcPr marL="73025" marR="73025" anchor="ctr"/>
                </a:tc>
                <a:extLst>
                  <a:ext uri="{0D108BD9-81ED-4DB2-BD59-A6C34878D82A}">
                    <a16:rowId xmlns:a16="http://schemas.microsoft.com/office/drawing/2014/main" val="1909787253"/>
                  </a:ext>
                </a:extLst>
              </a:tr>
            </a:tbl>
          </a:graphicData>
        </a:graphic>
      </p:graphicFrame>
      <p:graphicFrame>
        <p:nvGraphicFramePr>
          <p:cNvPr id="6" name="Table 5">
            <a:extLst>
              <a:ext uri="{FF2B5EF4-FFF2-40B4-BE49-F238E27FC236}">
                <a16:creationId xmlns:a16="http://schemas.microsoft.com/office/drawing/2014/main" id="{3A9DB576-9D76-4739-A353-4CD3FA47A831}"/>
              </a:ext>
            </a:extLst>
          </p:cNvPr>
          <p:cNvGraphicFramePr>
            <a:graphicFrameLocks noGrp="1"/>
          </p:cNvGraphicFramePr>
          <p:nvPr/>
        </p:nvGraphicFramePr>
        <p:xfrm>
          <a:off x="929801" y="1471752"/>
          <a:ext cx="6147881" cy="1280160"/>
        </p:xfrm>
        <a:graphic>
          <a:graphicData uri="http://schemas.openxmlformats.org/drawingml/2006/table">
            <a:tbl>
              <a:tblPr>
                <a:tableStyleId>{BC89EF96-8CEA-46FF-86C4-4CE0E7609802}</a:tableStyleId>
              </a:tblPr>
              <a:tblGrid>
                <a:gridCol w="1209395">
                  <a:extLst>
                    <a:ext uri="{9D8B030D-6E8A-4147-A177-3AD203B41FA5}">
                      <a16:colId xmlns:a16="http://schemas.microsoft.com/office/drawing/2014/main" val="3885871449"/>
                    </a:ext>
                  </a:extLst>
                </a:gridCol>
                <a:gridCol w="2870669">
                  <a:extLst>
                    <a:ext uri="{9D8B030D-6E8A-4147-A177-3AD203B41FA5}">
                      <a16:colId xmlns:a16="http://schemas.microsoft.com/office/drawing/2014/main" val="2005983430"/>
                    </a:ext>
                  </a:extLst>
                </a:gridCol>
                <a:gridCol w="2067817">
                  <a:extLst>
                    <a:ext uri="{9D8B030D-6E8A-4147-A177-3AD203B41FA5}">
                      <a16:colId xmlns:a16="http://schemas.microsoft.com/office/drawing/2014/main" val="1345034693"/>
                    </a:ext>
                  </a:extLst>
                </a:gridCol>
              </a:tblGrid>
              <a:tr h="0">
                <a:tc>
                  <a:txBody>
                    <a:bodyPr/>
                    <a:lstStyle/>
                    <a:p>
                      <a:pPr marL="0" marR="0" algn="ctr">
                        <a:spcBef>
                          <a:spcPts val="0"/>
                        </a:spcBef>
                        <a:spcAft>
                          <a:spcPts val="0"/>
                        </a:spcAft>
                      </a:pPr>
                      <a:r>
                        <a:rPr lang="en-US" sz="1200" b="1" u="none" spc="-10" dirty="0">
                          <a:effectLst/>
                        </a:rPr>
                        <a:t>Frequency Threshold</a:t>
                      </a:r>
                      <a:endParaRPr lang="en-US" sz="1200" b="1" u="none" dirty="0">
                        <a:effectLst/>
                        <a:latin typeface="Times New Roman" panose="02020603050405020304" pitchFamily="18" charset="0"/>
                        <a:ea typeface="Times New Roman" panose="02020603050405020304" pitchFamily="18" charset="0"/>
                      </a:endParaRPr>
                    </a:p>
                  </a:txBody>
                  <a:tcPr marL="73025" marR="73025" anchor="ctr">
                    <a:solidFill>
                      <a:schemeClr val="accent1"/>
                    </a:solidFill>
                  </a:tcPr>
                </a:tc>
                <a:tc>
                  <a:txBody>
                    <a:bodyPr/>
                    <a:lstStyle/>
                    <a:p>
                      <a:pPr marL="0" marR="0" algn="ctr">
                        <a:spcBef>
                          <a:spcPts val="0"/>
                        </a:spcBef>
                        <a:spcAft>
                          <a:spcPts val="0"/>
                        </a:spcAft>
                      </a:pPr>
                      <a:r>
                        <a:rPr lang="en-US" sz="1200" b="1" u="none" spc="-10" dirty="0">
                          <a:effectLst/>
                        </a:rPr>
                        <a:t>TO Load Relief</a:t>
                      </a:r>
                      <a:endParaRPr lang="en-US" sz="1200" b="1" u="none" dirty="0">
                        <a:effectLst/>
                        <a:latin typeface="Times New Roman" panose="02020603050405020304" pitchFamily="18" charset="0"/>
                        <a:ea typeface="Times New Roman" panose="02020603050405020304" pitchFamily="18" charset="0"/>
                      </a:endParaRPr>
                    </a:p>
                  </a:txBody>
                  <a:tcPr marL="73025" marR="73025" anchor="ctr">
                    <a:solidFill>
                      <a:schemeClr val="accent1"/>
                    </a:solidFill>
                  </a:tcPr>
                </a:tc>
                <a:tc>
                  <a:txBody>
                    <a:bodyPr/>
                    <a:lstStyle/>
                    <a:p>
                      <a:pPr marL="0" marR="0" algn="ctr">
                        <a:spcBef>
                          <a:spcPts val="0"/>
                        </a:spcBef>
                        <a:spcAft>
                          <a:spcPts val="0"/>
                        </a:spcAft>
                      </a:pPr>
                      <a:r>
                        <a:rPr lang="en-US" sz="1200" b="1" u="none" spc="-10" dirty="0">
                          <a:effectLst/>
                        </a:rPr>
                        <a:t>Delay to Trip</a:t>
                      </a:r>
                      <a:endParaRPr lang="en-US" sz="1200" b="1" u="none" dirty="0">
                        <a:effectLst/>
                        <a:latin typeface="Times New Roman" panose="02020603050405020304" pitchFamily="18" charset="0"/>
                        <a:ea typeface="Times New Roman" panose="02020603050405020304" pitchFamily="18" charset="0"/>
                      </a:endParaRPr>
                    </a:p>
                  </a:txBody>
                  <a:tcPr marL="73025" marR="73025" anchor="ctr">
                    <a:solidFill>
                      <a:schemeClr val="accent1"/>
                    </a:solidFill>
                  </a:tcPr>
                </a:tc>
                <a:extLst>
                  <a:ext uri="{0D108BD9-81ED-4DB2-BD59-A6C34878D82A}">
                    <a16:rowId xmlns:a16="http://schemas.microsoft.com/office/drawing/2014/main" val="1594225737"/>
                  </a:ext>
                </a:extLst>
              </a:tr>
              <a:tr h="0">
                <a:tc>
                  <a:txBody>
                    <a:bodyPr/>
                    <a:lstStyle/>
                    <a:p>
                      <a:pPr marL="0" marR="0" algn="ctr">
                        <a:spcBef>
                          <a:spcPts val="0"/>
                        </a:spcBef>
                        <a:spcAft>
                          <a:spcPts val="0"/>
                        </a:spcAft>
                      </a:pPr>
                      <a:r>
                        <a:rPr lang="en-US" sz="1200" spc="-10" dirty="0">
                          <a:effectLst/>
                        </a:rPr>
                        <a:t>59.3 Hz</a:t>
                      </a:r>
                      <a:endParaRPr lang="en-US" sz="1200" dirty="0">
                        <a:effectLst/>
                        <a:latin typeface="Times New Roman" panose="02020603050405020304" pitchFamily="18" charset="0"/>
                        <a:ea typeface="Times New Roman" panose="02020603050405020304" pitchFamily="18" charset="0"/>
                      </a:endParaRPr>
                    </a:p>
                  </a:txBody>
                  <a:tcPr marL="73025" marR="73025" anchor="ctr"/>
                </a:tc>
                <a:tc>
                  <a:txBody>
                    <a:bodyPr/>
                    <a:lstStyle/>
                    <a:p>
                      <a:pPr marL="0" marR="0" algn="ctr">
                        <a:spcBef>
                          <a:spcPts val="0"/>
                        </a:spcBef>
                        <a:spcAft>
                          <a:spcPts val="0"/>
                        </a:spcAft>
                      </a:pPr>
                      <a:r>
                        <a:rPr lang="en-US" sz="1200" spc="-10" dirty="0">
                          <a:effectLst/>
                        </a:rPr>
                        <a:t>At least 5% of the TO Load</a:t>
                      </a:r>
                      <a:endParaRPr lang="en-US" sz="1200" dirty="0">
                        <a:effectLst/>
                        <a:latin typeface="Times New Roman" panose="02020603050405020304" pitchFamily="18" charset="0"/>
                        <a:ea typeface="Times New Roman" panose="02020603050405020304" pitchFamily="18" charset="0"/>
                      </a:endParaRPr>
                    </a:p>
                  </a:txBody>
                  <a:tcPr marL="73025" marR="73025" anchor="ctr"/>
                </a:tc>
                <a:tc>
                  <a:txBody>
                    <a:bodyPr/>
                    <a:lstStyle/>
                    <a:p>
                      <a:pPr marL="0" marR="0" algn="ctr">
                        <a:spcBef>
                          <a:spcPts val="0"/>
                        </a:spcBef>
                        <a:spcAft>
                          <a:spcPts val="0"/>
                        </a:spcAft>
                      </a:pPr>
                      <a:r>
                        <a:rPr lang="en-US" sz="1200" u="none" spc="-10" dirty="0">
                          <a:effectLst/>
                        </a:rPr>
                        <a:t>No more than 30 cycles</a:t>
                      </a:r>
                      <a:endParaRPr lang="en-US" sz="1200" u="none" dirty="0">
                        <a:effectLst/>
                        <a:latin typeface="Times New Roman" panose="02020603050405020304" pitchFamily="18" charset="0"/>
                        <a:ea typeface="Times New Roman" panose="02020603050405020304" pitchFamily="18" charset="0"/>
                      </a:endParaRPr>
                    </a:p>
                  </a:txBody>
                  <a:tcPr marL="73025" marR="73025" anchor="ctr"/>
                </a:tc>
                <a:extLst>
                  <a:ext uri="{0D108BD9-81ED-4DB2-BD59-A6C34878D82A}">
                    <a16:rowId xmlns:a16="http://schemas.microsoft.com/office/drawing/2014/main" val="1406162121"/>
                  </a:ext>
                </a:extLst>
              </a:tr>
              <a:tr h="0">
                <a:tc>
                  <a:txBody>
                    <a:bodyPr/>
                    <a:lstStyle/>
                    <a:p>
                      <a:pPr marL="0" marR="0" algn="ctr">
                        <a:spcBef>
                          <a:spcPts val="0"/>
                        </a:spcBef>
                        <a:spcAft>
                          <a:spcPts val="0"/>
                        </a:spcAft>
                      </a:pPr>
                      <a:r>
                        <a:rPr lang="en-US" sz="1200" spc="-10">
                          <a:effectLst/>
                        </a:rPr>
                        <a:t>58.9 Hz</a:t>
                      </a:r>
                      <a:endParaRPr lang="en-US" sz="1200">
                        <a:effectLst/>
                        <a:latin typeface="Times New Roman" panose="02020603050405020304" pitchFamily="18" charset="0"/>
                        <a:ea typeface="Times New Roman" panose="02020603050405020304" pitchFamily="18" charset="0"/>
                      </a:endParaRPr>
                    </a:p>
                  </a:txBody>
                  <a:tcPr marL="73025" marR="73025" anchor="ctr"/>
                </a:tc>
                <a:tc>
                  <a:txBody>
                    <a:bodyPr/>
                    <a:lstStyle/>
                    <a:p>
                      <a:pPr marL="0" marR="0" algn="ctr">
                        <a:spcBef>
                          <a:spcPts val="0"/>
                        </a:spcBef>
                        <a:spcAft>
                          <a:spcPts val="0"/>
                        </a:spcAft>
                      </a:pPr>
                      <a:r>
                        <a:rPr lang="en-US" sz="1200" spc="-10" dirty="0">
                          <a:effectLst/>
                        </a:rPr>
                        <a:t>A total of at least 15% of the TO Load</a:t>
                      </a:r>
                      <a:endParaRPr lang="en-US" sz="1200" dirty="0">
                        <a:effectLst/>
                        <a:latin typeface="Times New Roman" panose="02020603050405020304" pitchFamily="18" charset="0"/>
                        <a:ea typeface="Times New Roman" panose="02020603050405020304" pitchFamily="18" charset="0"/>
                      </a:endParaRPr>
                    </a:p>
                  </a:txBody>
                  <a:tcPr marL="73025" marR="73025" anchor="ctr"/>
                </a:tc>
                <a:tc>
                  <a:txBody>
                    <a:bodyPr/>
                    <a:lstStyle/>
                    <a:p>
                      <a:pPr marL="0" marR="0" algn="ctr">
                        <a:spcBef>
                          <a:spcPts val="0"/>
                        </a:spcBef>
                        <a:spcAft>
                          <a:spcPts val="0"/>
                        </a:spcAft>
                      </a:pPr>
                      <a:r>
                        <a:rPr lang="en-US" sz="1200" u="none" spc="-10" dirty="0">
                          <a:effectLst/>
                        </a:rPr>
                        <a:t>No more than 30 cycles</a:t>
                      </a:r>
                      <a:endParaRPr lang="en-US" sz="1200" u="none" dirty="0">
                        <a:effectLst/>
                        <a:latin typeface="Times New Roman" panose="02020603050405020304" pitchFamily="18" charset="0"/>
                        <a:ea typeface="Times New Roman" panose="02020603050405020304" pitchFamily="18" charset="0"/>
                      </a:endParaRPr>
                    </a:p>
                  </a:txBody>
                  <a:tcPr marL="73025" marR="73025" anchor="ctr"/>
                </a:tc>
                <a:extLst>
                  <a:ext uri="{0D108BD9-81ED-4DB2-BD59-A6C34878D82A}">
                    <a16:rowId xmlns:a16="http://schemas.microsoft.com/office/drawing/2014/main" val="2713097814"/>
                  </a:ext>
                </a:extLst>
              </a:tr>
              <a:tr h="0">
                <a:tc>
                  <a:txBody>
                    <a:bodyPr/>
                    <a:lstStyle/>
                    <a:p>
                      <a:pPr marL="0" marR="0" algn="ctr">
                        <a:spcBef>
                          <a:spcPts val="0"/>
                        </a:spcBef>
                        <a:spcAft>
                          <a:spcPts val="0"/>
                        </a:spcAft>
                      </a:pPr>
                      <a:r>
                        <a:rPr lang="en-US" sz="1200" spc="-10">
                          <a:effectLst/>
                        </a:rPr>
                        <a:t>58.5 Hz</a:t>
                      </a:r>
                      <a:endParaRPr lang="en-US" sz="1200">
                        <a:effectLst/>
                        <a:latin typeface="Times New Roman" panose="02020603050405020304" pitchFamily="18" charset="0"/>
                        <a:ea typeface="Times New Roman" panose="02020603050405020304" pitchFamily="18" charset="0"/>
                      </a:endParaRPr>
                    </a:p>
                  </a:txBody>
                  <a:tcPr marL="73025" marR="73025" anchor="ctr"/>
                </a:tc>
                <a:tc>
                  <a:txBody>
                    <a:bodyPr/>
                    <a:lstStyle/>
                    <a:p>
                      <a:pPr marL="0" marR="0" algn="ctr">
                        <a:spcBef>
                          <a:spcPts val="0"/>
                        </a:spcBef>
                        <a:spcAft>
                          <a:spcPts val="0"/>
                        </a:spcAft>
                      </a:pPr>
                      <a:r>
                        <a:rPr lang="en-US" sz="1200" spc="-10" dirty="0">
                          <a:effectLst/>
                        </a:rPr>
                        <a:t>A total of at least 25% of the TO Load</a:t>
                      </a:r>
                      <a:endParaRPr lang="en-US" sz="1200" dirty="0">
                        <a:effectLst/>
                        <a:latin typeface="Times New Roman" panose="02020603050405020304" pitchFamily="18" charset="0"/>
                        <a:ea typeface="Times New Roman" panose="02020603050405020304" pitchFamily="18" charset="0"/>
                      </a:endParaRPr>
                    </a:p>
                  </a:txBody>
                  <a:tcPr marL="73025" marR="73025" anchor="ctr"/>
                </a:tc>
                <a:tc>
                  <a:txBody>
                    <a:bodyPr/>
                    <a:lstStyle/>
                    <a:p>
                      <a:pPr marL="0" marR="0" algn="ctr">
                        <a:spcBef>
                          <a:spcPts val="0"/>
                        </a:spcBef>
                        <a:spcAft>
                          <a:spcPts val="0"/>
                        </a:spcAft>
                      </a:pPr>
                      <a:r>
                        <a:rPr lang="en-US" sz="1200" u="none" spc="-10" dirty="0">
                          <a:effectLst/>
                        </a:rPr>
                        <a:t>No more than 30 cycles</a:t>
                      </a:r>
                      <a:endParaRPr lang="en-US" sz="1200" u="none" dirty="0">
                        <a:effectLst/>
                        <a:latin typeface="Times New Roman" panose="02020603050405020304" pitchFamily="18" charset="0"/>
                        <a:ea typeface="Times New Roman" panose="02020603050405020304" pitchFamily="18" charset="0"/>
                      </a:endParaRPr>
                    </a:p>
                  </a:txBody>
                  <a:tcPr marL="73025" marR="73025" anchor="ctr"/>
                </a:tc>
                <a:extLst>
                  <a:ext uri="{0D108BD9-81ED-4DB2-BD59-A6C34878D82A}">
                    <a16:rowId xmlns:a16="http://schemas.microsoft.com/office/drawing/2014/main" val="1392777556"/>
                  </a:ext>
                </a:extLst>
              </a:tr>
            </a:tbl>
          </a:graphicData>
        </a:graphic>
      </p:graphicFrame>
      <p:sp>
        <p:nvSpPr>
          <p:cNvPr id="9" name="TextBox 8">
            <a:extLst>
              <a:ext uri="{FF2B5EF4-FFF2-40B4-BE49-F238E27FC236}">
                <a16:creationId xmlns:a16="http://schemas.microsoft.com/office/drawing/2014/main" id="{9669AAE7-8A8F-4288-A4D2-1E3D3D08A2A4}"/>
              </a:ext>
            </a:extLst>
          </p:cNvPr>
          <p:cNvSpPr txBox="1"/>
          <p:nvPr/>
        </p:nvSpPr>
        <p:spPr>
          <a:xfrm>
            <a:off x="838200" y="1098063"/>
            <a:ext cx="4038600" cy="369332"/>
          </a:xfrm>
          <a:prstGeom prst="rect">
            <a:avLst/>
          </a:prstGeom>
          <a:noFill/>
        </p:spPr>
        <p:txBody>
          <a:bodyPr wrap="square" rtlCol="0">
            <a:spAutoFit/>
          </a:bodyPr>
          <a:lstStyle/>
          <a:p>
            <a:r>
              <a:rPr lang="en-US" b="1" dirty="0">
                <a:solidFill>
                  <a:schemeClr val="tx2"/>
                </a:solidFill>
              </a:rPr>
              <a:t>Standard UFLS Stages (No change)</a:t>
            </a:r>
          </a:p>
        </p:txBody>
      </p:sp>
      <p:sp>
        <p:nvSpPr>
          <p:cNvPr id="10" name="TextBox 9">
            <a:extLst>
              <a:ext uri="{FF2B5EF4-FFF2-40B4-BE49-F238E27FC236}">
                <a16:creationId xmlns:a16="http://schemas.microsoft.com/office/drawing/2014/main" id="{C4A2A372-0C73-4BEF-8C2F-2D3B2B83F445}"/>
              </a:ext>
            </a:extLst>
          </p:cNvPr>
          <p:cNvSpPr txBox="1"/>
          <p:nvPr/>
        </p:nvSpPr>
        <p:spPr>
          <a:xfrm>
            <a:off x="805479" y="2908651"/>
            <a:ext cx="6331085" cy="369332"/>
          </a:xfrm>
          <a:prstGeom prst="rect">
            <a:avLst/>
          </a:prstGeom>
          <a:noFill/>
        </p:spPr>
        <p:txBody>
          <a:bodyPr wrap="square" rtlCol="0">
            <a:spAutoFit/>
          </a:bodyPr>
          <a:lstStyle/>
          <a:p>
            <a:r>
              <a:rPr lang="en-US" b="1" dirty="0">
                <a:solidFill>
                  <a:schemeClr val="tx2"/>
                </a:solidFill>
              </a:rPr>
              <a:t>Supplemental Kicker/Anti-Stall UFLS Stages </a:t>
            </a:r>
            <a:r>
              <a:rPr lang="en-US" b="1" dirty="0">
                <a:solidFill>
                  <a:srgbClr val="FF0000"/>
                </a:solidFill>
              </a:rPr>
              <a:t>(Proposed)</a:t>
            </a:r>
          </a:p>
        </p:txBody>
      </p:sp>
      <p:sp>
        <p:nvSpPr>
          <p:cNvPr id="11" name="Arrow: Down 10">
            <a:extLst>
              <a:ext uri="{FF2B5EF4-FFF2-40B4-BE49-F238E27FC236}">
                <a16:creationId xmlns:a16="http://schemas.microsoft.com/office/drawing/2014/main" id="{9252577E-B560-49CC-8D41-F1BD93712D6A}"/>
              </a:ext>
            </a:extLst>
          </p:cNvPr>
          <p:cNvSpPr/>
          <p:nvPr/>
        </p:nvSpPr>
        <p:spPr>
          <a:xfrm rot="4459279">
            <a:off x="6817626" y="3799847"/>
            <a:ext cx="174717" cy="249077"/>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12" name="TextBox 1">
            <a:extLst>
              <a:ext uri="{FF2B5EF4-FFF2-40B4-BE49-F238E27FC236}">
                <a16:creationId xmlns:a16="http://schemas.microsoft.com/office/drawing/2014/main" id="{3A66640D-7579-439E-B635-97D4065B594D}"/>
              </a:ext>
            </a:extLst>
          </p:cNvPr>
          <p:cNvSpPr txBox="1"/>
          <p:nvPr/>
        </p:nvSpPr>
        <p:spPr>
          <a:xfrm>
            <a:off x="7048497" y="3626429"/>
            <a:ext cx="2010473" cy="415721"/>
          </a:xfrm>
          <a:prstGeom prst="rect">
            <a:avLst/>
          </a:prstGeom>
          <a:solidFill>
            <a:schemeClr val="accent6">
              <a:lumMod val="20000"/>
              <a:lumOff val="80000"/>
            </a:schemeClr>
          </a:solid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100" b="1" dirty="0">
                <a:solidFill>
                  <a:srgbClr val="FF0000"/>
                </a:solidFill>
              </a:rPr>
              <a:t>Will this be triggered by loss of 2,805 MW?</a:t>
            </a:r>
          </a:p>
        </p:txBody>
      </p:sp>
    </p:spTree>
    <p:extLst>
      <p:ext uri="{BB962C8B-B14F-4D97-AF65-F5344CB8AC3E}">
        <p14:creationId xmlns:p14="http://schemas.microsoft.com/office/powerpoint/2010/main" val="27314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C5DBC-B7D3-46C7-9A7B-4D5F2678B1CD}"/>
              </a:ext>
            </a:extLst>
          </p:cNvPr>
          <p:cNvSpPr>
            <a:spLocks noGrp="1"/>
          </p:cNvSpPr>
          <p:nvPr>
            <p:ph type="title"/>
          </p:nvPr>
        </p:nvSpPr>
        <p:spPr/>
        <p:txBody>
          <a:bodyPr/>
          <a:lstStyle/>
          <a:p>
            <a:r>
              <a:rPr lang="en-US" sz="2400" dirty="0"/>
              <a:t>Anti-Stall UFLS Stage: Settings Study Observation</a:t>
            </a:r>
          </a:p>
        </p:txBody>
      </p:sp>
      <p:sp>
        <p:nvSpPr>
          <p:cNvPr id="6" name="Content Placeholder 5">
            <a:extLst>
              <a:ext uri="{FF2B5EF4-FFF2-40B4-BE49-F238E27FC236}">
                <a16:creationId xmlns:a16="http://schemas.microsoft.com/office/drawing/2014/main" id="{8B9C7277-9CC6-496F-BE79-468712AED20F}"/>
              </a:ext>
            </a:extLst>
          </p:cNvPr>
          <p:cNvSpPr>
            <a:spLocks noGrp="1"/>
          </p:cNvSpPr>
          <p:nvPr>
            <p:ph idx="1"/>
          </p:nvPr>
        </p:nvSpPr>
        <p:spPr/>
        <p:txBody>
          <a:bodyPr/>
          <a:lstStyle/>
          <a:p>
            <a:r>
              <a:rPr lang="en-US" sz="1600" dirty="0">
                <a:solidFill>
                  <a:schemeClr val="tx2"/>
                </a:solidFill>
              </a:rPr>
              <a:t>With a starting frequency of around 59.89 Hz, for the loss of 2,805 MW of generation, frequency was below 59.4 Hz for 28 seconds</a:t>
            </a:r>
            <a:r>
              <a:rPr lang="en-US" sz="1600" dirty="0"/>
              <a:t>. Hence, with a larger delay (ex. 30s or higher) the likelihood of the anti-stall UFLS stage triggering under typical situations is low. </a:t>
            </a:r>
          </a:p>
          <a:p>
            <a:endParaRPr lang="en-US" dirty="0"/>
          </a:p>
        </p:txBody>
      </p:sp>
      <p:sp>
        <p:nvSpPr>
          <p:cNvPr id="4" name="Slide Number Placeholder 3">
            <a:extLst>
              <a:ext uri="{FF2B5EF4-FFF2-40B4-BE49-F238E27FC236}">
                <a16:creationId xmlns:a16="http://schemas.microsoft.com/office/drawing/2014/main" id="{E85E5038-CE43-413A-AC27-DC09D715D3B4}"/>
              </a:ext>
            </a:extLst>
          </p:cNvPr>
          <p:cNvSpPr>
            <a:spLocks noGrp="1"/>
          </p:cNvSpPr>
          <p:nvPr>
            <p:ph type="sldNum" sz="quarter" idx="4"/>
          </p:nvPr>
        </p:nvSpPr>
        <p:spPr/>
        <p:txBody>
          <a:bodyPr/>
          <a:lstStyle/>
          <a:p>
            <a:fld id="{1D93BD3E-1E9A-4970-A6F7-E7AC52762E0C}" type="slidenum">
              <a:rPr lang="en-US" smtClean="0"/>
              <a:pPr/>
              <a:t>11</a:t>
            </a:fld>
            <a:endParaRPr lang="en-US"/>
          </a:p>
        </p:txBody>
      </p:sp>
      <p:pic>
        <p:nvPicPr>
          <p:cNvPr id="9" name="Picture 8">
            <a:extLst>
              <a:ext uri="{FF2B5EF4-FFF2-40B4-BE49-F238E27FC236}">
                <a16:creationId xmlns:a16="http://schemas.microsoft.com/office/drawing/2014/main" id="{5F7895A0-478F-4AD7-8842-E42829D2CFD2}"/>
              </a:ext>
            </a:extLst>
          </p:cNvPr>
          <p:cNvPicPr>
            <a:picLocks noChangeAspect="1"/>
          </p:cNvPicPr>
          <p:nvPr/>
        </p:nvPicPr>
        <p:blipFill>
          <a:blip r:embed="rId2"/>
          <a:stretch>
            <a:fillRect/>
          </a:stretch>
        </p:blipFill>
        <p:spPr>
          <a:xfrm>
            <a:off x="798249" y="1852250"/>
            <a:ext cx="7547502" cy="4572396"/>
          </a:xfrm>
          <a:prstGeom prst="rect">
            <a:avLst/>
          </a:prstGeom>
        </p:spPr>
      </p:pic>
    </p:spTree>
    <p:extLst>
      <p:ext uri="{BB962C8B-B14F-4D97-AF65-F5344CB8AC3E}">
        <p14:creationId xmlns:p14="http://schemas.microsoft.com/office/powerpoint/2010/main" val="15663979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4E2C3-8DE9-492A-8267-9A489E6336CF}"/>
              </a:ext>
            </a:extLst>
          </p:cNvPr>
          <p:cNvSpPr>
            <a:spLocks noGrp="1"/>
          </p:cNvSpPr>
          <p:nvPr>
            <p:ph type="title"/>
          </p:nvPr>
        </p:nvSpPr>
        <p:spPr/>
        <p:txBody>
          <a:bodyPr/>
          <a:lstStyle/>
          <a:p>
            <a:r>
              <a:rPr lang="en-US" sz="2800" dirty="0"/>
              <a:t>Anti-Stall UFLS Stage: Settings Review Option 2</a:t>
            </a:r>
            <a:endParaRPr lang="en-US" sz="2800" dirty="0">
              <a:solidFill>
                <a:srgbClr val="FF0000"/>
              </a:solidFill>
            </a:endParaRPr>
          </a:p>
        </p:txBody>
      </p:sp>
      <p:sp>
        <p:nvSpPr>
          <p:cNvPr id="4" name="Slide Number Placeholder 3">
            <a:extLst>
              <a:ext uri="{FF2B5EF4-FFF2-40B4-BE49-F238E27FC236}">
                <a16:creationId xmlns:a16="http://schemas.microsoft.com/office/drawing/2014/main" id="{91041B35-3CF6-4A6E-9E16-3396E1983FFE}"/>
              </a:ext>
            </a:extLst>
          </p:cNvPr>
          <p:cNvSpPr>
            <a:spLocks noGrp="1"/>
          </p:cNvSpPr>
          <p:nvPr>
            <p:ph type="sldNum" sz="quarter" idx="4"/>
          </p:nvPr>
        </p:nvSpPr>
        <p:spPr/>
        <p:txBody>
          <a:bodyPr/>
          <a:lstStyle/>
          <a:p>
            <a:fld id="{1D93BD3E-1E9A-4970-A6F7-E7AC52762E0C}" type="slidenum">
              <a:rPr lang="en-US" smtClean="0"/>
              <a:pPr/>
              <a:t>12</a:t>
            </a:fld>
            <a:endParaRPr lang="en-US" dirty="0"/>
          </a:p>
        </p:txBody>
      </p:sp>
      <p:graphicFrame>
        <p:nvGraphicFramePr>
          <p:cNvPr id="5" name="Table 4">
            <a:extLst>
              <a:ext uri="{FF2B5EF4-FFF2-40B4-BE49-F238E27FC236}">
                <a16:creationId xmlns:a16="http://schemas.microsoft.com/office/drawing/2014/main" id="{7B20FAF5-470C-4EF0-A24E-E67E50B0E196}"/>
              </a:ext>
            </a:extLst>
          </p:cNvPr>
          <p:cNvGraphicFramePr>
            <a:graphicFrameLocks noGrp="1"/>
          </p:cNvGraphicFramePr>
          <p:nvPr/>
        </p:nvGraphicFramePr>
        <p:xfrm>
          <a:off x="929801" y="3354968"/>
          <a:ext cx="6191435" cy="1676399"/>
        </p:xfrm>
        <a:graphic>
          <a:graphicData uri="http://schemas.openxmlformats.org/drawingml/2006/table">
            <a:tbl>
              <a:tblPr>
                <a:tableStyleId>{BC89EF96-8CEA-46FF-86C4-4CE0E7609802}</a:tableStyleId>
              </a:tblPr>
              <a:tblGrid>
                <a:gridCol w="1169210">
                  <a:extLst>
                    <a:ext uri="{9D8B030D-6E8A-4147-A177-3AD203B41FA5}">
                      <a16:colId xmlns:a16="http://schemas.microsoft.com/office/drawing/2014/main" val="3936923929"/>
                    </a:ext>
                  </a:extLst>
                </a:gridCol>
                <a:gridCol w="2897862">
                  <a:extLst>
                    <a:ext uri="{9D8B030D-6E8A-4147-A177-3AD203B41FA5}">
                      <a16:colId xmlns:a16="http://schemas.microsoft.com/office/drawing/2014/main" val="1529755113"/>
                    </a:ext>
                  </a:extLst>
                </a:gridCol>
                <a:gridCol w="2124363">
                  <a:extLst>
                    <a:ext uri="{9D8B030D-6E8A-4147-A177-3AD203B41FA5}">
                      <a16:colId xmlns:a16="http://schemas.microsoft.com/office/drawing/2014/main" val="1294593736"/>
                    </a:ext>
                  </a:extLst>
                </a:gridCol>
              </a:tblGrid>
              <a:tr h="493059">
                <a:tc>
                  <a:txBody>
                    <a:bodyPr/>
                    <a:lstStyle/>
                    <a:p>
                      <a:pPr marL="0" marR="0" algn="ctr">
                        <a:spcBef>
                          <a:spcPts val="0"/>
                        </a:spcBef>
                        <a:spcAft>
                          <a:spcPts val="0"/>
                        </a:spcAft>
                      </a:pPr>
                      <a:r>
                        <a:rPr lang="en-US" sz="1200" b="1" u="none" spc="-10" dirty="0">
                          <a:effectLst/>
                        </a:rPr>
                        <a:t>Frequency Threshold</a:t>
                      </a:r>
                      <a:endParaRPr lang="en-US" sz="1200" b="1" u="none" dirty="0">
                        <a:effectLst/>
                        <a:latin typeface="Times New Roman" panose="02020603050405020304" pitchFamily="18" charset="0"/>
                        <a:ea typeface="Times New Roman" panose="02020603050405020304" pitchFamily="18" charset="0"/>
                      </a:endParaRPr>
                    </a:p>
                  </a:txBody>
                  <a:tcPr marL="73025" marR="73025" anchor="ctr">
                    <a:solidFill>
                      <a:schemeClr val="accent1"/>
                    </a:solidFill>
                  </a:tcPr>
                </a:tc>
                <a:tc>
                  <a:txBody>
                    <a:bodyPr/>
                    <a:lstStyle/>
                    <a:p>
                      <a:pPr marL="0" marR="0" algn="ctr">
                        <a:spcBef>
                          <a:spcPts val="0"/>
                        </a:spcBef>
                        <a:spcAft>
                          <a:spcPts val="0"/>
                        </a:spcAft>
                      </a:pPr>
                      <a:r>
                        <a:rPr lang="en-US" sz="1200" b="1" u="none" spc="-10" dirty="0">
                          <a:effectLst/>
                        </a:rPr>
                        <a:t>TO Load Relief</a:t>
                      </a:r>
                      <a:endParaRPr lang="en-US" sz="1200" b="1" u="none" dirty="0">
                        <a:effectLst/>
                        <a:latin typeface="Times New Roman" panose="02020603050405020304" pitchFamily="18" charset="0"/>
                        <a:ea typeface="Times New Roman" panose="02020603050405020304" pitchFamily="18" charset="0"/>
                      </a:endParaRPr>
                    </a:p>
                  </a:txBody>
                  <a:tcPr marL="73025" marR="73025" anchor="ctr">
                    <a:solidFill>
                      <a:schemeClr val="accent1"/>
                    </a:solidFill>
                  </a:tcPr>
                </a:tc>
                <a:tc>
                  <a:txBody>
                    <a:bodyPr/>
                    <a:lstStyle/>
                    <a:p>
                      <a:pPr marL="0" marR="0" algn="ctr">
                        <a:spcBef>
                          <a:spcPts val="0"/>
                        </a:spcBef>
                        <a:spcAft>
                          <a:spcPts val="0"/>
                        </a:spcAft>
                      </a:pPr>
                      <a:r>
                        <a:rPr lang="en-US" sz="1200" b="1" u="none" spc="-10" dirty="0">
                          <a:effectLst/>
                        </a:rPr>
                        <a:t>Delay to Trip</a:t>
                      </a:r>
                      <a:endParaRPr lang="en-US" sz="1200" b="1" u="none" dirty="0">
                        <a:effectLst/>
                        <a:latin typeface="Times New Roman" panose="02020603050405020304" pitchFamily="18" charset="0"/>
                        <a:ea typeface="Times New Roman" panose="02020603050405020304" pitchFamily="18" charset="0"/>
                      </a:endParaRPr>
                    </a:p>
                  </a:txBody>
                  <a:tcPr marL="73025" marR="73025" anchor="ctr">
                    <a:solidFill>
                      <a:schemeClr val="accent1"/>
                    </a:solidFill>
                  </a:tcPr>
                </a:tc>
                <a:extLst>
                  <a:ext uri="{0D108BD9-81ED-4DB2-BD59-A6C34878D82A}">
                    <a16:rowId xmlns:a16="http://schemas.microsoft.com/office/drawing/2014/main" val="3757869096"/>
                  </a:ext>
                </a:extLst>
              </a:tr>
              <a:tr h="295835">
                <a:tc>
                  <a:txBody>
                    <a:bodyPr/>
                    <a:lstStyle/>
                    <a:p>
                      <a:pPr marL="0" marR="0" algn="ctr">
                        <a:spcBef>
                          <a:spcPts val="0"/>
                        </a:spcBef>
                        <a:spcAft>
                          <a:spcPts val="0"/>
                        </a:spcAft>
                      </a:pPr>
                      <a:r>
                        <a:rPr lang="en-US" sz="1200" u="none" spc="-10" dirty="0">
                          <a:solidFill>
                            <a:srgbClr val="FF0000"/>
                          </a:solidFill>
                          <a:effectLst/>
                        </a:rPr>
                        <a:t>59.5 Hz</a:t>
                      </a:r>
                      <a:endParaRPr lang="en-US" sz="1200" u="none" dirty="0">
                        <a:solidFill>
                          <a:srgbClr val="FF0000"/>
                        </a:solidFill>
                        <a:effectLst/>
                        <a:latin typeface="Times New Roman" panose="02020603050405020304" pitchFamily="18" charset="0"/>
                        <a:ea typeface="Times New Roman" panose="02020603050405020304" pitchFamily="18" charset="0"/>
                      </a:endParaRPr>
                    </a:p>
                  </a:txBody>
                  <a:tcPr marL="73025" marR="73025" anchor="ctr"/>
                </a:tc>
                <a:tc>
                  <a:txBody>
                    <a:bodyPr/>
                    <a:lstStyle/>
                    <a:p>
                      <a:pPr marL="0" marR="0" algn="ctr">
                        <a:spcBef>
                          <a:spcPts val="0"/>
                        </a:spcBef>
                        <a:spcAft>
                          <a:spcPts val="0"/>
                        </a:spcAft>
                      </a:pPr>
                      <a:r>
                        <a:rPr lang="en-US" sz="1200" u="none" spc="-10" dirty="0">
                          <a:effectLst/>
                        </a:rPr>
                        <a:t>At least 1% of the TO Load</a:t>
                      </a:r>
                      <a:endParaRPr lang="en-US" sz="1200" u="none" dirty="0">
                        <a:effectLst/>
                        <a:latin typeface="Times New Roman" panose="02020603050405020304" pitchFamily="18" charset="0"/>
                        <a:ea typeface="Times New Roman" panose="02020603050405020304" pitchFamily="18" charset="0"/>
                      </a:endParaRPr>
                    </a:p>
                  </a:txBody>
                  <a:tcPr marL="73025" marR="73025" anchor="ctr"/>
                </a:tc>
                <a:tc>
                  <a:txBody>
                    <a:bodyPr/>
                    <a:lstStyle/>
                    <a:p>
                      <a:pPr marL="0" marR="0" algn="ctr">
                        <a:spcBef>
                          <a:spcPts val="0"/>
                        </a:spcBef>
                        <a:spcAft>
                          <a:spcPts val="0"/>
                        </a:spcAft>
                      </a:pPr>
                      <a:r>
                        <a:rPr lang="en-US" sz="1200" u="none" spc="-10" dirty="0">
                          <a:effectLst/>
                        </a:rPr>
                        <a:t>X seconds</a:t>
                      </a:r>
                      <a:endParaRPr lang="en-US" sz="1200" u="none" dirty="0">
                        <a:effectLst/>
                        <a:latin typeface="Times New Roman" panose="02020603050405020304" pitchFamily="18" charset="0"/>
                        <a:ea typeface="Times New Roman" panose="02020603050405020304" pitchFamily="18" charset="0"/>
                      </a:endParaRPr>
                    </a:p>
                  </a:txBody>
                  <a:tcPr marL="73025" marR="73025" anchor="ctr"/>
                </a:tc>
                <a:extLst>
                  <a:ext uri="{0D108BD9-81ED-4DB2-BD59-A6C34878D82A}">
                    <a16:rowId xmlns:a16="http://schemas.microsoft.com/office/drawing/2014/main" val="2132977278"/>
                  </a:ext>
                </a:extLst>
              </a:tr>
              <a:tr h="295835">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10" normalizeH="0" baseline="0" noProof="0" dirty="0">
                          <a:ln>
                            <a:noFill/>
                          </a:ln>
                          <a:solidFill>
                            <a:srgbClr val="FF0000"/>
                          </a:solidFill>
                          <a:effectLst/>
                          <a:uLnTx/>
                          <a:uFillTx/>
                          <a:latin typeface="Arial"/>
                          <a:ea typeface="+mn-ea"/>
                          <a:cs typeface="+mn-cs"/>
                        </a:rPr>
                        <a:t>59.5 Hz</a:t>
                      </a:r>
                      <a:endParaRPr kumimoji="0" lang="en-US" sz="12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endParaRPr>
                    </a:p>
                  </a:txBody>
                  <a:tcPr marL="73025" marR="73025" anchor="ctr"/>
                </a:tc>
                <a:tc>
                  <a:txBody>
                    <a:bodyPr/>
                    <a:lstStyle/>
                    <a:p>
                      <a:pPr marL="0" marR="0" algn="ctr">
                        <a:spcBef>
                          <a:spcPts val="0"/>
                        </a:spcBef>
                        <a:spcAft>
                          <a:spcPts val="0"/>
                        </a:spcAft>
                      </a:pPr>
                      <a:r>
                        <a:rPr lang="en-US" sz="1200" u="none" spc="-10" dirty="0">
                          <a:effectLst/>
                        </a:rPr>
                        <a:t>At least 1% of the TO Load</a:t>
                      </a:r>
                      <a:endParaRPr lang="en-US" sz="1200" u="none" dirty="0">
                        <a:effectLst/>
                        <a:latin typeface="Times New Roman" panose="02020603050405020304" pitchFamily="18" charset="0"/>
                        <a:ea typeface="Times New Roman" panose="02020603050405020304" pitchFamily="18" charset="0"/>
                      </a:endParaRPr>
                    </a:p>
                  </a:txBody>
                  <a:tcPr marL="73025" marR="73025" anchor="ctr"/>
                </a:tc>
                <a:tc>
                  <a:txBody>
                    <a:bodyPr/>
                    <a:lstStyle/>
                    <a:p>
                      <a:pPr marL="0" marR="0" algn="ctr">
                        <a:spcBef>
                          <a:spcPts val="0"/>
                        </a:spcBef>
                        <a:spcAft>
                          <a:spcPts val="0"/>
                        </a:spcAft>
                      </a:pPr>
                      <a:r>
                        <a:rPr lang="en-US" sz="1200" u="none" spc="-10" dirty="0">
                          <a:effectLst/>
                        </a:rPr>
                        <a:t>60 seconds</a:t>
                      </a:r>
                      <a:endParaRPr lang="en-US" sz="1200" u="none" dirty="0">
                        <a:effectLst/>
                        <a:latin typeface="Times New Roman" panose="02020603050405020304" pitchFamily="18" charset="0"/>
                        <a:ea typeface="Times New Roman" panose="02020603050405020304" pitchFamily="18" charset="0"/>
                      </a:endParaRPr>
                    </a:p>
                  </a:txBody>
                  <a:tcPr marL="73025" marR="73025" anchor="ctr"/>
                </a:tc>
                <a:extLst>
                  <a:ext uri="{0D108BD9-81ED-4DB2-BD59-A6C34878D82A}">
                    <a16:rowId xmlns:a16="http://schemas.microsoft.com/office/drawing/2014/main" val="3891480650"/>
                  </a:ext>
                </a:extLst>
              </a:tr>
              <a:tr h="295835">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10" normalizeH="0" baseline="0" noProof="0" dirty="0">
                          <a:ln>
                            <a:noFill/>
                          </a:ln>
                          <a:solidFill>
                            <a:srgbClr val="FF0000"/>
                          </a:solidFill>
                          <a:effectLst/>
                          <a:uLnTx/>
                          <a:uFillTx/>
                          <a:latin typeface="Arial"/>
                          <a:ea typeface="+mn-ea"/>
                          <a:cs typeface="+mn-cs"/>
                        </a:rPr>
                        <a:t>59.5 Hz</a:t>
                      </a:r>
                      <a:endParaRPr kumimoji="0" lang="en-US" sz="12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endParaRPr>
                    </a:p>
                  </a:txBody>
                  <a:tcPr marL="73025" marR="73025" anchor="ctr"/>
                </a:tc>
                <a:tc>
                  <a:txBody>
                    <a:bodyPr/>
                    <a:lstStyle/>
                    <a:p>
                      <a:pPr marL="0" marR="0" algn="ctr">
                        <a:spcBef>
                          <a:spcPts val="0"/>
                        </a:spcBef>
                        <a:spcAft>
                          <a:spcPts val="0"/>
                        </a:spcAft>
                      </a:pPr>
                      <a:r>
                        <a:rPr lang="en-US" sz="1200" u="none" spc="-10">
                          <a:effectLst/>
                        </a:rPr>
                        <a:t>At least 1% of the TO Load</a:t>
                      </a:r>
                      <a:endParaRPr lang="en-US" sz="1200" u="none">
                        <a:effectLst/>
                        <a:latin typeface="Times New Roman" panose="02020603050405020304" pitchFamily="18" charset="0"/>
                        <a:ea typeface="Times New Roman" panose="02020603050405020304" pitchFamily="18" charset="0"/>
                      </a:endParaRPr>
                    </a:p>
                  </a:txBody>
                  <a:tcPr marL="73025" marR="73025" anchor="ctr"/>
                </a:tc>
                <a:tc>
                  <a:txBody>
                    <a:bodyPr/>
                    <a:lstStyle/>
                    <a:p>
                      <a:pPr marL="0" marR="0" algn="ctr">
                        <a:spcBef>
                          <a:spcPts val="0"/>
                        </a:spcBef>
                        <a:spcAft>
                          <a:spcPts val="0"/>
                        </a:spcAft>
                      </a:pPr>
                      <a:r>
                        <a:rPr lang="en-US" sz="1200" u="none" spc="-10" dirty="0">
                          <a:effectLst/>
                        </a:rPr>
                        <a:t>90 seconds</a:t>
                      </a:r>
                      <a:endParaRPr lang="en-US" sz="1200" u="none" dirty="0">
                        <a:effectLst/>
                        <a:latin typeface="Times New Roman" panose="02020603050405020304" pitchFamily="18" charset="0"/>
                        <a:ea typeface="Times New Roman" panose="02020603050405020304" pitchFamily="18" charset="0"/>
                      </a:endParaRPr>
                    </a:p>
                  </a:txBody>
                  <a:tcPr marL="73025" marR="73025" anchor="ctr"/>
                </a:tc>
                <a:extLst>
                  <a:ext uri="{0D108BD9-81ED-4DB2-BD59-A6C34878D82A}">
                    <a16:rowId xmlns:a16="http://schemas.microsoft.com/office/drawing/2014/main" val="3321146718"/>
                  </a:ext>
                </a:extLst>
              </a:tr>
              <a:tr h="295835">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10" normalizeH="0" baseline="0" noProof="0" dirty="0">
                          <a:ln>
                            <a:noFill/>
                          </a:ln>
                          <a:solidFill>
                            <a:srgbClr val="FF0000"/>
                          </a:solidFill>
                          <a:effectLst/>
                          <a:uLnTx/>
                          <a:uFillTx/>
                          <a:latin typeface="Arial"/>
                          <a:ea typeface="+mn-ea"/>
                          <a:cs typeface="+mn-cs"/>
                        </a:rPr>
                        <a:t>59.5 Hz</a:t>
                      </a:r>
                      <a:endParaRPr kumimoji="0" lang="en-US" sz="12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endParaRPr>
                    </a:p>
                  </a:txBody>
                  <a:tcPr marL="73025" marR="73025" anchor="ctr"/>
                </a:tc>
                <a:tc>
                  <a:txBody>
                    <a:bodyPr/>
                    <a:lstStyle/>
                    <a:p>
                      <a:pPr marL="0" marR="0" algn="ctr">
                        <a:spcBef>
                          <a:spcPts val="0"/>
                        </a:spcBef>
                        <a:spcAft>
                          <a:spcPts val="0"/>
                        </a:spcAft>
                      </a:pPr>
                      <a:r>
                        <a:rPr lang="en-US" sz="1200" u="none" spc="-10" dirty="0">
                          <a:effectLst/>
                        </a:rPr>
                        <a:t>At least 1% of the TO Load</a:t>
                      </a:r>
                      <a:endParaRPr lang="en-US" sz="1200" u="none" dirty="0">
                        <a:effectLst/>
                        <a:latin typeface="Times New Roman" panose="02020603050405020304" pitchFamily="18" charset="0"/>
                        <a:ea typeface="Times New Roman" panose="02020603050405020304" pitchFamily="18" charset="0"/>
                      </a:endParaRPr>
                    </a:p>
                  </a:txBody>
                  <a:tcPr marL="73025" marR="73025" anchor="ctr"/>
                </a:tc>
                <a:tc>
                  <a:txBody>
                    <a:bodyPr/>
                    <a:lstStyle/>
                    <a:p>
                      <a:pPr marL="0" marR="0" algn="ctr">
                        <a:spcBef>
                          <a:spcPts val="0"/>
                        </a:spcBef>
                        <a:spcAft>
                          <a:spcPts val="0"/>
                        </a:spcAft>
                      </a:pPr>
                      <a:r>
                        <a:rPr lang="en-US" sz="1200" u="none" spc="-10" dirty="0">
                          <a:effectLst/>
                        </a:rPr>
                        <a:t>120 seconds</a:t>
                      </a:r>
                      <a:endParaRPr lang="en-US" sz="1200" u="none" dirty="0">
                        <a:effectLst/>
                        <a:latin typeface="Times New Roman" panose="02020603050405020304" pitchFamily="18" charset="0"/>
                        <a:ea typeface="Times New Roman" panose="02020603050405020304" pitchFamily="18" charset="0"/>
                      </a:endParaRPr>
                    </a:p>
                  </a:txBody>
                  <a:tcPr marL="73025" marR="73025" anchor="ctr"/>
                </a:tc>
                <a:extLst>
                  <a:ext uri="{0D108BD9-81ED-4DB2-BD59-A6C34878D82A}">
                    <a16:rowId xmlns:a16="http://schemas.microsoft.com/office/drawing/2014/main" val="1909787253"/>
                  </a:ext>
                </a:extLst>
              </a:tr>
            </a:tbl>
          </a:graphicData>
        </a:graphic>
      </p:graphicFrame>
      <p:graphicFrame>
        <p:nvGraphicFramePr>
          <p:cNvPr id="6" name="Table 5">
            <a:extLst>
              <a:ext uri="{FF2B5EF4-FFF2-40B4-BE49-F238E27FC236}">
                <a16:creationId xmlns:a16="http://schemas.microsoft.com/office/drawing/2014/main" id="{E06307CC-C4B7-40A6-8863-C995977BFF3F}"/>
              </a:ext>
            </a:extLst>
          </p:cNvPr>
          <p:cNvGraphicFramePr>
            <a:graphicFrameLocks noGrp="1"/>
          </p:cNvGraphicFramePr>
          <p:nvPr/>
        </p:nvGraphicFramePr>
        <p:xfrm>
          <a:off x="929801" y="1471752"/>
          <a:ext cx="6147881" cy="1280160"/>
        </p:xfrm>
        <a:graphic>
          <a:graphicData uri="http://schemas.openxmlformats.org/drawingml/2006/table">
            <a:tbl>
              <a:tblPr>
                <a:tableStyleId>{BC89EF96-8CEA-46FF-86C4-4CE0E7609802}</a:tableStyleId>
              </a:tblPr>
              <a:tblGrid>
                <a:gridCol w="1209395">
                  <a:extLst>
                    <a:ext uri="{9D8B030D-6E8A-4147-A177-3AD203B41FA5}">
                      <a16:colId xmlns:a16="http://schemas.microsoft.com/office/drawing/2014/main" val="3885871449"/>
                    </a:ext>
                  </a:extLst>
                </a:gridCol>
                <a:gridCol w="2870669">
                  <a:extLst>
                    <a:ext uri="{9D8B030D-6E8A-4147-A177-3AD203B41FA5}">
                      <a16:colId xmlns:a16="http://schemas.microsoft.com/office/drawing/2014/main" val="2005983430"/>
                    </a:ext>
                  </a:extLst>
                </a:gridCol>
                <a:gridCol w="2067817">
                  <a:extLst>
                    <a:ext uri="{9D8B030D-6E8A-4147-A177-3AD203B41FA5}">
                      <a16:colId xmlns:a16="http://schemas.microsoft.com/office/drawing/2014/main" val="1345034693"/>
                    </a:ext>
                  </a:extLst>
                </a:gridCol>
              </a:tblGrid>
              <a:tr h="0">
                <a:tc>
                  <a:txBody>
                    <a:bodyPr/>
                    <a:lstStyle/>
                    <a:p>
                      <a:pPr marL="0" marR="0" algn="ctr">
                        <a:spcBef>
                          <a:spcPts val="0"/>
                        </a:spcBef>
                        <a:spcAft>
                          <a:spcPts val="0"/>
                        </a:spcAft>
                      </a:pPr>
                      <a:r>
                        <a:rPr lang="en-US" sz="1200" b="1" u="none" spc="-10" dirty="0">
                          <a:effectLst/>
                        </a:rPr>
                        <a:t>Frequency Threshold</a:t>
                      </a:r>
                      <a:endParaRPr lang="en-US" sz="1200" b="1" u="none" dirty="0">
                        <a:effectLst/>
                        <a:latin typeface="Times New Roman" panose="02020603050405020304" pitchFamily="18" charset="0"/>
                        <a:ea typeface="Times New Roman" panose="02020603050405020304" pitchFamily="18" charset="0"/>
                      </a:endParaRPr>
                    </a:p>
                  </a:txBody>
                  <a:tcPr marL="73025" marR="73025" anchor="ctr">
                    <a:solidFill>
                      <a:schemeClr val="accent1"/>
                    </a:solidFill>
                  </a:tcPr>
                </a:tc>
                <a:tc>
                  <a:txBody>
                    <a:bodyPr/>
                    <a:lstStyle/>
                    <a:p>
                      <a:pPr marL="0" marR="0" algn="ctr">
                        <a:spcBef>
                          <a:spcPts val="0"/>
                        </a:spcBef>
                        <a:spcAft>
                          <a:spcPts val="0"/>
                        </a:spcAft>
                      </a:pPr>
                      <a:r>
                        <a:rPr lang="en-US" sz="1200" b="1" u="none" spc="-10" dirty="0">
                          <a:effectLst/>
                        </a:rPr>
                        <a:t>TO Load Relief</a:t>
                      </a:r>
                      <a:endParaRPr lang="en-US" sz="1200" b="1" u="none" dirty="0">
                        <a:effectLst/>
                        <a:latin typeface="Times New Roman" panose="02020603050405020304" pitchFamily="18" charset="0"/>
                        <a:ea typeface="Times New Roman" panose="02020603050405020304" pitchFamily="18" charset="0"/>
                      </a:endParaRPr>
                    </a:p>
                  </a:txBody>
                  <a:tcPr marL="73025" marR="73025" anchor="ctr">
                    <a:solidFill>
                      <a:schemeClr val="accent1"/>
                    </a:solidFill>
                  </a:tcPr>
                </a:tc>
                <a:tc>
                  <a:txBody>
                    <a:bodyPr/>
                    <a:lstStyle/>
                    <a:p>
                      <a:pPr marL="0" marR="0" algn="ctr">
                        <a:spcBef>
                          <a:spcPts val="0"/>
                        </a:spcBef>
                        <a:spcAft>
                          <a:spcPts val="0"/>
                        </a:spcAft>
                      </a:pPr>
                      <a:r>
                        <a:rPr lang="en-US" sz="1200" b="1" u="none" spc="-10" dirty="0">
                          <a:effectLst/>
                        </a:rPr>
                        <a:t>Delay to Trip</a:t>
                      </a:r>
                      <a:endParaRPr lang="en-US" sz="1200" b="1" u="none" dirty="0">
                        <a:effectLst/>
                        <a:latin typeface="Times New Roman" panose="02020603050405020304" pitchFamily="18" charset="0"/>
                        <a:ea typeface="Times New Roman" panose="02020603050405020304" pitchFamily="18" charset="0"/>
                      </a:endParaRPr>
                    </a:p>
                  </a:txBody>
                  <a:tcPr marL="73025" marR="73025" anchor="ctr">
                    <a:solidFill>
                      <a:schemeClr val="accent1"/>
                    </a:solidFill>
                  </a:tcPr>
                </a:tc>
                <a:extLst>
                  <a:ext uri="{0D108BD9-81ED-4DB2-BD59-A6C34878D82A}">
                    <a16:rowId xmlns:a16="http://schemas.microsoft.com/office/drawing/2014/main" val="1594225737"/>
                  </a:ext>
                </a:extLst>
              </a:tr>
              <a:tr h="0">
                <a:tc>
                  <a:txBody>
                    <a:bodyPr/>
                    <a:lstStyle/>
                    <a:p>
                      <a:pPr marL="0" marR="0" algn="ctr">
                        <a:spcBef>
                          <a:spcPts val="0"/>
                        </a:spcBef>
                        <a:spcAft>
                          <a:spcPts val="0"/>
                        </a:spcAft>
                      </a:pPr>
                      <a:r>
                        <a:rPr lang="en-US" sz="1200" spc="-10" dirty="0">
                          <a:solidFill>
                            <a:schemeClr val="tx1"/>
                          </a:solidFill>
                          <a:effectLst/>
                        </a:rPr>
                        <a:t>59.3 Hz</a:t>
                      </a:r>
                      <a:endParaRPr lang="en-US" sz="1200" dirty="0">
                        <a:solidFill>
                          <a:schemeClr val="tx1"/>
                        </a:solidFill>
                        <a:effectLst/>
                        <a:latin typeface="Times New Roman" panose="02020603050405020304" pitchFamily="18" charset="0"/>
                        <a:ea typeface="Times New Roman" panose="02020603050405020304" pitchFamily="18" charset="0"/>
                      </a:endParaRPr>
                    </a:p>
                  </a:txBody>
                  <a:tcPr marL="73025" marR="73025" anchor="ctr"/>
                </a:tc>
                <a:tc>
                  <a:txBody>
                    <a:bodyPr/>
                    <a:lstStyle/>
                    <a:p>
                      <a:pPr marL="0" marR="0" algn="ctr">
                        <a:spcBef>
                          <a:spcPts val="0"/>
                        </a:spcBef>
                        <a:spcAft>
                          <a:spcPts val="0"/>
                        </a:spcAft>
                      </a:pPr>
                      <a:r>
                        <a:rPr lang="en-US" sz="1200" spc="-10" dirty="0">
                          <a:effectLst/>
                        </a:rPr>
                        <a:t>At least 5% of the TO Load</a:t>
                      </a:r>
                      <a:endParaRPr lang="en-US" sz="1200" dirty="0">
                        <a:effectLst/>
                        <a:latin typeface="Times New Roman" panose="02020603050405020304" pitchFamily="18" charset="0"/>
                        <a:ea typeface="Times New Roman" panose="02020603050405020304" pitchFamily="18" charset="0"/>
                      </a:endParaRPr>
                    </a:p>
                  </a:txBody>
                  <a:tcPr marL="73025" marR="73025" anchor="ctr"/>
                </a:tc>
                <a:tc>
                  <a:txBody>
                    <a:bodyPr/>
                    <a:lstStyle/>
                    <a:p>
                      <a:pPr marL="0" marR="0" algn="ctr">
                        <a:spcBef>
                          <a:spcPts val="0"/>
                        </a:spcBef>
                        <a:spcAft>
                          <a:spcPts val="0"/>
                        </a:spcAft>
                      </a:pPr>
                      <a:r>
                        <a:rPr lang="en-US" sz="1200" u="none" spc="-10" dirty="0">
                          <a:effectLst/>
                        </a:rPr>
                        <a:t>No more than 30 cycles</a:t>
                      </a:r>
                      <a:endParaRPr lang="en-US" sz="1200" u="none" dirty="0">
                        <a:effectLst/>
                        <a:latin typeface="Times New Roman" panose="02020603050405020304" pitchFamily="18" charset="0"/>
                        <a:ea typeface="Times New Roman" panose="02020603050405020304" pitchFamily="18" charset="0"/>
                      </a:endParaRPr>
                    </a:p>
                  </a:txBody>
                  <a:tcPr marL="73025" marR="73025" anchor="ctr"/>
                </a:tc>
                <a:extLst>
                  <a:ext uri="{0D108BD9-81ED-4DB2-BD59-A6C34878D82A}">
                    <a16:rowId xmlns:a16="http://schemas.microsoft.com/office/drawing/2014/main" val="1406162121"/>
                  </a:ext>
                </a:extLst>
              </a:tr>
              <a:tr h="0">
                <a:tc>
                  <a:txBody>
                    <a:bodyPr/>
                    <a:lstStyle/>
                    <a:p>
                      <a:pPr marL="0" marR="0" algn="ctr">
                        <a:spcBef>
                          <a:spcPts val="0"/>
                        </a:spcBef>
                        <a:spcAft>
                          <a:spcPts val="0"/>
                        </a:spcAft>
                      </a:pPr>
                      <a:r>
                        <a:rPr lang="en-US" sz="1200" spc="-10">
                          <a:effectLst/>
                        </a:rPr>
                        <a:t>58.9 Hz</a:t>
                      </a:r>
                      <a:endParaRPr lang="en-US" sz="1200">
                        <a:effectLst/>
                        <a:latin typeface="Times New Roman" panose="02020603050405020304" pitchFamily="18" charset="0"/>
                        <a:ea typeface="Times New Roman" panose="02020603050405020304" pitchFamily="18" charset="0"/>
                      </a:endParaRPr>
                    </a:p>
                  </a:txBody>
                  <a:tcPr marL="73025" marR="73025" anchor="ctr"/>
                </a:tc>
                <a:tc>
                  <a:txBody>
                    <a:bodyPr/>
                    <a:lstStyle/>
                    <a:p>
                      <a:pPr marL="0" marR="0" algn="ctr">
                        <a:spcBef>
                          <a:spcPts val="0"/>
                        </a:spcBef>
                        <a:spcAft>
                          <a:spcPts val="0"/>
                        </a:spcAft>
                      </a:pPr>
                      <a:r>
                        <a:rPr lang="en-US" sz="1200" spc="-10" dirty="0">
                          <a:effectLst/>
                        </a:rPr>
                        <a:t>A total of at least 15% of the TO Load</a:t>
                      </a:r>
                      <a:endParaRPr lang="en-US" sz="1200" dirty="0">
                        <a:effectLst/>
                        <a:latin typeface="Times New Roman" panose="02020603050405020304" pitchFamily="18" charset="0"/>
                        <a:ea typeface="Times New Roman" panose="02020603050405020304" pitchFamily="18" charset="0"/>
                      </a:endParaRPr>
                    </a:p>
                  </a:txBody>
                  <a:tcPr marL="73025" marR="73025" anchor="ctr"/>
                </a:tc>
                <a:tc>
                  <a:txBody>
                    <a:bodyPr/>
                    <a:lstStyle/>
                    <a:p>
                      <a:pPr marL="0" marR="0" algn="ctr">
                        <a:spcBef>
                          <a:spcPts val="0"/>
                        </a:spcBef>
                        <a:spcAft>
                          <a:spcPts val="0"/>
                        </a:spcAft>
                      </a:pPr>
                      <a:r>
                        <a:rPr lang="en-US" sz="1200" u="none" spc="-10" dirty="0">
                          <a:effectLst/>
                        </a:rPr>
                        <a:t>No more than 30 cycles</a:t>
                      </a:r>
                      <a:endParaRPr lang="en-US" sz="1200" u="none" dirty="0">
                        <a:effectLst/>
                        <a:latin typeface="Times New Roman" panose="02020603050405020304" pitchFamily="18" charset="0"/>
                        <a:ea typeface="Times New Roman" panose="02020603050405020304" pitchFamily="18" charset="0"/>
                      </a:endParaRPr>
                    </a:p>
                  </a:txBody>
                  <a:tcPr marL="73025" marR="73025" anchor="ctr"/>
                </a:tc>
                <a:extLst>
                  <a:ext uri="{0D108BD9-81ED-4DB2-BD59-A6C34878D82A}">
                    <a16:rowId xmlns:a16="http://schemas.microsoft.com/office/drawing/2014/main" val="2713097814"/>
                  </a:ext>
                </a:extLst>
              </a:tr>
              <a:tr h="0">
                <a:tc>
                  <a:txBody>
                    <a:bodyPr/>
                    <a:lstStyle/>
                    <a:p>
                      <a:pPr marL="0" marR="0" algn="ctr">
                        <a:spcBef>
                          <a:spcPts val="0"/>
                        </a:spcBef>
                        <a:spcAft>
                          <a:spcPts val="0"/>
                        </a:spcAft>
                      </a:pPr>
                      <a:r>
                        <a:rPr lang="en-US" sz="1200" spc="-10">
                          <a:effectLst/>
                        </a:rPr>
                        <a:t>58.5 Hz</a:t>
                      </a:r>
                      <a:endParaRPr lang="en-US" sz="1200">
                        <a:effectLst/>
                        <a:latin typeface="Times New Roman" panose="02020603050405020304" pitchFamily="18" charset="0"/>
                        <a:ea typeface="Times New Roman" panose="02020603050405020304" pitchFamily="18" charset="0"/>
                      </a:endParaRPr>
                    </a:p>
                  </a:txBody>
                  <a:tcPr marL="73025" marR="73025" anchor="ctr"/>
                </a:tc>
                <a:tc>
                  <a:txBody>
                    <a:bodyPr/>
                    <a:lstStyle/>
                    <a:p>
                      <a:pPr marL="0" marR="0" algn="ctr">
                        <a:spcBef>
                          <a:spcPts val="0"/>
                        </a:spcBef>
                        <a:spcAft>
                          <a:spcPts val="0"/>
                        </a:spcAft>
                      </a:pPr>
                      <a:r>
                        <a:rPr lang="en-US" sz="1200" spc="-10" dirty="0">
                          <a:effectLst/>
                        </a:rPr>
                        <a:t>A total of at least 25% of the TO Load</a:t>
                      </a:r>
                      <a:endParaRPr lang="en-US" sz="1200" dirty="0">
                        <a:effectLst/>
                        <a:latin typeface="Times New Roman" panose="02020603050405020304" pitchFamily="18" charset="0"/>
                        <a:ea typeface="Times New Roman" panose="02020603050405020304" pitchFamily="18" charset="0"/>
                      </a:endParaRPr>
                    </a:p>
                  </a:txBody>
                  <a:tcPr marL="73025" marR="73025" anchor="ctr"/>
                </a:tc>
                <a:tc>
                  <a:txBody>
                    <a:bodyPr/>
                    <a:lstStyle/>
                    <a:p>
                      <a:pPr marL="0" marR="0" algn="ctr">
                        <a:spcBef>
                          <a:spcPts val="0"/>
                        </a:spcBef>
                        <a:spcAft>
                          <a:spcPts val="0"/>
                        </a:spcAft>
                      </a:pPr>
                      <a:r>
                        <a:rPr lang="en-US" sz="1200" u="none" spc="-10" dirty="0">
                          <a:effectLst/>
                        </a:rPr>
                        <a:t>No more than 30 cycles</a:t>
                      </a:r>
                      <a:endParaRPr lang="en-US" sz="1200" u="none" dirty="0">
                        <a:effectLst/>
                        <a:latin typeface="Times New Roman" panose="02020603050405020304" pitchFamily="18" charset="0"/>
                        <a:ea typeface="Times New Roman" panose="02020603050405020304" pitchFamily="18" charset="0"/>
                      </a:endParaRPr>
                    </a:p>
                  </a:txBody>
                  <a:tcPr marL="73025" marR="73025" anchor="ctr"/>
                </a:tc>
                <a:extLst>
                  <a:ext uri="{0D108BD9-81ED-4DB2-BD59-A6C34878D82A}">
                    <a16:rowId xmlns:a16="http://schemas.microsoft.com/office/drawing/2014/main" val="1392777556"/>
                  </a:ext>
                </a:extLst>
              </a:tr>
            </a:tbl>
          </a:graphicData>
        </a:graphic>
      </p:graphicFrame>
      <p:sp>
        <p:nvSpPr>
          <p:cNvPr id="7" name="TextBox 6">
            <a:extLst>
              <a:ext uri="{FF2B5EF4-FFF2-40B4-BE49-F238E27FC236}">
                <a16:creationId xmlns:a16="http://schemas.microsoft.com/office/drawing/2014/main" id="{99FF7A53-F148-4CC6-8F1A-059BF8DA52F4}"/>
              </a:ext>
            </a:extLst>
          </p:cNvPr>
          <p:cNvSpPr txBox="1"/>
          <p:nvPr/>
        </p:nvSpPr>
        <p:spPr>
          <a:xfrm>
            <a:off x="838200" y="1098063"/>
            <a:ext cx="4038600" cy="369332"/>
          </a:xfrm>
          <a:prstGeom prst="rect">
            <a:avLst/>
          </a:prstGeom>
          <a:noFill/>
        </p:spPr>
        <p:txBody>
          <a:bodyPr wrap="square" rtlCol="0">
            <a:spAutoFit/>
          </a:bodyPr>
          <a:lstStyle/>
          <a:p>
            <a:r>
              <a:rPr lang="en-US" b="1" dirty="0">
                <a:solidFill>
                  <a:schemeClr val="tx2"/>
                </a:solidFill>
              </a:rPr>
              <a:t>Standard UFLS Stages</a:t>
            </a:r>
          </a:p>
        </p:txBody>
      </p:sp>
      <p:sp>
        <p:nvSpPr>
          <p:cNvPr id="8" name="TextBox 7">
            <a:extLst>
              <a:ext uri="{FF2B5EF4-FFF2-40B4-BE49-F238E27FC236}">
                <a16:creationId xmlns:a16="http://schemas.microsoft.com/office/drawing/2014/main" id="{F048D4FC-F042-4591-ABB0-AF99F49FA4AF}"/>
              </a:ext>
            </a:extLst>
          </p:cNvPr>
          <p:cNvSpPr txBox="1"/>
          <p:nvPr/>
        </p:nvSpPr>
        <p:spPr>
          <a:xfrm>
            <a:off x="805479" y="2908651"/>
            <a:ext cx="6331085" cy="369332"/>
          </a:xfrm>
          <a:prstGeom prst="rect">
            <a:avLst/>
          </a:prstGeom>
          <a:noFill/>
        </p:spPr>
        <p:txBody>
          <a:bodyPr wrap="square" rtlCol="0">
            <a:spAutoFit/>
          </a:bodyPr>
          <a:lstStyle/>
          <a:p>
            <a:r>
              <a:rPr lang="en-US" b="1" dirty="0">
                <a:solidFill>
                  <a:schemeClr val="tx2"/>
                </a:solidFill>
              </a:rPr>
              <a:t>Supplemental Kicker/Anti-Stall UFLS Stages</a:t>
            </a:r>
            <a:endParaRPr lang="en-US" b="1" dirty="0">
              <a:solidFill>
                <a:srgbClr val="FF0000"/>
              </a:solidFill>
            </a:endParaRPr>
          </a:p>
        </p:txBody>
      </p:sp>
      <p:sp>
        <p:nvSpPr>
          <p:cNvPr id="9" name="Arrow: Down 8">
            <a:extLst>
              <a:ext uri="{FF2B5EF4-FFF2-40B4-BE49-F238E27FC236}">
                <a16:creationId xmlns:a16="http://schemas.microsoft.com/office/drawing/2014/main" id="{7B13F74E-131F-4EB5-9BD1-94B50976B209}"/>
              </a:ext>
            </a:extLst>
          </p:cNvPr>
          <p:cNvSpPr/>
          <p:nvPr/>
        </p:nvSpPr>
        <p:spPr>
          <a:xfrm rot="4459279">
            <a:off x="6817626" y="3799847"/>
            <a:ext cx="174717" cy="249077"/>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10" name="TextBox 1">
            <a:extLst>
              <a:ext uri="{FF2B5EF4-FFF2-40B4-BE49-F238E27FC236}">
                <a16:creationId xmlns:a16="http://schemas.microsoft.com/office/drawing/2014/main" id="{4F0C285E-184F-46BC-82FC-9AD2A1F4B4E2}"/>
              </a:ext>
            </a:extLst>
          </p:cNvPr>
          <p:cNvSpPr txBox="1"/>
          <p:nvPr/>
        </p:nvSpPr>
        <p:spPr>
          <a:xfrm>
            <a:off x="7048497" y="3626429"/>
            <a:ext cx="2010473" cy="415721"/>
          </a:xfrm>
          <a:prstGeom prst="rect">
            <a:avLst/>
          </a:prstGeom>
          <a:solidFill>
            <a:schemeClr val="accent6">
              <a:lumMod val="20000"/>
              <a:lumOff val="80000"/>
            </a:schemeClr>
          </a:solid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100" b="1" dirty="0">
                <a:solidFill>
                  <a:srgbClr val="FF0000"/>
                </a:solidFill>
              </a:rPr>
              <a:t>Will this be triggered by loss of 2,805 MW?</a:t>
            </a:r>
          </a:p>
        </p:txBody>
      </p:sp>
      <p:sp>
        <p:nvSpPr>
          <p:cNvPr id="11" name="Content Placeholder 2">
            <a:extLst>
              <a:ext uri="{FF2B5EF4-FFF2-40B4-BE49-F238E27FC236}">
                <a16:creationId xmlns:a16="http://schemas.microsoft.com/office/drawing/2014/main" id="{33E4A677-063B-4757-99B7-4E61E629F384}"/>
              </a:ext>
            </a:extLst>
          </p:cNvPr>
          <p:cNvSpPr>
            <a:spLocks noGrp="1"/>
          </p:cNvSpPr>
          <p:nvPr>
            <p:ph idx="1"/>
          </p:nvPr>
        </p:nvSpPr>
        <p:spPr>
          <a:xfrm>
            <a:off x="304800" y="5211559"/>
            <a:ext cx="8534400" cy="708474"/>
          </a:xfrm>
        </p:spPr>
        <p:txBody>
          <a:bodyPr/>
          <a:lstStyle/>
          <a:p>
            <a:r>
              <a:rPr lang="en-US" sz="1600" dirty="0"/>
              <a:t>The next few slides will assess if there is any concern that the proposed anti-stall UFLS could interact with frequency response if it triggers at 59.5 Hz.</a:t>
            </a:r>
            <a:endParaRPr lang="en-US" dirty="0"/>
          </a:p>
        </p:txBody>
      </p:sp>
    </p:spTree>
    <p:extLst>
      <p:ext uri="{BB962C8B-B14F-4D97-AF65-F5344CB8AC3E}">
        <p14:creationId xmlns:p14="http://schemas.microsoft.com/office/powerpoint/2010/main" val="30372692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9A7AE-E836-47F8-90CF-C18E79679FB9}"/>
              </a:ext>
            </a:extLst>
          </p:cNvPr>
          <p:cNvSpPr>
            <a:spLocks noGrp="1"/>
          </p:cNvSpPr>
          <p:nvPr>
            <p:ph type="title"/>
          </p:nvPr>
        </p:nvSpPr>
        <p:spPr/>
        <p:txBody>
          <a:bodyPr/>
          <a:lstStyle/>
          <a:p>
            <a:r>
              <a:rPr lang="en-US" sz="2400" dirty="0"/>
              <a:t>Anti-Stall UFLS Stage: Settings Study Observation</a:t>
            </a:r>
          </a:p>
        </p:txBody>
      </p:sp>
      <p:sp>
        <p:nvSpPr>
          <p:cNvPr id="3" name="Content Placeholder 2">
            <a:extLst>
              <a:ext uri="{FF2B5EF4-FFF2-40B4-BE49-F238E27FC236}">
                <a16:creationId xmlns:a16="http://schemas.microsoft.com/office/drawing/2014/main" id="{AC67BDC4-4A43-4BF3-98FB-E1F9FEA7E246}"/>
              </a:ext>
            </a:extLst>
          </p:cNvPr>
          <p:cNvSpPr>
            <a:spLocks noGrp="1"/>
          </p:cNvSpPr>
          <p:nvPr>
            <p:ph idx="1"/>
          </p:nvPr>
        </p:nvSpPr>
        <p:spPr/>
        <p:txBody>
          <a:bodyPr/>
          <a:lstStyle/>
          <a:p>
            <a:r>
              <a:rPr lang="en-US" sz="1600" dirty="0">
                <a:solidFill>
                  <a:schemeClr val="tx2"/>
                </a:solidFill>
              </a:rPr>
              <a:t>With a starting frequency </a:t>
            </a:r>
            <a:r>
              <a:rPr lang="en-US" sz="1600">
                <a:solidFill>
                  <a:schemeClr val="tx2"/>
                </a:solidFill>
              </a:rPr>
              <a:t>at 59.89 Hz</a:t>
            </a:r>
            <a:r>
              <a:rPr lang="en-US" sz="1600" dirty="0">
                <a:solidFill>
                  <a:schemeClr val="tx2"/>
                </a:solidFill>
              </a:rPr>
              <a:t>, for the loss of 2,805 MW generation, frequency was below 59.5 Hz for at least 52 seconds</a:t>
            </a:r>
            <a:r>
              <a:rPr lang="en-US" sz="1800" dirty="0">
                <a:solidFill>
                  <a:schemeClr val="tx2"/>
                </a:solidFill>
              </a:rPr>
              <a:t>.</a:t>
            </a:r>
            <a:r>
              <a:rPr lang="en-US" sz="1800" dirty="0"/>
              <a:t> </a:t>
            </a:r>
            <a:r>
              <a:rPr lang="en-US" sz="1600" dirty="0"/>
              <a:t>Hence, even in this scenario, a larger delay (ex. 90s or higher) is recommended so that the anti-stall UFLS stage does not trigger for a Frequency Measurable Event (FME).</a:t>
            </a:r>
            <a:endParaRPr lang="en-US" sz="1800" dirty="0"/>
          </a:p>
          <a:p>
            <a:endParaRPr lang="en-US" dirty="0"/>
          </a:p>
        </p:txBody>
      </p:sp>
      <p:sp>
        <p:nvSpPr>
          <p:cNvPr id="4" name="Slide Number Placeholder 3">
            <a:extLst>
              <a:ext uri="{FF2B5EF4-FFF2-40B4-BE49-F238E27FC236}">
                <a16:creationId xmlns:a16="http://schemas.microsoft.com/office/drawing/2014/main" id="{5F24ECE4-F647-42A5-838D-6ADF40EC1B39}"/>
              </a:ext>
            </a:extLst>
          </p:cNvPr>
          <p:cNvSpPr>
            <a:spLocks noGrp="1"/>
          </p:cNvSpPr>
          <p:nvPr>
            <p:ph type="sldNum" sz="quarter" idx="4"/>
          </p:nvPr>
        </p:nvSpPr>
        <p:spPr/>
        <p:txBody>
          <a:bodyPr/>
          <a:lstStyle/>
          <a:p>
            <a:fld id="{1D93BD3E-1E9A-4970-A6F7-E7AC52762E0C}" type="slidenum">
              <a:rPr lang="en-US" smtClean="0"/>
              <a:pPr/>
              <a:t>13</a:t>
            </a:fld>
            <a:endParaRPr lang="en-US" dirty="0"/>
          </a:p>
        </p:txBody>
      </p:sp>
      <p:pic>
        <p:nvPicPr>
          <p:cNvPr id="5" name="Picture 4">
            <a:extLst>
              <a:ext uri="{FF2B5EF4-FFF2-40B4-BE49-F238E27FC236}">
                <a16:creationId xmlns:a16="http://schemas.microsoft.com/office/drawing/2014/main" id="{AAB26F55-6E65-4079-8F2F-ADA4E7925414}"/>
              </a:ext>
            </a:extLst>
          </p:cNvPr>
          <p:cNvPicPr>
            <a:picLocks noChangeAspect="1"/>
          </p:cNvPicPr>
          <p:nvPr/>
        </p:nvPicPr>
        <p:blipFill>
          <a:blip r:embed="rId2"/>
          <a:stretch>
            <a:fillRect/>
          </a:stretch>
        </p:blipFill>
        <p:spPr>
          <a:xfrm>
            <a:off x="530001" y="2115150"/>
            <a:ext cx="8083997" cy="3724979"/>
          </a:xfrm>
          <a:prstGeom prst="rect">
            <a:avLst/>
          </a:prstGeom>
        </p:spPr>
      </p:pic>
    </p:spTree>
    <p:extLst>
      <p:ext uri="{BB962C8B-B14F-4D97-AF65-F5344CB8AC3E}">
        <p14:creationId xmlns:p14="http://schemas.microsoft.com/office/powerpoint/2010/main" val="18843660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7683F-DFBD-44AD-8E6F-02DE07D287D6}"/>
              </a:ext>
            </a:extLst>
          </p:cNvPr>
          <p:cNvSpPr>
            <a:spLocks noGrp="1"/>
          </p:cNvSpPr>
          <p:nvPr>
            <p:ph type="title"/>
          </p:nvPr>
        </p:nvSpPr>
        <p:spPr/>
        <p:txBody>
          <a:bodyPr/>
          <a:lstStyle/>
          <a:p>
            <a:r>
              <a:rPr lang="en-US" sz="2400" dirty="0"/>
              <a:t>Anti-Stall UFLS Stage Settings – Recommendation</a:t>
            </a:r>
          </a:p>
        </p:txBody>
      </p:sp>
      <p:sp>
        <p:nvSpPr>
          <p:cNvPr id="3" name="Content Placeholder 2">
            <a:extLst>
              <a:ext uri="{FF2B5EF4-FFF2-40B4-BE49-F238E27FC236}">
                <a16:creationId xmlns:a16="http://schemas.microsoft.com/office/drawing/2014/main" id="{9FEBCDA8-6C3A-4E74-9510-D825E8CB632B}"/>
              </a:ext>
            </a:extLst>
          </p:cNvPr>
          <p:cNvSpPr>
            <a:spLocks noGrp="1"/>
          </p:cNvSpPr>
          <p:nvPr>
            <p:ph idx="1"/>
          </p:nvPr>
        </p:nvSpPr>
        <p:spPr/>
        <p:txBody>
          <a:bodyPr/>
          <a:lstStyle/>
          <a:p>
            <a:r>
              <a:rPr lang="en-US" sz="1600" dirty="0"/>
              <a:t>Addition of an anti-stall UFLS stage alone may be sufficient to limit exposure potential equipment damage due to operating at lower frequency levels and provide ERCOT Control Room additional time to respond to evolving grid conditions.</a:t>
            </a:r>
          </a:p>
          <a:p>
            <a:endParaRPr lang="en-US" sz="1600" dirty="0"/>
          </a:p>
          <a:p>
            <a:r>
              <a:rPr lang="en-US" sz="1600" dirty="0"/>
              <a:t>It is recommended that, </a:t>
            </a:r>
          </a:p>
          <a:p>
            <a:pPr marL="685800" lvl="1" indent="-342900">
              <a:buFont typeface="+mj-lt"/>
              <a:buAutoNum type="alphaLcParenR"/>
            </a:pPr>
            <a:r>
              <a:rPr lang="en-US" sz="1400" dirty="0"/>
              <a:t>a higher trigger frequency setting of around 59.5 Hz* be used to limit exposure potential equipment damage due to operating at lower frequency levels and </a:t>
            </a:r>
          </a:p>
          <a:p>
            <a:pPr marL="685800" lvl="1" indent="-342900">
              <a:buFont typeface="+mj-lt"/>
              <a:buAutoNum type="alphaLcParenR"/>
            </a:pPr>
            <a:r>
              <a:rPr lang="en-US" sz="1400" dirty="0"/>
              <a:t>a larger time delay starting at around 90 seconds be used to avoid triggering this anti-stall UFLS stage during a Frequency Measurable Event.</a:t>
            </a:r>
          </a:p>
          <a:p>
            <a:endParaRPr lang="en-US" sz="1600" dirty="0"/>
          </a:p>
          <a:p>
            <a:r>
              <a:rPr lang="en-US" sz="1600" dirty="0"/>
              <a:t>Below is one possible option of how the anti-Stall UFLS at 59.5 Hz may be designed. </a:t>
            </a:r>
          </a:p>
          <a:p>
            <a:pPr lvl="1"/>
            <a:r>
              <a:rPr lang="en-US" sz="1400" dirty="0"/>
              <a:t>Note that if option of triggering at 59.5 Hz is acceptable, ERCOT is open to exploring additional variations in quantity of load shed and number of triggers.</a:t>
            </a:r>
          </a:p>
          <a:p>
            <a:endParaRPr lang="en-US" dirty="0"/>
          </a:p>
          <a:p>
            <a:endParaRPr lang="en-US" dirty="0"/>
          </a:p>
          <a:p>
            <a:endParaRPr lang="en-US" dirty="0"/>
          </a:p>
          <a:p>
            <a:endParaRPr lang="en-US" dirty="0"/>
          </a:p>
          <a:p>
            <a:endParaRPr lang="en-US" dirty="0"/>
          </a:p>
          <a:p>
            <a:endParaRPr lang="en-US" sz="800" dirty="0"/>
          </a:p>
          <a:p>
            <a:pPr marL="0" indent="0">
              <a:buNone/>
            </a:pPr>
            <a:r>
              <a:rPr lang="en-US" sz="800" dirty="0"/>
              <a:t>*Since 2000 there have been only two events that ERCOT is aware of wherein frequency has dropped below 59.5 Hz (see slide 20 for more details on these events).</a:t>
            </a:r>
          </a:p>
        </p:txBody>
      </p:sp>
      <p:sp>
        <p:nvSpPr>
          <p:cNvPr id="4" name="Slide Number Placeholder 3">
            <a:extLst>
              <a:ext uri="{FF2B5EF4-FFF2-40B4-BE49-F238E27FC236}">
                <a16:creationId xmlns:a16="http://schemas.microsoft.com/office/drawing/2014/main" id="{A87C4BE7-9DFC-46E7-85D0-C7372F01FE32}"/>
              </a:ext>
            </a:extLst>
          </p:cNvPr>
          <p:cNvSpPr>
            <a:spLocks noGrp="1"/>
          </p:cNvSpPr>
          <p:nvPr>
            <p:ph type="sldNum" sz="quarter" idx="4"/>
          </p:nvPr>
        </p:nvSpPr>
        <p:spPr/>
        <p:txBody>
          <a:bodyPr/>
          <a:lstStyle/>
          <a:p>
            <a:fld id="{1D93BD3E-1E9A-4970-A6F7-E7AC52762E0C}" type="slidenum">
              <a:rPr lang="en-US" smtClean="0"/>
              <a:pPr/>
              <a:t>14</a:t>
            </a:fld>
            <a:endParaRPr lang="en-US" dirty="0"/>
          </a:p>
        </p:txBody>
      </p:sp>
      <p:graphicFrame>
        <p:nvGraphicFramePr>
          <p:cNvPr id="5" name="Table 4">
            <a:extLst>
              <a:ext uri="{FF2B5EF4-FFF2-40B4-BE49-F238E27FC236}">
                <a16:creationId xmlns:a16="http://schemas.microsoft.com/office/drawing/2014/main" id="{107D78B9-7149-44D8-8563-38688087B721}"/>
              </a:ext>
            </a:extLst>
          </p:cNvPr>
          <p:cNvGraphicFramePr>
            <a:graphicFrameLocks noGrp="1"/>
          </p:cNvGraphicFramePr>
          <p:nvPr>
            <p:extLst>
              <p:ext uri="{D42A27DB-BD31-4B8C-83A1-F6EECF244321}">
                <p14:modId xmlns:p14="http://schemas.microsoft.com/office/powerpoint/2010/main" val="2423599536"/>
              </p:ext>
            </p:extLst>
          </p:nvPr>
        </p:nvGraphicFramePr>
        <p:xfrm>
          <a:off x="1514382" y="4267024"/>
          <a:ext cx="6191435" cy="1384839"/>
        </p:xfrm>
        <a:graphic>
          <a:graphicData uri="http://schemas.openxmlformats.org/drawingml/2006/table">
            <a:tbl>
              <a:tblPr>
                <a:tableStyleId>{BC89EF96-8CEA-46FF-86C4-4CE0E7609802}</a:tableStyleId>
              </a:tblPr>
              <a:tblGrid>
                <a:gridCol w="1751332">
                  <a:extLst>
                    <a:ext uri="{9D8B030D-6E8A-4147-A177-3AD203B41FA5}">
                      <a16:colId xmlns:a16="http://schemas.microsoft.com/office/drawing/2014/main" val="3936923929"/>
                    </a:ext>
                  </a:extLst>
                </a:gridCol>
                <a:gridCol w="2525486">
                  <a:extLst>
                    <a:ext uri="{9D8B030D-6E8A-4147-A177-3AD203B41FA5}">
                      <a16:colId xmlns:a16="http://schemas.microsoft.com/office/drawing/2014/main" val="1529755113"/>
                    </a:ext>
                  </a:extLst>
                </a:gridCol>
                <a:gridCol w="1914617">
                  <a:extLst>
                    <a:ext uri="{9D8B030D-6E8A-4147-A177-3AD203B41FA5}">
                      <a16:colId xmlns:a16="http://schemas.microsoft.com/office/drawing/2014/main" val="1294593736"/>
                    </a:ext>
                  </a:extLst>
                </a:gridCol>
              </a:tblGrid>
              <a:tr h="287559">
                <a:tc>
                  <a:txBody>
                    <a:bodyPr/>
                    <a:lstStyle/>
                    <a:p>
                      <a:pPr marL="0" marR="0" algn="ctr">
                        <a:spcBef>
                          <a:spcPts val="0"/>
                        </a:spcBef>
                        <a:spcAft>
                          <a:spcPts val="0"/>
                        </a:spcAft>
                      </a:pPr>
                      <a:r>
                        <a:rPr lang="en-US" sz="1200" b="1" u="none" spc="-10" dirty="0">
                          <a:effectLst/>
                        </a:rPr>
                        <a:t>Frequency Threshold</a:t>
                      </a:r>
                      <a:endParaRPr lang="en-US" sz="1200" b="1" u="none" dirty="0">
                        <a:effectLst/>
                        <a:latin typeface="Times New Roman" panose="02020603050405020304" pitchFamily="18" charset="0"/>
                        <a:ea typeface="Times New Roman" panose="02020603050405020304" pitchFamily="18" charset="0"/>
                      </a:endParaRPr>
                    </a:p>
                  </a:txBody>
                  <a:tcPr marL="73025" marR="73025" anchor="ctr">
                    <a:solidFill>
                      <a:schemeClr val="accent1"/>
                    </a:solidFill>
                  </a:tcPr>
                </a:tc>
                <a:tc>
                  <a:txBody>
                    <a:bodyPr/>
                    <a:lstStyle/>
                    <a:p>
                      <a:pPr marL="0" marR="0" algn="ctr">
                        <a:spcBef>
                          <a:spcPts val="0"/>
                        </a:spcBef>
                        <a:spcAft>
                          <a:spcPts val="0"/>
                        </a:spcAft>
                      </a:pPr>
                      <a:r>
                        <a:rPr lang="en-US" sz="1200" b="1" u="none" spc="-10" dirty="0">
                          <a:effectLst/>
                        </a:rPr>
                        <a:t>TO Load Relief</a:t>
                      </a:r>
                      <a:endParaRPr lang="en-US" sz="1200" b="1" u="none" dirty="0">
                        <a:effectLst/>
                        <a:latin typeface="Times New Roman" panose="02020603050405020304" pitchFamily="18" charset="0"/>
                        <a:ea typeface="Times New Roman" panose="02020603050405020304" pitchFamily="18" charset="0"/>
                      </a:endParaRPr>
                    </a:p>
                  </a:txBody>
                  <a:tcPr marL="73025" marR="73025" anchor="ctr">
                    <a:solidFill>
                      <a:schemeClr val="accent1"/>
                    </a:solidFill>
                  </a:tcPr>
                </a:tc>
                <a:tc>
                  <a:txBody>
                    <a:bodyPr/>
                    <a:lstStyle/>
                    <a:p>
                      <a:pPr marL="0" marR="0" algn="ctr">
                        <a:spcBef>
                          <a:spcPts val="0"/>
                        </a:spcBef>
                        <a:spcAft>
                          <a:spcPts val="0"/>
                        </a:spcAft>
                      </a:pPr>
                      <a:r>
                        <a:rPr lang="en-US" sz="1200" b="1" u="none" spc="-10" dirty="0">
                          <a:effectLst/>
                        </a:rPr>
                        <a:t>Delay to Trip</a:t>
                      </a:r>
                      <a:endParaRPr lang="en-US" sz="1200" b="1" u="none" dirty="0">
                        <a:effectLst/>
                        <a:latin typeface="Times New Roman" panose="02020603050405020304" pitchFamily="18" charset="0"/>
                        <a:ea typeface="Times New Roman" panose="02020603050405020304" pitchFamily="18" charset="0"/>
                      </a:endParaRPr>
                    </a:p>
                  </a:txBody>
                  <a:tcPr marL="73025" marR="73025" anchor="ctr">
                    <a:solidFill>
                      <a:schemeClr val="accent1"/>
                    </a:solidFill>
                  </a:tcPr>
                </a:tc>
                <a:extLst>
                  <a:ext uri="{0D108BD9-81ED-4DB2-BD59-A6C34878D82A}">
                    <a16:rowId xmlns:a16="http://schemas.microsoft.com/office/drawing/2014/main" val="3757869096"/>
                  </a:ext>
                </a:extLst>
              </a:tr>
              <a:tr h="139585">
                <a:tc>
                  <a:txBody>
                    <a:bodyPr/>
                    <a:lstStyle/>
                    <a:p>
                      <a:pPr marL="0" marR="0" algn="ctr">
                        <a:spcBef>
                          <a:spcPts val="0"/>
                        </a:spcBef>
                        <a:spcAft>
                          <a:spcPts val="0"/>
                        </a:spcAft>
                      </a:pPr>
                      <a:r>
                        <a:rPr lang="en-US" sz="1200" u="none" spc="-10" dirty="0">
                          <a:solidFill>
                            <a:schemeClr val="accent6"/>
                          </a:solidFill>
                          <a:effectLst/>
                        </a:rPr>
                        <a:t>59.5 Hz</a:t>
                      </a:r>
                      <a:endParaRPr lang="en-US" sz="1200" u="none" dirty="0">
                        <a:solidFill>
                          <a:schemeClr val="accent6"/>
                        </a:solidFill>
                        <a:effectLst/>
                        <a:latin typeface="Times New Roman" panose="02020603050405020304" pitchFamily="18" charset="0"/>
                        <a:ea typeface="Times New Roman" panose="02020603050405020304" pitchFamily="18" charset="0"/>
                      </a:endParaRPr>
                    </a:p>
                  </a:txBody>
                  <a:tcPr marL="73025" marR="73025" anchor="ctr"/>
                </a:tc>
                <a:tc>
                  <a:txBody>
                    <a:bodyPr/>
                    <a:lstStyle/>
                    <a:p>
                      <a:pPr marL="0" marR="0" algn="ctr">
                        <a:spcBef>
                          <a:spcPts val="0"/>
                        </a:spcBef>
                        <a:spcAft>
                          <a:spcPts val="0"/>
                        </a:spcAft>
                      </a:pPr>
                      <a:r>
                        <a:rPr lang="en-US" sz="1200" u="none" spc="-10" dirty="0">
                          <a:effectLst/>
                        </a:rPr>
                        <a:t>At least 1% of the TO Load</a:t>
                      </a:r>
                      <a:endParaRPr lang="en-US" sz="1200" u="none" dirty="0">
                        <a:effectLst/>
                        <a:latin typeface="Times New Roman" panose="02020603050405020304" pitchFamily="18" charset="0"/>
                        <a:ea typeface="Times New Roman" panose="02020603050405020304" pitchFamily="18" charset="0"/>
                      </a:endParaRPr>
                    </a:p>
                  </a:txBody>
                  <a:tcPr marL="73025" marR="73025" anchor="ctr"/>
                </a:tc>
                <a:tc>
                  <a:txBody>
                    <a:bodyPr/>
                    <a:lstStyle/>
                    <a:p>
                      <a:pPr marL="0" marR="0" algn="ctr">
                        <a:spcBef>
                          <a:spcPts val="0"/>
                        </a:spcBef>
                        <a:spcAft>
                          <a:spcPts val="0"/>
                        </a:spcAft>
                      </a:pPr>
                      <a:r>
                        <a:rPr lang="en-US" sz="1200" u="none" spc="-10" dirty="0">
                          <a:solidFill>
                            <a:schemeClr val="accent6"/>
                          </a:solidFill>
                          <a:effectLst/>
                        </a:rPr>
                        <a:t>90 seconds</a:t>
                      </a:r>
                      <a:endParaRPr lang="en-US" sz="1200" u="none" dirty="0">
                        <a:solidFill>
                          <a:schemeClr val="accent6"/>
                        </a:solidFill>
                        <a:effectLst/>
                        <a:latin typeface="Times New Roman" panose="02020603050405020304" pitchFamily="18" charset="0"/>
                        <a:ea typeface="Times New Roman" panose="02020603050405020304" pitchFamily="18" charset="0"/>
                      </a:endParaRPr>
                    </a:p>
                  </a:txBody>
                  <a:tcPr marL="73025" marR="73025" anchor="ctr"/>
                </a:tc>
                <a:extLst>
                  <a:ext uri="{0D108BD9-81ED-4DB2-BD59-A6C34878D82A}">
                    <a16:rowId xmlns:a16="http://schemas.microsoft.com/office/drawing/2014/main" val="2132977278"/>
                  </a:ext>
                </a:extLst>
              </a:tr>
              <a:tr h="170065">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10" normalizeH="0" baseline="0" noProof="0" dirty="0">
                          <a:ln>
                            <a:noFill/>
                          </a:ln>
                          <a:solidFill>
                            <a:schemeClr val="accent6"/>
                          </a:solidFill>
                          <a:effectLst/>
                          <a:uLnTx/>
                          <a:uFillTx/>
                          <a:latin typeface="Arial"/>
                          <a:ea typeface="+mn-ea"/>
                          <a:cs typeface="+mn-cs"/>
                        </a:rPr>
                        <a:t>59.5 Hz</a:t>
                      </a:r>
                      <a:endParaRPr kumimoji="0" lang="en-US" sz="1200" b="0" i="0" u="none" strike="noStrike" kern="1200" cap="none" spc="0" normalizeH="0" baseline="0" noProof="0" dirty="0">
                        <a:ln>
                          <a:noFill/>
                        </a:ln>
                        <a:solidFill>
                          <a:schemeClr val="accent6"/>
                        </a:solidFill>
                        <a:effectLst/>
                        <a:uLnTx/>
                        <a:uFillTx/>
                        <a:latin typeface="Times New Roman" panose="02020603050405020304" pitchFamily="18" charset="0"/>
                        <a:ea typeface="Times New Roman" panose="02020603050405020304" pitchFamily="18" charset="0"/>
                        <a:cs typeface="+mn-cs"/>
                      </a:endParaRPr>
                    </a:p>
                  </a:txBody>
                  <a:tcPr marL="73025" marR="73025" anchor="ctr"/>
                </a:tc>
                <a:tc>
                  <a:txBody>
                    <a:bodyPr/>
                    <a:lstStyle/>
                    <a:p>
                      <a:pPr marL="0" marR="0" algn="ctr">
                        <a:spcBef>
                          <a:spcPts val="0"/>
                        </a:spcBef>
                        <a:spcAft>
                          <a:spcPts val="0"/>
                        </a:spcAft>
                      </a:pPr>
                      <a:r>
                        <a:rPr lang="en-US" sz="1200" u="none" spc="-10" dirty="0">
                          <a:effectLst/>
                        </a:rPr>
                        <a:t>At least 1.5% of the TO Load</a:t>
                      </a:r>
                      <a:endParaRPr lang="en-US" sz="1200" u="none" dirty="0">
                        <a:effectLst/>
                        <a:latin typeface="Times New Roman" panose="02020603050405020304" pitchFamily="18" charset="0"/>
                        <a:ea typeface="Times New Roman" panose="02020603050405020304" pitchFamily="18" charset="0"/>
                      </a:endParaRPr>
                    </a:p>
                  </a:txBody>
                  <a:tcPr marL="73025" marR="73025" anchor="ctr"/>
                </a:tc>
                <a:tc>
                  <a:txBody>
                    <a:bodyPr/>
                    <a:lstStyle/>
                    <a:p>
                      <a:pPr marL="0" marR="0" algn="ctr">
                        <a:spcBef>
                          <a:spcPts val="0"/>
                        </a:spcBef>
                        <a:spcAft>
                          <a:spcPts val="0"/>
                        </a:spcAft>
                      </a:pPr>
                      <a:r>
                        <a:rPr lang="en-US" sz="1200" u="none" spc="-10" dirty="0">
                          <a:solidFill>
                            <a:schemeClr val="accent6"/>
                          </a:solidFill>
                          <a:effectLst/>
                        </a:rPr>
                        <a:t>120 seconds</a:t>
                      </a:r>
                      <a:endParaRPr lang="en-US" sz="1200" u="none" dirty="0">
                        <a:solidFill>
                          <a:schemeClr val="accent6"/>
                        </a:solidFill>
                        <a:effectLst/>
                        <a:latin typeface="Times New Roman" panose="02020603050405020304" pitchFamily="18" charset="0"/>
                        <a:ea typeface="Times New Roman" panose="02020603050405020304" pitchFamily="18" charset="0"/>
                      </a:endParaRPr>
                    </a:p>
                  </a:txBody>
                  <a:tcPr marL="73025" marR="73025" anchor="ctr"/>
                </a:tc>
                <a:extLst>
                  <a:ext uri="{0D108BD9-81ED-4DB2-BD59-A6C34878D82A}">
                    <a16:rowId xmlns:a16="http://schemas.microsoft.com/office/drawing/2014/main" val="3891480650"/>
                  </a:ext>
                </a:extLst>
              </a:tr>
              <a:tr h="152648">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10" normalizeH="0" baseline="0" noProof="0" dirty="0">
                          <a:ln>
                            <a:noFill/>
                          </a:ln>
                          <a:solidFill>
                            <a:schemeClr val="accent6"/>
                          </a:solidFill>
                          <a:effectLst/>
                          <a:uLnTx/>
                          <a:uFillTx/>
                          <a:latin typeface="Arial"/>
                          <a:ea typeface="+mn-ea"/>
                          <a:cs typeface="+mn-cs"/>
                        </a:rPr>
                        <a:t>59.5 Hz</a:t>
                      </a:r>
                      <a:endParaRPr kumimoji="0" lang="en-US" sz="1200" b="0" i="0" u="none" strike="noStrike" kern="1200" cap="none" spc="0" normalizeH="0" baseline="0" noProof="0" dirty="0">
                        <a:ln>
                          <a:noFill/>
                        </a:ln>
                        <a:solidFill>
                          <a:schemeClr val="accent6"/>
                        </a:solidFill>
                        <a:effectLst/>
                        <a:uLnTx/>
                        <a:uFillTx/>
                        <a:latin typeface="Times New Roman" panose="02020603050405020304" pitchFamily="18" charset="0"/>
                        <a:ea typeface="Times New Roman" panose="02020603050405020304" pitchFamily="18" charset="0"/>
                        <a:cs typeface="+mn-cs"/>
                      </a:endParaRPr>
                    </a:p>
                  </a:txBody>
                  <a:tcPr marL="73025" marR="73025" anchor="ctr"/>
                </a:tc>
                <a:tc>
                  <a:txBody>
                    <a:bodyPr/>
                    <a:lstStyle/>
                    <a:p>
                      <a:pPr marL="0" marR="0" algn="ctr">
                        <a:spcBef>
                          <a:spcPts val="0"/>
                        </a:spcBef>
                        <a:spcAft>
                          <a:spcPts val="0"/>
                        </a:spcAft>
                      </a:pPr>
                      <a:r>
                        <a:rPr lang="en-US" sz="1200" u="none" spc="-10" dirty="0">
                          <a:effectLst/>
                        </a:rPr>
                        <a:t>At least 2.0% of the TO Load</a:t>
                      </a:r>
                      <a:endParaRPr lang="en-US" sz="1200" u="none" dirty="0">
                        <a:effectLst/>
                        <a:latin typeface="Times New Roman" panose="02020603050405020304" pitchFamily="18" charset="0"/>
                        <a:ea typeface="Times New Roman" panose="02020603050405020304" pitchFamily="18" charset="0"/>
                      </a:endParaRPr>
                    </a:p>
                  </a:txBody>
                  <a:tcPr marL="73025" marR="73025" anchor="ctr"/>
                </a:tc>
                <a:tc>
                  <a:txBody>
                    <a:bodyPr/>
                    <a:lstStyle/>
                    <a:p>
                      <a:pPr marL="0" marR="0" algn="ctr">
                        <a:spcBef>
                          <a:spcPts val="0"/>
                        </a:spcBef>
                        <a:spcAft>
                          <a:spcPts val="0"/>
                        </a:spcAft>
                      </a:pPr>
                      <a:r>
                        <a:rPr lang="en-US" sz="1200" u="none" spc="-10" dirty="0">
                          <a:solidFill>
                            <a:schemeClr val="accent6"/>
                          </a:solidFill>
                          <a:effectLst/>
                        </a:rPr>
                        <a:t>130 seconds</a:t>
                      </a:r>
                      <a:endParaRPr lang="en-US" sz="1200" u="none" dirty="0">
                        <a:solidFill>
                          <a:schemeClr val="accent6"/>
                        </a:solidFill>
                        <a:effectLst/>
                        <a:latin typeface="Times New Roman" panose="02020603050405020304" pitchFamily="18" charset="0"/>
                        <a:ea typeface="Times New Roman" panose="02020603050405020304" pitchFamily="18" charset="0"/>
                      </a:endParaRPr>
                    </a:p>
                  </a:txBody>
                  <a:tcPr marL="73025" marR="73025" anchor="ctr"/>
                </a:tc>
                <a:extLst>
                  <a:ext uri="{0D108BD9-81ED-4DB2-BD59-A6C34878D82A}">
                    <a16:rowId xmlns:a16="http://schemas.microsoft.com/office/drawing/2014/main" val="3321146718"/>
                  </a:ext>
                </a:extLst>
              </a:tr>
              <a:tr h="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10" normalizeH="0" baseline="0" noProof="0" dirty="0">
                          <a:ln>
                            <a:noFill/>
                          </a:ln>
                          <a:solidFill>
                            <a:schemeClr val="accent6"/>
                          </a:solidFill>
                          <a:effectLst/>
                          <a:uLnTx/>
                          <a:uFillTx/>
                          <a:latin typeface="Arial"/>
                          <a:ea typeface="+mn-ea"/>
                          <a:cs typeface="+mn-cs"/>
                        </a:rPr>
                        <a:t>59.5 Hz</a:t>
                      </a:r>
                      <a:endParaRPr kumimoji="0" lang="en-US" sz="1200" b="0" i="0" u="none" strike="noStrike" kern="1200" cap="none" spc="0" normalizeH="0" baseline="0" noProof="0" dirty="0">
                        <a:ln>
                          <a:noFill/>
                        </a:ln>
                        <a:solidFill>
                          <a:schemeClr val="accent6"/>
                        </a:solidFill>
                        <a:effectLst/>
                        <a:uLnTx/>
                        <a:uFillTx/>
                        <a:latin typeface="Times New Roman" panose="02020603050405020304" pitchFamily="18" charset="0"/>
                        <a:ea typeface="Times New Roman" panose="02020603050405020304" pitchFamily="18" charset="0"/>
                        <a:cs typeface="+mn-cs"/>
                      </a:endParaRPr>
                    </a:p>
                  </a:txBody>
                  <a:tcPr marL="73025" marR="73025" anchor="ctr"/>
                </a:tc>
                <a:tc>
                  <a:txBody>
                    <a:bodyPr/>
                    <a:lstStyle/>
                    <a:p>
                      <a:pPr marL="0" marR="0" algn="ctr">
                        <a:spcBef>
                          <a:spcPts val="0"/>
                        </a:spcBef>
                        <a:spcAft>
                          <a:spcPts val="0"/>
                        </a:spcAft>
                      </a:pPr>
                      <a:r>
                        <a:rPr lang="en-US" sz="1200" u="none" spc="-10" dirty="0">
                          <a:effectLst/>
                        </a:rPr>
                        <a:t>At least 2.0% of the TO Load</a:t>
                      </a:r>
                      <a:endParaRPr lang="en-US" sz="1200" u="none" dirty="0">
                        <a:effectLst/>
                        <a:latin typeface="Times New Roman" panose="02020603050405020304" pitchFamily="18" charset="0"/>
                        <a:ea typeface="Times New Roman" panose="02020603050405020304" pitchFamily="18" charset="0"/>
                      </a:endParaRPr>
                    </a:p>
                  </a:txBody>
                  <a:tcPr marL="73025" marR="73025" anchor="ctr"/>
                </a:tc>
                <a:tc>
                  <a:txBody>
                    <a:bodyPr/>
                    <a:lstStyle/>
                    <a:p>
                      <a:pPr marL="0" marR="0" algn="ctr">
                        <a:spcBef>
                          <a:spcPts val="0"/>
                        </a:spcBef>
                        <a:spcAft>
                          <a:spcPts val="0"/>
                        </a:spcAft>
                      </a:pPr>
                      <a:r>
                        <a:rPr lang="en-US" sz="1200" u="none" spc="-10">
                          <a:solidFill>
                            <a:schemeClr val="accent6"/>
                          </a:solidFill>
                          <a:effectLst/>
                        </a:rPr>
                        <a:t>150 </a:t>
                      </a:r>
                      <a:r>
                        <a:rPr lang="en-US" sz="1200" u="none" spc="-10" dirty="0">
                          <a:solidFill>
                            <a:schemeClr val="accent6"/>
                          </a:solidFill>
                          <a:effectLst/>
                        </a:rPr>
                        <a:t>seconds</a:t>
                      </a:r>
                      <a:endParaRPr lang="en-US" sz="1200" u="none" dirty="0">
                        <a:solidFill>
                          <a:schemeClr val="accent6"/>
                        </a:solidFill>
                        <a:effectLst/>
                        <a:latin typeface="Times New Roman" panose="02020603050405020304" pitchFamily="18" charset="0"/>
                        <a:ea typeface="Times New Roman" panose="02020603050405020304" pitchFamily="18" charset="0"/>
                      </a:endParaRPr>
                    </a:p>
                  </a:txBody>
                  <a:tcPr marL="73025" marR="73025" anchor="ctr"/>
                </a:tc>
                <a:extLst>
                  <a:ext uri="{0D108BD9-81ED-4DB2-BD59-A6C34878D82A}">
                    <a16:rowId xmlns:a16="http://schemas.microsoft.com/office/drawing/2014/main" val="1909787253"/>
                  </a:ext>
                </a:extLst>
              </a:tr>
            </a:tbl>
          </a:graphicData>
        </a:graphic>
      </p:graphicFrame>
    </p:spTree>
    <p:extLst>
      <p:ext uri="{BB962C8B-B14F-4D97-AF65-F5344CB8AC3E}">
        <p14:creationId xmlns:p14="http://schemas.microsoft.com/office/powerpoint/2010/main" val="9367530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A8085-FA1D-408C-BC23-F48736E044D6}"/>
              </a:ext>
            </a:extLst>
          </p:cNvPr>
          <p:cNvSpPr>
            <a:spLocks noGrp="1"/>
          </p:cNvSpPr>
          <p:nvPr>
            <p:ph type="title"/>
          </p:nvPr>
        </p:nvSpPr>
        <p:spPr/>
        <p:txBody>
          <a:bodyPr/>
          <a:lstStyle/>
          <a:p>
            <a:r>
              <a:rPr lang="en-US" dirty="0"/>
              <a:t>EEA Level 3 Studies: Introduction</a:t>
            </a:r>
          </a:p>
        </p:txBody>
      </p:sp>
      <p:sp>
        <p:nvSpPr>
          <p:cNvPr id="3" name="Content Placeholder 2">
            <a:extLst>
              <a:ext uri="{FF2B5EF4-FFF2-40B4-BE49-F238E27FC236}">
                <a16:creationId xmlns:a16="http://schemas.microsoft.com/office/drawing/2014/main" id="{30EA5429-B117-4ED2-B350-A879ABF6A885}"/>
              </a:ext>
            </a:extLst>
          </p:cNvPr>
          <p:cNvSpPr>
            <a:spLocks noGrp="1"/>
          </p:cNvSpPr>
          <p:nvPr>
            <p:ph idx="1"/>
          </p:nvPr>
        </p:nvSpPr>
        <p:spPr/>
        <p:txBody>
          <a:bodyPr/>
          <a:lstStyle/>
          <a:p>
            <a:r>
              <a:rPr lang="en-US" sz="1600" dirty="0"/>
              <a:t>The objective during EEA Level 3 is to “maintain frequency responsive headroom such that trip of ERCOT’s Most Severe Single Contingency (MSSC) will not cause 1</a:t>
            </a:r>
            <a:r>
              <a:rPr lang="en-US" sz="1600" baseline="30000" dirty="0"/>
              <a:t>st</a:t>
            </a:r>
            <a:r>
              <a:rPr lang="en-US" sz="1600" dirty="0"/>
              <a:t> stage of  UFLS to trigger”</a:t>
            </a:r>
          </a:p>
          <a:p>
            <a:endParaRPr lang="en-US" sz="1600" dirty="0"/>
          </a:p>
          <a:p>
            <a:pPr lvl="1"/>
            <a:r>
              <a:rPr lang="en-US" sz="1400" dirty="0"/>
              <a:t>Study 1: With no load ramp (starting from a frequency 60 Hz), for loss of 1,430 MW, identify the amount of PFR needed to keep frequency nadir just above 59.4 Hz</a:t>
            </a:r>
          </a:p>
          <a:p>
            <a:pPr lvl="1"/>
            <a:endParaRPr lang="en-US" sz="1400" dirty="0"/>
          </a:p>
          <a:p>
            <a:pPr lvl="1"/>
            <a:r>
              <a:rPr lang="en-US" sz="1400" dirty="0"/>
              <a:t>Study 2: With load ramp (starting from a frequency lower than 60 Hz), for loss of 1,430 MW, identify the amount of PFR needed to keep frequency nadir just above 59.4 Hz</a:t>
            </a:r>
          </a:p>
          <a:p>
            <a:pPr marL="342900" lvl="1" indent="0">
              <a:buNone/>
            </a:pPr>
            <a:endParaRPr lang="en-US" sz="1600" dirty="0"/>
          </a:p>
          <a:p>
            <a:endParaRPr lang="en-US" sz="1600" dirty="0"/>
          </a:p>
        </p:txBody>
      </p:sp>
      <p:sp>
        <p:nvSpPr>
          <p:cNvPr id="4" name="Slide Number Placeholder 3">
            <a:extLst>
              <a:ext uri="{FF2B5EF4-FFF2-40B4-BE49-F238E27FC236}">
                <a16:creationId xmlns:a16="http://schemas.microsoft.com/office/drawing/2014/main" id="{4A8F123E-CB8F-45D9-BA98-4EC04F65B8EB}"/>
              </a:ext>
            </a:extLst>
          </p:cNvPr>
          <p:cNvSpPr>
            <a:spLocks noGrp="1"/>
          </p:cNvSpPr>
          <p:nvPr>
            <p:ph type="sldNum" sz="quarter" idx="4"/>
          </p:nvPr>
        </p:nvSpPr>
        <p:spPr/>
        <p:txBody>
          <a:bodyPr/>
          <a:lstStyle/>
          <a:p>
            <a:fld id="{1D93BD3E-1E9A-4970-A6F7-E7AC52762E0C}" type="slidenum">
              <a:rPr lang="en-US" smtClean="0"/>
              <a:pPr/>
              <a:t>15</a:t>
            </a:fld>
            <a:endParaRPr lang="en-US"/>
          </a:p>
        </p:txBody>
      </p:sp>
    </p:spTree>
    <p:extLst>
      <p:ext uri="{BB962C8B-B14F-4D97-AF65-F5344CB8AC3E}">
        <p14:creationId xmlns:p14="http://schemas.microsoft.com/office/powerpoint/2010/main" val="32649482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E117C-342B-4560-B1AA-400551BF8DB6}"/>
              </a:ext>
            </a:extLst>
          </p:cNvPr>
          <p:cNvSpPr>
            <a:spLocks noGrp="1"/>
          </p:cNvSpPr>
          <p:nvPr>
            <p:ph type="title"/>
          </p:nvPr>
        </p:nvSpPr>
        <p:spPr/>
        <p:txBody>
          <a:bodyPr/>
          <a:lstStyle/>
          <a:p>
            <a:r>
              <a:rPr lang="en-US" dirty="0"/>
              <a:t>EEA3 Study 1 @ Mid Inertia Level</a:t>
            </a:r>
          </a:p>
        </p:txBody>
      </p:sp>
      <p:sp>
        <p:nvSpPr>
          <p:cNvPr id="3" name="Content Placeholder 2">
            <a:extLst>
              <a:ext uri="{FF2B5EF4-FFF2-40B4-BE49-F238E27FC236}">
                <a16:creationId xmlns:a16="http://schemas.microsoft.com/office/drawing/2014/main" id="{5454FE61-3D44-4F20-8D07-CA17E4C821CE}"/>
              </a:ext>
            </a:extLst>
          </p:cNvPr>
          <p:cNvSpPr>
            <a:spLocks noGrp="1"/>
          </p:cNvSpPr>
          <p:nvPr>
            <p:ph idx="1"/>
          </p:nvPr>
        </p:nvSpPr>
        <p:spPr/>
        <p:txBody>
          <a:bodyPr/>
          <a:lstStyle/>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r>
              <a:rPr lang="en-US" sz="900" dirty="0"/>
              <a:t>*Since Jan 1, 2019 during hours when grid operating conditions were tight, system inertia stayed above 200 GW.s inertia level.</a:t>
            </a:r>
          </a:p>
          <a:p>
            <a:pPr marL="0" indent="0">
              <a:buNone/>
            </a:pPr>
            <a:endParaRPr lang="en-US" dirty="0"/>
          </a:p>
        </p:txBody>
      </p:sp>
      <p:sp>
        <p:nvSpPr>
          <p:cNvPr id="4" name="Slide Number Placeholder 3">
            <a:extLst>
              <a:ext uri="{FF2B5EF4-FFF2-40B4-BE49-F238E27FC236}">
                <a16:creationId xmlns:a16="http://schemas.microsoft.com/office/drawing/2014/main" id="{2404637D-BA4A-4A59-9173-5A256842655B}"/>
              </a:ext>
            </a:extLst>
          </p:cNvPr>
          <p:cNvSpPr>
            <a:spLocks noGrp="1"/>
          </p:cNvSpPr>
          <p:nvPr>
            <p:ph type="sldNum" sz="quarter" idx="4"/>
          </p:nvPr>
        </p:nvSpPr>
        <p:spPr/>
        <p:txBody>
          <a:bodyPr/>
          <a:lstStyle/>
          <a:p>
            <a:fld id="{1D93BD3E-1E9A-4970-A6F7-E7AC52762E0C}" type="slidenum">
              <a:rPr lang="en-US" smtClean="0"/>
              <a:pPr/>
              <a:t>16</a:t>
            </a:fld>
            <a:endParaRPr lang="en-US"/>
          </a:p>
        </p:txBody>
      </p:sp>
      <p:pic>
        <p:nvPicPr>
          <p:cNvPr id="6" name="Picture 5">
            <a:extLst>
              <a:ext uri="{FF2B5EF4-FFF2-40B4-BE49-F238E27FC236}">
                <a16:creationId xmlns:a16="http://schemas.microsoft.com/office/drawing/2014/main" id="{7D97A68B-4C42-4F5F-90AB-0A353028127C}"/>
              </a:ext>
            </a:extLst>
          </p:cNvPr>
          <p:cNvPicPr>
            <a:picLocks noChangeAspect="1"/>
          </p:cNvPicPr>
          <p:nvPr/>
        </p:nvPicPr>
        <p:blipFill>
          <a:blip r:embed="rId3"/>
          <a:stretch>
            <a:fillRect/>
          </a:stretch>
        </p:blipFill>
        <p:spPr>
          <a:xfrm>
            <a:off x="594015" y="1139753"/>
            <a:ext cx="7955970" cy="4578493"/>
          </a:xfrm>
          <a:prstGeom prst="rect">
            <a:avLst/>
          </a:prstGeom>
        </p:spPr>
      </p:pic>
    </p:spTree>
    <p:extLst>
      <p:ext uri="{BB962C8B-B14F-4D97-AF65-F5344CB8AC3E}">
        <p14:creationId xmlns:p14="http://schemas.microsoft.com/office/powerpoint/2010/main" val="1511567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12">
            <a:extLst>
              <a:ext uri="{FF2B5EF4-FFF2-40B4-BE49-F238E27FC236}">
                <a16:creationId xmlns:a16="http://schemas.microsoft.com/office/drawing/2014/main" id="{0E42E949-7FB0-44DB-A034-A276ED8DC013}"/>
              </a:ext>
            </a:extLst>
          </p:cNvPr>
          <p:cNvSpPr>
            <a:spLocks noGrp="1"/>
          </p:cNvSpPr>
          <p:nvPr>
            <p:ph idx="1"/>
          </p:nvPr>
        </p:nvSpPr>
        <p:spPr/>
        <p:txBody>
          <a:bodyPr/>
          <a:lstStyle/>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endParaRPr lang="en-US" sz="900" dirty="0"/>
          </a:p>
          <a:p>
            <a:pPr marL="0" indent="0">
              <a:buNone/>
            </a:pPr>
            <a:r>
              <a:rPr lang="en-US" sz="900" dirty="0"/>
              <a:t>*Since Jan 1, 2019 during hours when grid operating conditions were tight, system inertia stayed above 200 GW.s inertia level.</a:t>
            </a:r>
          </a:p>
          <a:p>
            <a:pPr marL="0" indent="0">
              <a:buNone/>
            </a:pPr>
            <a:endParaRPr lang="en-US" dirty="0"/>
          </a:p>
        </p:txBody>
      </p:sp>
      <p:sp>
        <p:nvSpPr>
          <p:cNvPr id="2" name="Title 1">
            <a:extLst>
              <a:ext uri="{FF2B5EF4-FFF2-40B4-BE49-F238E27FC236}">
                <a16:creationId xmlns:a16="http://schemas.microsoft.com/office/drawing/2014/main" id="{DD7918E4-C040-4CE1-9A9D-0D132B4AE52B}"/>
              </a:ext>
            </a:extLst>
          </p:cNvPr>
          <p:cNvSpPr>
            <a:spLocks noGrp="1"/>
          </p:cNvSpPr>
          <p:nvPr>
            <p:ph type="title"/>
          </p:nvPr>
        </p:nvSpPr>
        <p:spPr/>
        <p:txBody>
          <a:bodyPr/>
          <a:lstStyle/>
          <a:p>
            <a:r>
              <a:rPr lang="en-US" sz="2400"/>
              <a:t>EEA3 Study 2 (300 MW Load Ramp) @ Mid Inertia Level</a:t>
            </a:r>
            <a:endParaRPr lang="en-US" sz="2400" dirty="0"/>
          </a:p>
        </p:txBody>
      </p:sp>
      <p:sp>
        <p:nvSpPr>
          <p:cNvPr id="4" name="Slide Number Placeholder 3">
            <a:extLst>
              <a:ext uri="{FF2B5EF4-FFF2-40B4-BE49-F238E27FC236}">
                <a16:creationId xmlns:a16="http://schemas.microsoft.com/office/drawing/2014/main" id="{43003802-7F2D-4255-9C40-CBBB8B844E97}"/>
              </a:ext>
            </a:extLst>
          </p:cNvPr>
          <p:cNvSpPr>
            <a:spLocks noGrp="1"/>
          </p:cNvSpPr>
          <p:nvPr>
            <p:ph type="sldNum" sz="quarter" idx="4"/>
          </p:nvPr>
        </p:nvSpPr>
        <p:spPr/>
        <p:txBody>
          <a:bodyPr/>
          <a:lstStyle/>
          <a:p>
            <a:fld id="{1D93BD3E-1E9A-4970-A6F7-E7AC52762E0C}" type="slidenum">
              <a:rPr lang="en-US" smtClean="0"/>
              <a:pPr/>
              <a:t>17</a:t>
            </a:fld>
            <a:endParaRPr lang="en-US"/>
          </a:p>
        </p:txBody>
      </p:sp>
      <p:pic>
        <p:nvPicPr>
          <p:cNvPr id="14" name="Picture 13">
            <a:extLst>
              <a:ext uri="{FF2B5EF4-FFF2-40B4-BE49-F238E27FC236}">
                <a16:creationId xmlns:a16="http://schemas.microsoft.com/office/drawing/2014/main" id="{80BE63EE-A5BD-4272-951B-E9B7700085E5}"/>
              </a:ext>
            </a:extLst>
          </p:cNvPr>
          <p:cNvPicPr>
            <a:picLocks noChangeAspect="1"/>
          </p:cNvPicPr>
          <p:nvPr/>
        </p:nvPicPr>
        <p:blipFill>
          <a:blip r:embed="rId3"/>
          <a:stretch>
            <a:fillRect/>
          </a:stretch>
        </p:blipFill>
        <p:spPr>
          <a:xfrm>
            <a:off x="590967" y="1136705"/>
            <a:ext cx="7962066" cy="4584589"/>
          </a:xfrm>
          <a:prstGeom prst="rect">
            <a:avLst/>
          </a:prstGeom>
        </p:spPr>
      </p:pic>
    </p:spTree>
    <p:extLst>
      <p:ext uri="{BB962C8B-B14F-4D97-AF65-F5344CB8AC3E}">
        <p14:creationId xmlns:p14="http://schemas.microsoft.com/office/powerpoint/2010/main" val="11560209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14EA3-4034-47BC-BEAA-CCB6E135580B}"/>
              </a:ext>
            </a:extLst>
          </p:cNvPr>
          <p:cNvSpPr>
            <a:spLocks noGrp="1"/>
          </p:cNvSpPr>
          <p:nvPr>
            <p:ph type="title"/>
          </p:nvPr>
        </p:nvSpPr>
        <p:spPr/>
        <p:txBody>
          <a:bodyPr/>
          <a:lstStyle/>
          <a:p>
            <a:r>
              <a:rPr lang="en-US" dirty="0"/>
              <a:t>EEA3 Study Results Summary</a:t>
            </a:r>
            <a:endParaRPr lang="en-US" dirty="0">
              <a:solidFill>
                <a:srgbClr val="FF0000"/>
              </a:solidFill>
            </a:endParaRPr>
          </a:p>
        </p:txBody>
      </p:sp>
      <p:sp>
        <p:nvSpPr>
          <p:cNvPr id="3" name="Content Placeholder 2">
            <a:extLst>
              <a:ext uri="{FF2B5EF4-FFF2-40B4-BE49-F238E27FC236}">
                <a16:creationId xmlns:a16="http://schemas.microsoft.com/office/drawing/2014/main" id="{3EFD5CDC-E809-4516-A1AE-F4DF4FF8DDD7}"/>
              </a:ext>
            </a:extLst>
          </p:cNvPr>
          <p:cNvSpPr>
            <a:spLocks noGrp="1"/>
          </p:cNvSpPr>
          <p:nvPr>
            <p:ph idx="1"/>
          </p:nvPr>
        </p:nvSpPr>
        <p:spPr>
          <a:xfrm>
            <a:off x="304800" y="2807714"/>
            <a:ext cx="8534400" cy="3112319"/>
          </a:xfrm>
        </p:spPr>
        <p:txBody>
          <a:bodyPr/>
          <a:lstStyle/>
          <a:p>
            <a:r>
              <a:rPr lang="en-US" sz="1600" dirty="0"/>
              <a:t>The minimum level of Physical Responsive Capability (PRC) that will be maintained during emergency operations to ensure that sufficient response is available to protect against the loss of 1,430 MW** must be increased.</a:t>
            </a:r>
          </a:p>
          <a:p>
            <a:pPr lvl="1"/>
            <a:r>
              <a:rPr lang="en-US" sz="1400" dirty="0"/>
              <a:t>With current setting for 1</a:t>
            </a:r>
            <a:r>
              <a:rPr lang="en-US" sz="1400" baseline="30000" dirty="0"/>
              <a:t>st</a:t>
            </a:r>
            <a:r>
              <a:rPr lang="en-US" sz="1400" dirty="0"/>
              <a:t> stage UFLS, a minimum PRC of around 1,500 MW must be maintained during emergency operations. </a:t>
            </a:r>
          </a:p>
          <a:p>
            <a:pPr lvl="1"/>
            <a:r>
              <a:rPr lang="en-US" sz="1400" dirty="0"/>
              <a:t>If 1</a:t>
            </a:r>
            <a:r>
              <a:rPr lang="en-US" sz="1400" baseline="30000" dirty="0"/>
              <a:t>st</a:t>
            </a:r>
            <a:r>
              <a:rPr lang="en-US" sz="1400" dirty="0"/>
              <a:t> stage UFLS is changed to 59.4 Hz, a minimum PRC of around 1,800 MW must be maintained during emergency operations.</a:t>
            </a:r>
          </a:p>
          <a:p>
            <a:pPr lvl="1"/>
            <a:r>
              <a:rPr lang="en-US" sz="1400" dirty="0"/>
              <a:t>Note that the above PRC level recommendations do not take into account any potential inconsistencies in telemetered information.</a:t>
            </a:r>
          </a:p>
          <a:p>
            <a:endParaRPr lang="en-US" sz="800" dirty="0"/>
          </a:p>
          <a:p>
            <a:r>
              <a:rPr lang="en-US" sz="1600" dirty="0"/>
              <a:t>ERCOT expects to file an NPRR to address this issue in the near future.</a:t>
            </a:r>
          </a:p>
          <a:p>
            <a:pPr marL="0" indent="0">
              <a:buNone/>
            </a:pPr>
            <a:endParaRPr lang="en-US" sz="1600" dirty="0"/>
          </a:p>
          <a:p>
            <a:pPr marL="0" indent="0">
              <a:buNone/>
            </a:pPr>
            <a:r>
              <a:rPr lang="en-US" sz="900" dirty="0"/>
              <a:t>*Since Jan 1, 2019 during hours when grid operating conditions were tight, system inertia stayed above 200 GW.s inertia level.</a:t>
            </a:r>
            <a:endParaRPr lang="en-US" sz="1600" dirty="0"/>
          </a:p>
          <a:p>
            <a:pPr marL="0" indent="0">
              <a:buNone/>
            </a:pPr>
            <a:r>
              <a:rPr lang="en-US" sz="900" dirty="0"/>
              <a:t>**1,430 MW is ERCOT’s Most Severe Single Largest Contingency (MSSC).</a:t>
            </a:r>
          </a:p>
          <a:p>
            <a:pPr marL="0" indent="0">
              <a:buNone/>
            </a:pPr>
            <a:endParaRPr lang="en-US" sz="900" dirty="0"/>
          </a:p>
          <a:p>
            <a:endParaRPr lang="en-US" dirty="0"/>
          </a:p>
        </p:txBody>
      </p:sp>
      <p:sp>
        <p:nvSpPr>
          <p:cNvPr id="4" name="Slide Number Placeholder 3">
            <a:extLst>
              <a:ext uri="{FF2B5EF4-FFF2-40B4-BE49-F238E27FC236}">
                <a16:creationId xmlns:a16="http://schemas.microsoft.com/office/drawing/2014/main" id="{F6FC8618-E16C-4EBA-9269-7559CE819509}"/>
              </a:ext>
            </a:extLst>
          </p:cNvPr>
          <p:cNvSpPr>
            <a:spLocks noGrp="1"/>
          </p:cNvSpPr>
          <p:nvPr>
            <p:ph type="sldNum" sz="quarter" idx="4"/>
          </p:nvPr>
        </p:nvSpPr>
        <p:spPr/>
        <p:txBody>
          <a:bodyPr/>
          <a:lstStyle/>
          <a:p>
            <a:fld id="{1D93BD3E-1E9A-4970-A6F7-E7AC52762E0C}" type="slidenum">
              <a:rPr lang="en-US" smtClean="0"/>
              <a:pPr/>
              <a:t>18</a:t>
            </a:fld>
            <a:endParaRPr lang="en-US" dirty="0"/>
          </a:p>
        </p:txBody>
      </p:sp>
      <p:graphicFrame>
        <p:nvGraphicFramePr>
          <p:cNvPr id="8" name="Table 7">
            <a:extLst>
              <a:ext uri="{FF2B5EF4-FFF2-40B4-BE49-F238E27FC236}">
                <a16:creationId xmlns:a16="http://schemas.microsoft.com/office/drawing/2014/main" id="{695B6E79-EA6C-4AAD-9CE2-9C8AC753A763}"/>
              </a:ext>
            </a:extLst>
          </p:cNvPr>
          <p:cNvGraphicFramePr>
            <a:graphicFrameLocks/>
          </p:cNvGraphicFramePr>
          <p:nvPr>
            <p:extLst>
              <p:ext uri="{D42A27DB-BD31-4B8C-83A1-F6EECF244321}">
                <p14:modId xmlns:p14="http://schemas.microsoft.com/office/powerpoint/2010/main" val="215007098"/>
              </p:ext>
            </p:extLst>
          </p:nvPr>
        </p:nvGraphicFramePr>
        <p:xfrm>
          <a:off x="1036320" y="883157"/>
          <a:ext cx="7080072" cy="1704340"/>
        </p:xfrm>
        <a:graphic>
          <a:graphicData uri="http://schemas.openxmlformats.org/drawingml/2006/table">
            <a:tbl>
              <a:tblPr firstRow="1" bandRow="1">
                <a:tableStyleId>{5C22544A-7EE6-4342-B048-85BDC9FD1C3A}</a:tableStyleId>
              </a:tblPr>
              <a:tblGrid>
                <a:gridCol w="1581048">
                  <a:extLst>
                    <a:ext uri="{9D8B030D-6E8A-4147-A177-3AD203B41FA5}">
                      <a16:colId xmlns:a16="http://schemas.microsoft.com/office/drawing/2014/main" val="4030635097"/>
                    </a:ext>
                  </a:extLst>
                </a:gridCol>
                <a:gridCol w="1374756">
                  <a:extLst>
                    <a:ext uri="{9D8B030D-6E8A-4147-A177-3AD203B41FA5}">
                      <a16:colId xmlns:a16="http://schemas.microsoft.com/office/drawing/2014/main" val="2074730113"/>
                    </a:ext>
                  </a:extLst>
                </a:gridCol>
                <a:gridCol w="1374756">
                  <a:extLst>
                    <a:ext uri="{9D8B030D-6E8A-4147-A177-3AD203B41FA5}">
                      <a16:colId xmlns:a16="http://schemas.microsoft.com/office/drawing/2014/main" val="1164488572"/>
                    </a:ext>
                  </a:extLst>
                </a:gridCol>
                <a:gridCol w="1374756">
                  <a:extLst>
                    <a:ext uri="{9D8B030D-6E8A-4147-A177-3AD203B41FA5}">
                      <a16:colId xmlns:a16="http://schemas.microsoft.com/office/drawing/2014/main" val="2990055749"/>
                    </a:ext>
                  </a:extLst>
                </a:gridCol>
                <a:gridCol w="1374756">
                  <a:extLst>
                    <a:ext uri="{9D8B030D-6E8A-4147-A177-3AD203B41FA5}">
                      <a16:colId xmlns:a16="http://schemas.microsoft.com/office/drawing/2014/main" val="3973225953"/>
                    </a:ext>
                  </a:extLst>
                </a:gridCol>
              </a:tblGrid>
              <a:tr h="185420">
                <a:tc rowSpan="2">
                  <a:txBody>
                    <a:bodyPr/>
                    <a:lstStyle/>
                    <a:p>
                      <a:pPr algn="ctr"/>
                      <a:r>
                        <a:rPr lang="en-US" dirty="0"/>
                        <a:t>EEA3 Trigger</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dirty="0"/>
                        <a:t>For Inertia:200 GW.s*</a:t>
                      </a:r>
                    </a:p>
                  </a:txBody>
                  <a:tcPr anchor="ctr"/>
                </a:tc>
                <a:tc gridSpan="2">
                  <a:txBody>
                    <a:bodyPr/>
                    <a:lstStyle/>
                    <a:p>
                      <a:pPr algn="ctr"/>
                      <a:r>
                        <a:rPr lang="en-US" dirty="0"/>
                        <a:t>UFLS @ 59.3 Hz</a:t>
                      </a:r>
                    </a:p>
                  </a:txBody>
                  <a:tcPr anchor="ctr">
                    <a:lnB w="19050" cap="flat" cmpd="sng" algn="ctr">
                      <a:solidFill>
                        <a:schemeClr val="bg2"/>
                      </a:solidFill>
                      <a:prstDash val="solid"/>
                      <a:round/>
                      <a:headEnd type="none" w="med" len="med"/>
                      <a:tailEnd type="none" w="med" len="med"/>
                    </a:lnB>
                  </a:tcPr>
                </a:tc>
                <a:tc hMerge="1">
                  <a:txBody>
                    <a:bodyPr/>
                    <a:lstStyle/>
                    <a:p>
                      <a:endParaRPr lang="en-US" dirty="0"/>
                    </a:p>
                  </a:txBody>
                  <a:tcPr/>
                </a:tc>
                <a:tc gridSpan="2">
                  <a:txBody>
                    <a:bodyPr/>
                    <a:lstStyle/>
                    <a:p>
                      <a:pPr algn="ctr"/>
                      <a:r>
                        <a:rPr lang="en-US" dirty="0"/>
                        <a:t>UFLS @ 59.4 Hz</a:t>
                      </a:r>
                    </a:p>
                  </a:txBody>
                  <a:tcPr anchor="ctr">
                    <a:lnB w="19050" cap="flat" cmpd="sng" algn="ctr">
                      <a:solidFill>
                        <a:schemeClr val="bg2"/>
                      </a:solidFill>
                      <a:prstDash val="solid"/>
                      <a:round/>
                      <a:headEnd type="none" w="med" len="med"/>
                      <a:tailEnd type="none" w="med" len="med"/>
                    </a:lnB>
                  </a:tcPr>
                </a:tc>
                <a:tc hMerge="1">
                  <a:txBody>
                    <a:bodyPr/>
                    <a:lstStyle/>
                    <a:p>
                      <a:endParaRPr lang="en-US" dirty="0"/>
                    </a:p>
                  </a:txBody>
                  <a:tcPr/>
                </a:tc>
                <a:extLst>
                  <a:ext uri="{0D108BD9-81ED-4DB2-BD59-A6C34878D82A}">
                    <a16:rowId xmlns:a16="http://schemas.microsoft.com/office/drawing/2014/main" val="2565522246"/>
                  </a:ext>
                </a:extLst>
              </a:tr>
              <a:tr h="185420">
                <a:tc vMerge="1">
                  <a:txBody>
                    <a:bodyPr/>
                    <a:lstStyle/>
                    <a:p>
                      <a:endParaRPr lang="en-US"/>
                    </a:p>
                  </a:txBody>
                  <a:tcPr/>
                </a:tc>
                <a:tc>
                  <a:txBody>
                    <a:bodyPr/>
                    <a:lstStyle/>
                    <a:p>
                      <a:pPr algn="ctr"/>
                      <a:r>
                        <a:rPr lang="en-US" sz="1400" dirty="0">
                          <a:solidFill>
                            <a:schemeClr val="tx2"/>
                          </a:solidFill>
                        </a:rPr>
                        <a:t>w/o FFR</a:t>
                      </a:r>
                    </a:p>
                  </a:txBody>
                  <a:tcPr anchor="ctr">
                    <a:lnT w="19050" cap="flat" cmpd="sng" algn="ctr">
                      <a:solidFill>
                        <a:schemeClr val="bg2"/>
                      </a:solidFill>
                      <a:prstDash val="solid"/>
                      <a:round/>
                      <a:headEnd type="none" w="med" len="med"/>
                      <a:tailEnd type="none" w="med" len="med"/>
                    </a:lnT>
                    <a:solidFill>
                      <a:schemeClr val="accent1"/>
                    </a:solidFill>
                  </a:tcPr>
                </a:tc>
                <a:tc>
                  <a:txBody>
                    <a:bodyPr/>
                    <a:lstStyle/>
                    <a:p>
                      <a:pPr algn="ctr"/>
                      <a:r>
                        <a:rPr lang="en-US" sz="1400" dirty="0">
                          <a:solidFill>
                            <a:schemeClr val="tx2"/>
                          </a:solidFill>
                        </a:rPr>
                        <a:t>w/ 450 MW FFR</a:t>
                      </a:r>
                    </a:p>
                  </a:txBody>
                  <a:tcPr anchor="ctr">
                    <a:lnT w="19050" cap="flat" cmpd="sng" algn="ctr">
                      <a:solidFill>
                        <a:schemeClr val="bg2"/>
                      </a:solidFill>
                      <a:prstDash val="solid"/>
                      <a:round/>
                      <a:headEnd type="none" w="med" len="med"/>
                      <a:tailEnd type="none" w="med" len="med"/>
                    </a:lnT>
                    <a:solidFill>
                      <a:schemeClr val="accent1"/>
                    </a:solidFill>
                  </a:tcPr>
                </a:tc>
                <a:tc>
                  <a:txBody>
                    <a:bodyPr/>
                    <a:lstStyle/>
                    <a:p>
                      <a:pPr algn="ctr"/>
                      <a:r>
                        <a:rPr lang="en-US" sz="1400" dirty="0">
                          <a:solidFill>
                            <a:schemeClr val="tx2"/>
                          </a:solidFill>
                        </a:rPr>
                        <a:t>w/o FFR</a:t>
                      </a:r>
                    </a:p>
                  </a:txBody>
                  <a:tcPr anchor="ctr">
                    <a:lnT w="19050" cap="flat" cmpd="sng" algn="ctr">
                      <a:solidFill>
                        <a:schemeClr val="bg2"/>
                      </a:solidFill>
                      <a:prstDash val="solid"/>
                      <a:round/>
                      <a:headEnd type="none" w="med" len="med"/>
                      <a:tailEnd type="none" w="med" len="med"/>
                    </a:lnT>
                    <a:solidFill>
                      <a:schemeClr val="accent1"/>
                    </a:solidFill>
                  </a:tcPr>
                </a:tc>
                <a:tc>
                  <a:txBody>
                    <a:bodyPr/>
                    <a:lstStyle/>
                    <a:p>
                      <a:pPr algn="ctr"/>
                      <a:r>
                        <a:rPr lang="en-US" sz="1400" dirty="0">
                          <a:solidFill>
                            <a:schemeClr val="tx2"/>
                          </a:solidFill>
                        </a:rPr>
                        <a:t>w/ 450 MW FFR</a:t>
                      </a:r>
                    </a:p>
                  </a:txBody>
                  <a:tcPr anchor="ctr">
                    <a:lnT w="19050" cap="flat" cmpd="sng" algn="ctr">
                      <a:solidFill>
                        <a:schemeClr val="bg2"/>
                      </a:solidFill>
                      <a:prstDash val="solid"/>
                      <a:round/>
                      <a:headEnd type="none" w="med" len="med"/>
                      <a:tailEnd type="none" w="med" len="med"/>
                    </a:lnT>
                    <a:solidFill>
                      <a:schemeClr val="accent1"/>
                    </a:solidFill>
                  </a:tcPr>
                </a:tc>
                <a:extLst>
                  <a:ext uri="{0D108BD9-81ED-4DB2-BD59-A6C34878D82A}">
                    <a16:rowId xmlns:a16="http://schemas.microsoft.com/office/drawing/2014/main" val="2617454388"/>
                  </a:ext>
                </a:extLst>
              </a:tr>
              <a:tr h="370840">
                <a:tc>
                  <a:txBody>
                    <a:bodyPr/>
                    <a:lstStyle/>
                    <a:p>
                      <a:pPr algn="ctr"/>
                      <a:r>
                        <a:rPr lang="en-US" sz="1400" dirty="0">
                          <a:solidFill>
                            <a:schemeClr val="tx2"/>
                          </a:solidFill>
                        </a:rPr>
                        <a:t>w/o Load Ramp</a:t>
                      </a:r>
                    </a:p>
                  </a:txBody>
                  <a:tcPr anchor="ctr">
                    <a:lnR w="19050" cap="flat" cmpd="sng" algn="ctr">
                      <a:solidFill>
                        <a:schemeClr val="bg2"/>
                      </a:solidFill>
                      <a:prstDash val="solid"/>
                      <a:round/>
                      <a:headEnd type="none" w="med" len="med"/>
                      <a:tailEnd type="none" w="med" len="med"/>
                    </a:lnR>
                    <a:solidFill>
                      <a:srgbClr val="CBE3EB"/>
                    </a:solidFill>
                  </a:tcPr>
                </a:tc>
                <a:tc>
                  <a:txBody>
                    <a:bodyPr/>
                    <a:lstStyle/>
                    <a:p>
                      <a:pPr marL="0" algn="ctr" defTabSz="914400" rtl="0" eaLnBrk="1" latinLnBrk="0" hangingPunct="1"/>
                      <a:r>
                        <a:rPr lang="en-US" sz="1600" kern="1200" dirty="0">
                          <a:solidFill>
                            <a:schemeClr val="tx2"/>
                          </a:solidFill>
                          <a:latin typeface="+mn-lt"/>
                          <a:ea typeface="+mn-ea"/>
                          <a:cs typeface="+mn-cs"/>
                        </a:rPr>
                        <a:t>1,150 MW</a:t>
                      </a:r>
                    </a:p>
                  </a:txBody>
                  <a:tcPr anchor="ctr">
                    <a:lnL w="19050" cap="flat" cmpd="sng" algn="ctr">
                      <a:solidFill>
                        <a:schemeClr val="bg2"/>
                      </a:solidFill>
                      <a:prstDash val="solid"/>
                      <a:round/>
                      <a:headEnd type="none" w="med" len="med"/>
                      <a:tailEnd type="none" w="med" len="med"/>
                    </a:lnL>
                    <a:solidFill>
                      <a:srgbClr val="CBE3EB"/>
                    </a:solidFill>
                  </a:tcPr>
                </a:tc>
                <a:tc>
                  <a:txBody>
                    <a:bodyPr/>
                    <a:lstStyle/>
                    <a:p>
                      <a:pPr marL="0" algn="ctr" defTabSz="914400" rtl="0" eaLnBrk="1" latinLnBrk="0" hangingPunct="1"/>
                      <a:r>
                        <a:rPr lang="en-US" sz="1600" kern="1200" dirty="0">
                          <a:solidFill>
                            <a:schemeClr val="tx2"/>
                          </a:solidFill>
                          <a:latin typeface="+mn-lt"/>
                          <a:ea typeface="+mn-ea"/>
                          <a:cs typeface="+mn-cs"/>
                        </a:rPr>
                        <a:t>1,070 MW</a:t>
                      </a:r>
                    </a:p>
                  </a:txBody>
                  <a:tcPr anchor="ctr">
                    <a:solidFill>
                      <a:srgbClr val="CBE3EB"/>
                    </a:solidFill>
                  </a:tcPr>
                </a:tc>
                <a:tc>
                  <a:txBody>
                    <a:bodyPr/>
                    <a:lstStyle/>
                    <a:p>
                      <a:pPr marL="0" algn="ctr" defTabSz="914400" rtl="0" eaLnBrk="1" latinLnBrk="0" hangingPunct="1"/>
                      <a:r>
                        <a:rPr lang="en-US" sz="1600" kern="1200" dirty="0">
                          <a:solidFill>
                            <a:schemeClr val="tx2"/>
                          </a:solidFill>
                          <a:latin typeface="+mn-lt"/>
                          <a:ea typeface="+mn-ea"/>
                          <a:cs typeface="+mn-cs"/>
                        </a:rPr>
                        <a:t>1,450 MW</a:t>
                      </a:r>
                    </a:p>
                  </a:txBody>
                  <a:tcPr anchor="ctr">
                    <a:solidFill>
                      <a:srgbClr val="CBE3EB"/>
                    </a:solidFill>
                  </a:tcPr>
                </a:tc>
                <a:tc>
                  <a:txBody>
                    <a:bodyPr/>
                    <a:lstStyle/>
                    <a:p>
                      <a:pPr marL="0" algn="ctr" defTabSz="914400" rtl="0" eaLnBrk="1" latinLnBrk="0" hangingPunct="1"/>
                      <a:r>
                        <a:rPr lang="en-US" sz="1600" kern="1200" dirty="0">
                          <a:solidFill>
                            <a:schemeClr val="tx2"/>
                          </a:solidFill>
                          <a:latin typeface="+mn-lt"/>
                          <a:ea typeface="+mn-ea"/>
                          <a:cs typeface="+mn-cs"/>
                        </a:rPr>
                        <a:t>1,410 MW</a:t>
                      </a:r>
                    </a:p>
                  </a:txBody>
                  <a:tcPr anchor="ctr">
                    <a:solidFill>
                      <a:srgbClr val="CBE3EB"/>
                    </a:solidFill>
                  </a:tcPr>
                </a:tc>
                <a:extLst>
                  <a:ext uri="{0D108BD9-81ED-4DB2-BD59-A6C34878D82A}">
                    <a16:rowId xmlns:a16="http://schemas.microsoft.com/office/drawing/2014/main" val="628092096"/>
                  </a:ext>
                </a:extLst>
              </a:tr>
              <a:tr h="370840">
                <a:tc>
                  <a:txBody>
                    <a:bodyPr/>
                    <a:lstStyle/>
                    <a:p>
                      <a:pPr algn="ctr"/>
                      <a:r>
                        <a:rPr lang="en-US" sz="1400" dirty="0">
                          <a:solidFill>
                            <a:schemeClr val="tx2"/>
                          </a:solidFill>
                        </a:rPr>
                        <a:t>w/ 300 MW Load Ramp</a:t>
                      </a:r>
                    </a:p>
                  </a:txBody>
                  <a:tcPr anchor="ctr">
                    <a:solidFill>
                      <a:srgbClr val="CBE3EB"/>
                    </a:solidFill>
                  </a:tcPr>
                </a:tc>
                <a:tc>
                  <a:txBody>
                    <a:bodyPr/>
                    <a:lstStyle/>
                    <a:p>
                      <a:pPr marL="0" algn="ctr" defTabSz="914400" rtl="0" eaLnBrk="1" latinLnBrk="0" hangingPunct="1"/>
                      <a:r>
                        <a:rPr lang="en-US" sz="1600" kern="1200" dirty="0">
                          <a:solidFill>
                            <a:schemeClr val="tx2"/>
                          </a:solidFill>
                          <a:latin typeface="+mn-lt"/>
                          <a:ea typeface="+mn-ea"/>
                          <a:cs typeface="+mn-cs"/>
                        </a:rPr>
                        <a:t>1,450 MW</a:t>
                      </a:r>
                    </a:p>
                  </a:txBody>
                  <a:tcPr anchor="ctr">
                    <a:solidFill>
                      <a:srgbClr val="CBE3EB"/>
                    </a:solidFill>
                  </a:tcPr>
                </a:tc>
                <a:tc>
                  <a:txBody>
                    <a:bodyPr/>
                    <a:lstStyle/>
                    <a:p>
                      <a:pPr marL="0" algn="ctr" defTabSz="914400" rtl="0" eaLnBrk="1" latinLnBrk="0" hangingPunct="1"/>
                      <a:r>
                        <a:rPr lang="en-US" sz="1600" kern="1200" dirty="0">
                          <a:solidFill>
                            <a:schemeClr val="tx2"/>
                          </a:solidFill>
                          <a:latin typeface="+mn-lt"/>
                          <a:ea typeface="+mn-ea"/>
                          <a:cs typeface="+mn-cs"/>
                        </a:rPr>
                        <a:t>1,450 MW</a:t>
                      </a:r>
                    </a:p>
                  </a:txBody>
                  <a:tcPr anchor="ctr">
                    <a:solidFill>
                      <a:srgbClr val="CBE3EB"/>
                    </a:solidFill>
                  </a:tcPr>
                </a:tc>
                <a:tc>
                  <a:txBody>
                    <a:bodyPr/>
                    <a:lstStyle/>
                    <a:p>
                      <a:pPr marL="0" algn="ctr" defTabSz="914400" rtl="0" eaLnBrk="1" latinLnBrk="0" hangingPunct="1"/>
                      <a:r>
                        <a:rPr lang="en-US" sz="1600" kern="1200" dirty="0">
                          <a:solidFill>
                            <a:schemeClr val="tx2"/>
                          </a:solidFill>
                          <a:latin typeface="+mn-lt"/>
                          <a:ea typeface="+mn-ea"/>
                          <a:cs typeface="+mn-cs"/>
                        </a:rPr>
                        <a:t>1,800 MW</a:t>
                      </a:r>
                    </a:p>
                  </a:txBody>
                  <a:tcPr anchor="ctr">
                    <a:solidFill>
                      <a:srgbClr val="CBE3EB"/>
                    </a:solidFill>
                  </a:tcPr>
                </a:tc>
                <a:tc>
                  <a:txBody>
                    <a:bodyPr/>
                    <a:lstStyle/>
                    <a:p>
                      <a:pPr marL="0" algn="ctr" defTabSz="914400" rtl="0" eaLnBrk="1" latinLnBrk="0" hangingPunct="1"/>
                      <a:r>
                        <a:rPr lang="en-US" sz="1600" kern="1200" dirty="0">
                          <a:solidFill>
                            <a:schemeClr val="tx2"/>
                          </a:solidFill>
                          <a:latin typeface="+mn-lt"/>
                          <a:ea typeface="+mn-ea"/>
                          <a:cs typeface="+mn-cs"/>
                        </a:rPr>
                        <a:t>1,700 MW</a:t>
                      </a:r>
                    </a:p>
                  </a:txBody>
                  <a:tcPr anchor="ctr">
                    <a:solidFill>
                      <a:srgbClr val="CBE3EB"/>
                    </a:solidFill>
                  </a:tcPr>
                </a:tc>
                <a:extLst>
                  <a:ext uri="{0D108BD9-81ED-4DB2-BD59-A6C34878D82A}">
                    <a16:rowId xmlns:a16="http://schemas.microsoft.com/office/drawing/2014/main" val="381309532"/>
                  </a:ext>
                </a:extLst>
              </a:tr>
            </a:tbl>
          </a:graphicData>
        </a:graphic>
      </p:graphicFrame>
    </p:spTree>
    <p:extLst>
      <p:ext uri="{BB962C8B-B14F-4D97-AF65-F5344CB8AC3E}">
        <p14:creationId xmlns:p14="http://schemas.microsoft.com/office/powerpoint/2010/main" val="25536805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48E070E-EF79-4B0D-B4E8-BCD51631F437}"/>
              </a:ext>
            </a:extLst>
          </p:cNvPr>
          <p:cNvSpPr>
            <a:spLocks noGrp="1"/>
          </p:cNvSpPr>
          <p:nvPr>
            <p:ph type="sldNum" sz="quarter" idx="4"/>
          </p:nvPr>
        </p:nvSpPr>
        <p:spPr/>
        <p:txBody>
          <a:bodyPr/>
          <a:lstStyle/>
          <a:p>
            <a:fld id="{1D93BD3E-1E9A-4970-A6F7-E7AC52762E0C}" type="slidenum">
              <a:rPr lang="en-US" smtClean="0"/>
              <a:pPr/>
              <a:t>19</a:t>
            </a:fld>
            <a:endParaRPr lang="en-US" dirty="0"/>
          </a:p>
        </p:txBody>
      </p:sp>
      <p:sp>
        <p:nvSpPr>
          <p:cNvPr id="5" name="Content Placeholder 4">
            <a:extLst>
              <a:ext uri="{FF2B5EF4-FFF2-40B4-BE49-F238E27FC236}">
                <a16:creationId xmlns:a16="http://schemas.microsoft.com/office/drawing/2014/main" id="{BC52F343-C255-4ED1-B578-A6C6FA42C17F}"/>
              </a:ext>
            </a:extLst>
          </p:cNvPr>
          <p:cNvSpPr>
            <a:spLocks noGrp="1"/>
          </p:cNvSpPr>
          <p:nvPr>
            <p:ph idx="16"/>
          </p:nvPr>
        </p:nvSpPr>
        <p:spPr/>
        <p:txBody>
          <a:bodyPr/>
          <a:lstStyle/>
          <a:p>
            <a:r>
              <a:rPr lang="en-US" dirty="0"/>
              <a:t>Appendix</a:t>
            </a:r>
          </a:p>
        </p:txBody>
      </p:sp>
    </p:spTree>
    <p:extLst>
      <p:ext uri="{BB962C8B-B14F-4D97-AF65-F5344CB8AC3E}">
        <p14:creationId xmlns:p14="http://schemas.microsoft.com/office/powerpoint/2010/main" val="1733166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lstStyle/>
          <a:p>
            <a:r>
              <a:rPr lang="en-US" sz="1600" dirty="0"/>
              <a:t>NOGRR226 proposes to raise the first 5% Transmission Operator (TO) Load shedding relay set point requirement from 59.3 Hz to 59.4 Hz. </a:t>
            </a:r>
          </a:p>
          <a:p>
            <a:pPr lvl="1"/>
            <a:r>
              <a:rPr lang="en-US" sz="1400" dirty="0"/>
              <a:t>NOGRR226 indicates that when the frequency falls below 59.4 Hz, there is risk of damage to turbine blades and that in order to avoid this damage, a relay is triggered that will trip the generator Off-Line after nine minutes. By raising the 1</a:t>
            </a:r>
            <a:r>
              <a:rPr lang="en-US" sz="1400" baseline="30000" dirty="0"/>
              <a:t>st</a:t>
            </a:r>
            <a:r>
              <a:rPr lang="en-US" sz="1400" dirty="0"/>
              <a:t> stage UFLS threshold, the risk of operating at frequency levels that may cause damage may be reduced.</a:t>
            </a:r>
          </a:p>
          <a:p>
            <a:pPr marL="342900" lvl="1" indent="0">
              <a:buNone/>
            </a:pPr>
            <a:endParaRPr lang="en-US" sz="800" dirty="0"/>
          </a:p>
          <a:p>
            <a:r>
              <a:rPr lang="en-US" sz="1600" dirty="0"/>
              <a:t>Since mid-February ERCOT has been conducting studies in the following areas to investigate the relevant impacts of changing the first-stage Under Frequency Load Shed (UFLS) relay set point from 59.3 Hz to 59.4 Hz and other relevant ideas. </a:t>
            </a:r>
          </a:p>
          <a:p>
            <a:pPr lvl="1"/>
            <a:r>
              <a:rPr lang="en-US" sz="1400" dirty="0"/>
              <a:t>Impact on Responsive Reserve Service Requirements &amp; Critical Inertia </a:t>
            </a:r>
            <a:endParaRPr lang="en-US" sz="1400" i="1" dirty="0"/>
          </a:p>
          <a:p>
            <a:pPr lvl="1"/>
            <a:r>
              <a:rPr lang="en-US" sz="1400" dirty="0"/>
              <a:t>Impact on Energy Emergency Alert (EEA) Level 3 Physical Responsive Capability (PRC) analysis</a:t>
            </a:r>
            <a:endParaRPr lang="en-US" sz="1400" i="1" dirty="0"/>
          </a:p>
          <a:p>
            <a:pPr lvl="1"/>
            <a:r>
              <a:rPr lang="en-US" sz="1400" dirty="0"/>
              <a:t>Impact on UFLS</a:t>
            </a:r>
          </a:p>
          <a:p>
            <a:pPr lvl="1"/>
            <a:endParaRPr lang="en-US" sz="1600" i="1" dirty="0"/>
          </a:p>
          <a:p>
            <a:r>
              <a:rPr lang="en-US" sz="1600" dirty="0"/>
              <a:t>The following slides will summarize ERCOT’s findings and recommendations based on this analysis.</a:t>
            </a:r>
            <a:endParaRPr lang="en-US" sz="1600" b="1" i="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2743369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Past Events</a:t>
            </a:r>
          </a:p>
        </p:txBody>
      </p:sp>
      <p:sp>
        <p:nvSpPr>
          <p:cNvPr id="3" name="Content Placeholder 2"/>
          <p:cNvSpPr>
            <a:spLocks noGrp="1"/>
          </p:cNvSpPr>
          <p:nvPr>
            <p:ph idx="1"/>
          </p:nvPr>
        </p:nvSpPr>
        <p:spPr/>
        <p:txBody>
          <a:bodyPr/>
          <a:lstStyle/>
          <a:p>
            <a:r>
              <a:rPr lang="en-US" sz="1600" dirty="0"/>
              <a:t>ERCOT has had two instances since 2000 wherein frequency has dropped below 59.5 Hz</a:t>
            </a:r>
          </a:p>
          <a:p>
            <a:pPr lvl="1"/>
            <a:r>
              <a:rPr lang="en-US" sz="1600" dirty="0"/>
              <a:t>May 15, 2003:  Two Comanche Peak unit tripped causing frequency to drop to 59.29 Hz and triggered first stage of UFLS; Frequency was below 59.4 Hz for a few seconds.</a:t>
            </a:r>
          </a:p>
          <a:p>
            <a:pPr lvl="1"/>
            <a:endParaRPr lang="en-US" sz="1600" dirty="0"/>
          </a:p>
          <a:p>
            <a:pPr lvl="1"/>
            <a:r>
              <a:rPr lang="en-US" sz="1600" dirty="0"/>
              <a:t>Feb 15, 2021: A “slow frequency event” caused by steady loss of generation caused frequency to drop to 59.303 Hz and caused 276.24 MW of Load on UFLS to trip; Frequency was below 59.4 Hz for 4 minutes 24 seconds.</a:t>
            </a:r>
          </a:p>
          <a:p>
            <a:pPr marL="342900" lvl="1" indent="0">
              <a:buNone/>
            </a:pPr>
            <a:endParaRPr lang="en-US" dirty="0"/>
          </a:p>
          <a:p>
            <a:pPr marL="342900" lvl="1" indent="0">
              <a:buNone/>
            </a:pPr>
            <a:r>
              <a:rPr lang="en-US" dirty="0"/>
              <a:t>	</a:t>
            </a:r>
          </a:p>
          <a:p>
            <a:pPr lvl="1"/>
            <a:endParaRPr lang="en-US" dirty="0"/>
          </a:p>
          <a:p>
            <a:pPr lvl="1"/>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20</a:t>
            </a:fld>
            <a:endParaRPr lang="en-US"/>
          </a:p>
        </p:txBody>
      </p:sp>
    </p:spTree>
    <p:extLst>
      <p:ext uri="{BB962C8B-B14F-4D97-AF65-F5344CB8AC3E}">
        <p14:creationId xmlns:p14="http://schemas.microsoft.com/office/powerpoint/2010/main" val="37626081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Feb 15, 2021 EEA Event – Generator Outages due to Equipment Issues</a:t>
            </a:r>
          </a:p>
        </p:txBody>
      </p:sp>
      <p:sp>
        <p:nvSpPr>
          <p:cNvPr id="3" name="Content Placeholder 2"/>
          <p:cNvSpPr>
            <a:spLocks noGrp="1"/>
          </p:cNvSpPr>
          <p:nvPr>
            <p:ph idx="1"/>
          </p:nvPr>
        </p:nvSpPr>
        <p:spPr>
          <a:xfrm>
            <a:off x="304800" y="1143000"/>
            <a:ext cx="8534400" cy="4777033"/>
          </a:xfrm>
        </p:spPr>
        <p:txBody>
          <a:bodyPr/>
          <a:lstStyle/>
          <a:p>
            <a:r>
              <a:rPr lang="en-US" sz="1600" dirty="0"/>
              <a:t>Four units (two Coal and two Natural Gas) </a:t>
            </a:r>
            <a:r>
              <a:rPr lang="en-US" sz="1600" dirty="0" err="1"/>
              <a:t>derated</a:t>
            </a:r>
            <a:r>
              <a:rPr lang="en-US" sz="1600" dirty="0"/>
              <a:t> or tripped offline due to equipment issues caused by the changes in frequency between 1:30 am and 2:45 am on Feb 15, 2021. Below are some anecdotes from the cause information shared with ERCOT.</a:t>
            </a:r>
          </a:p>
          <a:p>
            <a:pPr lvl="1"/>
            <a:r>
              <a:rPr lang="en-US" sz="1600" dirty="0"/>
              <a:t>Cause of the trip was a high exhaust back pressure trip on the unit, owing to an unexpected low frequency response owing to extreme cold weather.</a:t>
            </a:r>
          </a:p>
          <a:p>
            <a:pPr lvl="2"/>
            <a:endParaRPr lang="en-US" sz="1400" dirty="0"/>
          </a:p>
          <a:p>
            <a:pPr lvl="1"/>
            <a:r>
              <a:rPr lang="en-US" sz="1600" dirty="0"/>
              <a:t>When frequency increased rapidly to 60.2 Hz, the unit rapidly decreased output  however the inertia that remained in the machine from the rapid ramp created too much steam in the boiler resulting in the safety valves lifting; ultimately tripping (the unit) offline due to low differential pressure in the boiler water circulating pumps.</a:t>
            </a:r>
          </a:p>
          <a:p>
            <a:pPr lvl="1"/>
            <a:endParaRPr lang="en-US" sz="1600" dirty="0"/>
          </a:p>
          <a:p>
            <a:pPr lvl="1"/>
            <a:r>
              <a:rPr lang="en-US" sz="1600" dirty="0"/>
              <a:t>After unit was stabilized from throttle pressure impulse line freezing, significant system frequency event caused boiler upset and subsequent trip. </a:t>
            </a:r>
          </a:p>
          <a:p>
            <a:pPr marL="342900" lvl="1" indent="0">
              <a:buNone/>
            </a:pP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21</a:t>
            </a:fld>
            <a:endParaRPr lang="en-US"/>
          </a:p>
        </p:txBody>
      </p:sp>
    </p:spTree>
    <p:extLst>
      <p:ext uri="{BB962C8B-B14F-4D97-AF65-F5344CB8AC3E}">
        <p14:creationId xmlns:p14="http://schemas.microsoft.com/office/powerpoint/2010/main" val="3514569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EA49CB-80D6-42C7-AC73-9C957D34206E}"/>
              </a:ext>
            </a:extLst>
          </p:cNvPr>
          <p:cNvSpPr>
            <a:spLocks noGrp="1"/>
          </p:cNvSpPr>
          <p:nvPr>
            <p:ph type="title"/>
          </p:nvPr>
        </p:nvSpPr>
        <p:spPr/>
        <p:txBody>
          <a:bodyPr/>
          <a:lstStyle/>
          <a:p>
            <a:r>
              <a:rPr lang="en-US" sz="2800" dirty="0"/>
              <a:t>Summary of Findings &amp; Recommendations</a:t>
            </a:r>
          </a:p>
        </p:txBody>
      </p:sp>
      <p:sp>
        <p:nvSpPr>
          <p:cNvPr id="3" name="Content Placeholder 2">
            <a:extLst>
              <a:ext uri="{FF2B5EF4-FFF2-40B4-BE49-F238E27FC236}">
                <a16:creationId xmlns:a16="http://schemas.microsoft.com/office/drawing/2014/main" id="{C7D5085B-5459-4B63-8A76-D9A0B2402643}"/>
              </a:ext>
            </a:extLst>
          </p:cNvPr>
          <p:cNvSpPr>
            <a:spLocks noGrp="1"/>
          </p:cNvSpPr>
          <p:nvPr>
            <p:ph idx="1"/>
          </p:nvPr>
        </p:nvSpPr>
        <p:spPr/>
        <p:txBody>
          <a:bodyPr/>
          <a:lstStyle/>
          <a:p>
            <a:r>
              <a:rPr lang="en-US" sz="1600" dirty="0"/>
              <a:t>ERCOT does not recommend changes to the 1</a:t>
            </a:r>
            <a:r>
              <a:rPr lang="en-US" sz="1600" baseline="30000" dirty="0"/>
              <a:t>st</a:t>
            </a:r>
            <a:r>
              <a:rPr lang="en-US" sz="1600" dirty="0"/>
              <a:t> stage UFLS setting as proposed in NOGRR226, because with 1</a:t>
            </a:r>
            <a:r>
              <a:rPr lang="en-US" sz="1600" baseline="30000" dirty="0"/>
              <a:t>st</a:t>
            </a:r>
            <a:r>
              <a:rPr lang="en-US" sz="1600" dirty="0"/>
              <a:t> stage UFLS setting at 59.4 Hz, ERCOT’s RRS program is no longer able to meet ERCOT’s design criteria for RRS*. </a:t>
            </a:r>
          </a:p>
          <a:p>
            <a:pPr lvl="1"/>
            <a:r>
              <a:rPr lang="en-US" sz="1400" dirty="0"/>
              <a:t>Specifically, if the 1</a:t>
            </a:r>
            <a:r>
              <a:rPr lang="en-US" sz="1400" baseline="30000" dirty="0"/>
              <a:t>st</a:t>
            </a:r>
            <a:r>
              <a:rPr lang="en-US" sz="1400" dirty="0"/>
              <a:t>  Stage of UFLS is changed to 59.4 Hz, when system inertia is below 150 GW.s, speed of response from Load Resource (LRs) that provide RRS-UFR is not sufficient to keep frequency nadir at or above 59.5Hz for loss of 2,805 MW.</a:t>
            </a:r>
          </a:p>
          <a:p>
            <a:endParaRPr lang="en-US" sz="800" dirty="0"/>
          </a:p>
          <a:p>
            <a:r>
              <a:rPr lang="en-US" sz="1600" dirty="0"/>
              <a:t>To address the risk of damage and loss of life concerns that were raised in NOGRR226, ERCOT considered two alternative options. Specifically,</a:t>
            </a:r>
          </a:p>
          <a:p>
            <a:pPr marL="685800" lvl="1" indent="-342900">
              <a:buFont typeface="+mj-lt"/>
              <a:buAutoNum type="arabicPeriod"/>
            </a:pPr>
            <a:r>
              <a:rPr lang="en-US" sz="1400" dirty="0"/>
              <a:t>With 1</a:t>
            </a:r>
            <a:r>
              <a:rPr lang="en-US" sz="1400" baseline="30000" dirty="0"/>
              <a:t>st</a:t>
            </a:r>
            <a:r>
              <a:rPr lang="en-US" sz="1400" dirty="0"/>
              <a:t> stage UFLS setting changed to 59.4 Hz, to operate at inertia levels lower than 150 GW.s, faster response time setting of around 15 cycles is needed for Load Resources that provide RRS-UFR. </a:t>
            </a:r>
          </a:p>
          <a:p>
            <a:pPr marL="985837" lvl="2" indent="-342900"/>
            <a:r>
              <a:rPr lang="en-US" sz="1400" dirty="0"/>
              <a:t>Feasibility of implementing 15 cycle response in a reliable manner is a concern with this alternative.</a:t>
            </a:r>
          </a:p>
          <a:p>
            <a:pPr marL="685800" lvl="1" indent="-342900">
              <a:buFont typeface="+mj-lt"/>
              <a:buAutoNum type="arabicPeriod"/>
            </a:pPr>
            <a:endParaRPr lang="en-US" sz="700" dirty="0"/>
          </a:p>
          <a:p>
            <a:pPr marL="685800" lvl="1" indent="-342900">
              <a:buFont typeface="+mj-lt"/>
              <a:buAutoNum type="arabicPeriod"/>
            </a:pPr>
            <a:r>
              <a:rPr lang="en-US" sz="1400" dirty="0"/>
              <a:t>Include an additional anti-stall UFLS stage that triggers earlier than the current 1</a:t>
            </a:r>
            <a:r>
              <a:rPr lang="en-US" sz="1400" baseline="30000" dirty="0"/>
              <a:t>st</a:t>
            </a:r>
            <a:r>
              <a:rPr lang="en-US" sz="1400" dirty="0"/>
              <a:t> stage UFLS setting of 59.3Hz. It is recommended that, </a:t>
            </a:r>
          </a:p>
          <a:p>
            <a:pPr marL="985837" lvl="2" indent="-342900">
              <a:buFont typeface="+mj-lt"/>
              <a:buAutoNum type="alphaLcParenR"/>
            </a:pPr>
            <a:r>
              <a:rPr lang="en-US" sz="1400" dirty="0"/>
              <a:t>a higher trigger frequency setting of around 59.5 Hz be used to limit exposure of potential equipment damage due to operating at lower frequency levels and </a:t>
            </a:r>
          </a:p>
          <a:p>
            <a:pPr marL="985837" lvl="2" indent="-342900">
              <a:buFont typeface="+mj-lt"/>
              <a:buAutoNum type="alphaLcParenR"/>
            </a:pPr>
            <a:r>
              <a:rPr lang="en-US" sz="1400" dirty="0"/>
              <a:t>a larger time delay starting at around 90 seconds be used to avoid triggering this anti-stall UFLS stage during a Frequency Measurable Event.</a:t>
            </a:r>
          </a:p>
          <a:p>
            <a:pPr marL="985837" lvl="2" indent="-342900">
              <a:buFont typeface="+mj-lt"/>
              <a:buAutoNum type="alphaLcParenR"/>
            </a:pPr>
            <a:endParaRPr lang="en-US" sz="800" dirty="0"/>
          </a:p>
          <a:p>
            <a:pPr marL="985837" lvl="2" indent="-342900">
              <a:buFont typeface="+mj-lt"/>
              <a:buAutoNum type="alphaLcParenR"/>
            </a:pPr>
            <a:endParaRPr lang="en-US" sz="800" dirty="0"/>
          </a:p>
          <a:p>
            <a:pPr marL="0" lvl="1" indent="0">
              <a:buNone/>
            </a:pPr>
            <a:r>
              <a:rPr lang="en-US" sz="800" dirty="0"/>
              <a:t>*RRS is designed to meet ERCOT’s FRO under BAL-003. Specifically, for the loss of 2,805 MW nadir of frequency must stay above 1</a:t>
            </a:r>
            <a:r>
              <a:rPr lang="en-US" sz="800" baseline="30000" dirty="0"/>
              <a:t>st</a:t>
            </a:r>
            <a:r>
              <a:rPr lang="en-US" sz="800" dirty="0"/>
              <a:t> stage UFLS setting. RRS studies maintain an additional 100 </a:t>
            </a:r>
            <a:r>
              <a:rPr lang="en-US" sz="800" dirty="0" err="1"/>
              <a:t>mHz</a:t>
            </a:r>
            <a:r>
              <a:rPr lang="en-US" sz="800" dirty="0"/>
              <a:t> margin. 2,805 MW is ERCOT’s Resource Loss Protection Criteria (RLPC) under BAL-003.</a:t>
            </a:r>
          </a:p>
          <a:p>
            <a:pPr marL="0" indent="0">
              <a:buNone/>
            </a:pPr>
            <a:endParaRPr lang="en-US" dirty="0"/>
          </a:p>
        </p:txBody>
      </p:sp>
      <p:sp>
        <p:nvSpPr>
          <p:cNvPr id="4" name="Slide Number Placeholder 3">
            <a:extLst>
              <a:ext uri="{FF2B5EF4-FFF2-40B4-BE49-F238E27FC236}">
                <a16:creationId xmlns:a16="http://schemas.microsoft.com/office/drawing/2014/main" id="{44D3B0B8-9CE0-4F4A-9650-8A9D09AD3CB4}"/>
              </a:ext>
            </a:extLst>
          </p:cNvPr>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3546250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EA49CB-80D6-42C7-AC73-9C957D34206E}"/>
              </a:ext>
            </a:extLst>
          </p:cNvPr>
          <p:cNvSpPr>
            <a:spLocks noGrp="1"/>
          </p:cNvSpPr>
          <p:nvPr>
            <p:ph type="title"/>
          </p:nvPr>
        </p:nvSpPr>
        <p:spPr/>
        <p:txBody>
          <a:bodyPr/>
          <a:lstStyle/>
          <a:p>
            <a:r>
              <a:rPr lang="en-US" sz="2800" dirty="0"/>
              <a:t>Summary of Findings &amp; Recommendations</a:t>
            </a:r>
          </a:p>
        </p:txBody>
      </p:sp>
      <p:sp>
        <p:nvSpPr>
          <p:cNvPr id="3" name="Content Placeholder 2">
            <a:extLst>
              <a:ext uri="{FF2B5EF4-FFF2-40B4-BE49-F238E27FC236}">
                <a16:creationId xmlns:a16="http://schemas.microsoft.com/office/drawing/2014/main" id="{C7D5085B-5459-4B63-8A76-D9A0B2402643}"/>
              </a:ext>
            </a:extLst>
          </p:cNvPr>
          <p:cNvSpPr>
            <a:spLocks noGrp="1"/>
          </p:cNvSpPr>
          <p:nvPr>
            <p:ph idx="1"/>
          </p:nvPr>
        </p:nvSpPr>
        <p:spPr/>
        <p:txBody>
          <a:bodyPr/>
          <a:lstStyle/>
          <a:p>
            <a:r>
              <a:rPr lang="en-US" sz="1600" dirty="0"/>
              <a:t>The minimum level of Physical Responsive Capability (PRC) that will be maintained during emergency operations to ensure that sufficient response is available to protect against the loss of 1,430 MW** must be increased.</a:t>
            </a:r>
          </a:p>
          <a:p>
            <a:pPr lvl="1"/>
            <a:r>
              <a:rPr lang="en-US" sz="1400" dirty="0"/>
              <a:t>With current setting for 1</a:t>
            </a:r>
            <a:r>
              <a:rPr lang="en-US" sz="1400" baseline="30000" dirty="0"/>
              <a:t>st</a:t>
            </a:r>
            <a:r>
              <a:rPr lang="en-US" sz="1400" dirty="0"/>
              <a:t> stage UFLS, a minimum PRC of around 1,500 MW must be maintained during emergency operations. </a:t>
            </a:r>
          </a:p>
          <a:p>
            <a:pPr lvl="1"/>
            <a:r>
              <a:rPr lang="en-US" sz="1400" dirty="0"/>
              <a:t>If 1</a:t>
            </a:r>
            <a:r>
              <a:rPr lang="en-US" sz="1400" baseline="30000" dirty="0"/>
              <a:t>st</a:t>
            </a:r>
            <a:r>
              <a:rPr lang="en-US" sz="1400" dirty="0"/>
              <a:t> stage UFLS is changed to 59.4 Hz, a minimum PRC of around 1,800 MW must be maintained during emergency operations.</a:t>
            </a:r>
          </a:p>
          <a:p>
            <a:pPr lvl="1"/>
            <a:r>
              <a:rPr lang="en-US" sz="1400" dirty="0"/>
              <a:t>Note that the above PRC level recommendations do not take into account any potential inconsistencies in telemetered information.</a:t>
            </a:r>
          </a:p>
          <a:p>
            <a:endParaRPr lang="en-US" sz="800" dirty="0"/>
          </a:p>
          <a:p>
            <a:endParaRPr lang="en-US" sz="800" dirty="0"/>
          </a:p>
          <a:p>
            <a:endParaRPr lang="en-US" sz="800" dirty="0"/>
          </a:p>
          <a:p>
            <a:endParaRPr lang="en-US" sz="800" dirty="0"/>
          </a:p>
          <a:p>
            <a:endParaRPr lang="en-US" sz="800" dirty="0"/>
          </a:p>
          <a:p>
            <a:endParaRPr lang="en-US" sz="800" dirty="0"/>
          </a:p>
          <a:p>
            <a:endParaRPr lang="en-US" sz="800" dirty="0"/>
          </a:p>
          <a:p>
            <a:endParaRPr lang="en-US" sz="800" dirty="0"/>
          </a:p>
          <a:p>
            <a:endParaRPr lang="en-US" sz="800" dirty="0"/>
          </a:p>
          <a:p>
            <a:endParaRPr lang="en-US" sz="800" dirty="0"/>
          </a:p>
          <a:p>
            <a:endParaRPr lang="en-US" sz="800" dirty="0"/>
          </a:p>
          <a:p>
            <a:endParaRPr lang="en-US" sz="800" dirty="0"/>
          </a:p>
          <a:p>
            <a:endParaRPr lang="en-US" sz="800" dirty="0"/>
          </a:p>
          <a:p>
            <a:endParaRPr lang="en-US" sz="800" dirty="0"/>
          </a:p>
          <a:p>
            <a:endParaRPr lang="en-US" sz="800" dirty="0"/>
          </a:p>
          <a:p>
            <a:endParaRPr lang="en-US" sz="800" dirty="0"/>
          </a:p>
          <a:p>
            <a:endParaRPr lang="en-US" sz="800" dirty="0"/>
          </a:p>
          <a:p>
            <a:endParaRPr lang="en-US" sz="800" dirty="0"/>
          </a:p>
          <a:p>
            <a:endParaRPr lang="en-US" sz="800" dirty="0"/>
          </a:p>
          <a:p>
            <a:endParaRPr lang="en-US" sz="800" dirty="0"/>
          </a:p>
          <a:p>
            <a:pPr marL="0" indent="0">
              <a:buNone/>
            </a:pPr>
            <a:r>
              <a:rPr lang="en-US" sz="800" dirty="0"/>
              <a:t>**1,430 MW is ERCOT’s Most Severe Single Largest Contingency (MSSC).</a:t>
            </a:r>
          </a:p>
          <a:p>
            <a:pPr marL="0" indent="0">
              <a:buNone/>
            </a:pPr>
            <a:endParaRPr lang="en-US" sz="800" dirty="0"/>
          </a:p>
        </p:txBody>
      </p:sp>
      <p:sp>
        <p:nvSpPr>
          <p:cNvPr id="4" name="Slide Number Placeholder 3">
            <a:extLst>
              <a:ext uri="{FF2B5EF4-FFF2-40B4-BE49-F238E27FC236}">
                <a16:creationId xmlns:a16="http://schemas.microsoft.com/office/drawing/2014/main" id="{44D3B0B8-9CE0-4F4A-9650-8A9D09AD3CB4}"/>
              </a:ext>
            </a:extLst>
          </p:cNvPr>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700692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B8962-0B88-4DD0-9CA5-BF6A56C66ADE}"/>
              </a:ext>
            </a:extLst>
          </p:cNvPr>
          <p:cNvSpPr>
            <a:spLocks noGrp="1"/>
          </p:cNvSpPr>
          <p:nvPr>
            <p:ph type="title"/>
          </p:nvPr>
        </p:nvSpPr>
        <p:spPr/>
        <p:txBody>
          <a:bodyPr/>
          <a:lstStyle/>
          <a:p>
            <a:r>
              <a:rPr lang="en-US" sz="2000" dirty="0"/>
              <a:t>Impact of changing 1</a:t>
            </a:r>
            <a:r>
              <a:rPr lang="en-US" sz="2000" baseline="30000" dirty="0"/>
              <a:t>st</a:t>
            </a:r>
            <a:r>
              <a:rPr lang="en-US" sz="2000" dirty="0"/>
              <a:t> Stage UFLS:  Dynamic Studies Summary</a:t>
            </a:r>
            <a:endParaRPr lang="en-US" sz="2000" dirty="0">
              <a:solidFill>
                <a:srgbClr val="FF0000"/>
              </a:solidFill>
            </a:endParaRPr>
          </a:p>
        </p:txBody>
      </p:sp>
      <p:sp>
        <p:nvSpPr>
          <p:cNvPr id="3" name="Content Placeholder 2">
            <a:extLst>
              <a:ext uri="{FF2B5EF4-FFF2-40B4-BE49-F238E27FC236}">
                <a16:creationId xmlns:a16="http://schemas.microsoft.com/office/drawing/2014/main" id="{D8C7E6AB-4C7C-41F2-BEA7-1DCDD78AC943}"/>
              </a:ext>
            </a:extLst>
          </p:cNvPr>
          <p:cNvSpPr>
            <a:spLocks noGrp="1"/>
          </p:cNvSpPr>
          <p:nvPr>
            <p:ph idx="1"/>
          </p:nvPr>
        </p:nvSpPr>
        <p:spPr/>
        <p:txBody>
          <a:bodyPr/>
          <a:lstStyle/>
          <a:p>
            <a:pPr marL="0" indent="0">
              <a:buNone/>
            </a:pPr>
            <a:r>
              <a:rPr lang="en-US" sz="1400" b="1" dirty="0"/>
              <a:t>Scenario 1:</a:t>
            </a:r>
            <a:r>
              <a:rPr lang="en-US" sz="1400" dirty="0"/>
              <a:t> Changing the first stage frequency set point to 59.4 Hz from 59.3 Hz for 25% imbalance</a:t>
            </a:r>
          </a:p>
          <a:p>
            <a:pPr marL="0" indent="0">
              <a:buNone/>
            </a:pPr>
            <a:r>
              <a:rPr lang="en-US" sz="1400" b="1" dirty="0"/>
              <a:t>Observation:</a:t>
            </a:r>
          </a:p>
          <a:p>
            <a:pPr lvl="1"/>
            <a:r>
              <a:rPr lang="en-US" sz="1100" dirty="0">
                <a:latin typeface="Arial" panose="020B0604020202020204" pitchFamily="34" charset="0"/>
              </a:rPr>
              <a:t>Rate of return for frequency seems consistent with change in first stage frequency relay set point.</a:t>
            </a:r>
          </a:p>
          <a:p>
            <a:pPr lvl="1"/>
            <a:r>
              <a:rPr lang="en-US" sz="1100" dirty="0">
                <a:latin typeface="Arial" panose="020B0604020202020204" pitchFamily="34" charset="0"/>
              </a:rPr>
              <a:t>Amount of Load shed as a result of UFLS triggering was not significantly different across the two cases for both High Wind Low Load (HWLL) and Summer Peak conditions.</a:t>
            </a:r>
          </a:p>
          <a:p>
            <a:pPr marL="0" indent="0">
              <a:buNone/>
            </a:pPr>
            <a:r>
              <a:rPr lang="en-US" sz="1400" b="1" dirty="0"/>
              <a:t>Scenario 2:</a:t>
            </a:r>
            <a:r>
              <a:rPr lang="en-US" sz="1400" dirty="0"/>
              <a:t> Test how the units that tripped due to frequency reasons during Feb 2021 Winter storm respond to large frequency deviations in these studies with submitted models</a:t>
            </a:r>
          </a:p>
          <a:p>
            <a:pPr marL="0" indent="0">
              <a:buNone/>
            </a:pPr>
            <a:r>
              <a:rPr lang="en-US" sz="1400" b="1" dirty="0"/>
              <a:t>Observation:</a:t>
            </a:r>
          </a:p>
          <a:p>
            <a:pPr lvl="1"/>
            <a:r>
              <a:rPr lang="en-US" sz="1100" dirty="0"/>
              <a:t>Units that experienced forced outages during 2021 Winter storm did not trip in UFLS simulations due to any automatic response within the model. It worth recognizing that during 2021 Winter storm, the mechanisms by which the unit trips are likely not represented in the current dynamic models. In future, as the ERCOT’s models evolve additional studies may be needed to analyze if these operational limitations may manifest during an UFLS event and determine if changes to UFLS block sizes/frequency setpoint may be needed.</a:t>
            </a:r>
            <a:endParaRPr lang="en-US" sz="1200" dirty="0"/>
          </a:p>
          <a:p>
            <a:endParaRPr lang="en-US" sz="1400" dirty="0"/>
          </a:p>
          <a:p>
            <a:endParaRPr lang="en-US" sz="1600" dirty="0"/>
          </a:p>
          <a:p>
            <a:endParaRPr lang="en-US" dirty="0"/>
          </a:p>
        </p:txBody>
      </p:sp>
      <p:sp>
        <p:nvSpPr>
          <p:cNvPr id="4" name="Slide Number Placeholder 3">
            <a:extLst>
              <a:ext uri="{FF2B5EF4-FFF2-40B4-BE49-F238E27FC236}">
                <a16:creationId xmlns:a16="http://schemas.microsoft.com/office/drawing/2014/main" id="{5D036895-332D-4072-B612-D59140A16872}"/>
              </a:ext>
            </a:extLst>
          </p:cNvPr>
          <p:cNvSpPr>
            <a:spLocks noGrp="1"/>
          </p:cNvSpPr>
          <p:nvPr>
            <p:ph type="sldNum" sz="quarter" idx="4"/>
          </p:nvPr>
        </p:nvSpPr>
        <p:spPr/>
        <p:txBody>
          <a:bodyPr/>
          <a:lstStyle/>
          <a:p>
            <a:fld id="{1D93BD3E-1E9A-4970-A6F7-E7AC52762E0C}" type="slidenum">
              <a:rPr lang="en-US" smtClean="0"/>
              <a:pPr/>
              <a:t>5</a:t>
            </a:fld>
            <a:endParaRPr lang="en-US" dirty="0"/>
          </a:p>
        </p:txBody>
      </p:sp>
      <p:pic>
        <p:nvPicPr>
          <p:cNvPr id="5" name="Picture 4">
            <a:extLst>
              <a:ext uri="{FF2B5EF4-FFF2-40B4-BE49-F238E27FC236}">
                <a16:creationId xmlns:a16="http://schemas.microsoft.com/office/drawing/2014/main" id="{90B6F9A6-54C2-439E-9EE6-2015FD18B31E}"/>
              </a:ext>
            </a:extLst>
          </p:cNvPr>
          <p:cNvPicPr>
            <a:picLocks noChangeAspect="1"/>
          </p:cNvPicPr>
          <p:nvPr/>
        </p:nvPicPr>
        <p:blipFill>
          <a:blip r:embed="rId2"/>
          <a:stretch>
            <a:fillRect/>
          </a:stretch>
        </p:blipFill>
        <p:spPr>
          <a:xfrm>
            <a:off x="360466" y="3524878"/>
            <a:ext cx="4211534" cy="2891161"/>
          </a:xfrm>
          <a:prstGeom prst="rect">
            <a:avLst/>
          </a:prstGeom>
        </p:spPr>
      </p:pic>
      <p:pic>
        <p:nvPicPr>
          <p:cNvPr id="6" name="Picture 5">
            <a:extLst>
              <a:ext uri="{FF2B5EF4-FFF2-40B4-BE49-F238E27FC236}">
                <a16:creationId xmlns:a16="http://schemas.microsoft.com/office/drawing/2014/main" id="{5BB7FCA6-018D-429C-9261-1A8E2FA1FCF3}"/>
              </a:ext>
            </a:extLst>
          </p:cNvPr>
          <p:cNvPicPr>
            <a:picLocks noChangeAspect="1"/>
          </p:cNvPicPr>
          <p:nvPr/>
        </p:nvPicPr>
        <p:blipFill>
          <a:blip r:embed="rId3"/>
          <a:stretch>
            <a:fillRect/>
          </a:stretch>
        </p:blipFill>
        <p:spPr>
          <a:xfrm>
            <a:off x="4572000" y="3524877"/>
            <a:ext cx="4211534" cy="2891161"/>
          </a:xfrm>
          <a:prstGeom prst="rect">
            <a:avLst/>
          </a:prstGeom>
        </p:spPr>
      </p:pic>
    </p:spTree>
    <p:extLst>
      <p:ext uri="{BB962C8B-B14F-4D97-AF65-F5344CB8AC3E}">
        <p14:creationId xmlns:p14="http://schemas.microsoft.com/office/powerpoint/2010/main" val="1903407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A29F2-89BE-429A-9CBB-0BC189E76DA0}"/>
              </a:ext>
            </a:extLst>
          </p:cNvPr>
          <p:cNvSpPr>
            <a:spLocks noGrp="1"/>
          </p:cNvSpPr>
          <p:nvPr>
            <p:ph type="title"/>
          </p:nvPr>
        </p:nvSpPr>
        <p:spPr/>
        <p:txBody>
          <a:bodyPr/>
          <a:lstStyle/>
          <a:p>
            <a:r>
              <a:rPr lang="en-US" sz="2000" dirty="0"/>
              <a:t>Impact of changing 1</a:t>
            </a:r>
            <a:r>
              <a:rPr lang="en-US" sz="2000" baseline="30000" dirty="0"/>
              <a:t>st</a:t>
            </a:r>
            <a:r>
              <a:rPr lang="en-US" sz="2000" dirty="0"/>
              <a:t> Stage UFLS: RRS Dynamic Studies</a:t>
            </a:r>
            <a:br>
              <a:rPr lang="en-US" sz="2000" dirty="0"/>
            </a:br>
            <a:endParaRPr lang="en-US" sz="2000" dirty="0"/>
          </a:p>
        </p:txBody>
      </p:sp>
      <p:sp>
        <p:nvSpPr>
          <p:cNvPr id="5" name="Content Placeholder 4">
            <a:extLst>
              <a:ext uri="{FF2B5EF4-FFF2-40B4-BE49-F238E27FC236}">
                <a16:creationId xmlns:a16="http://schemas.microsoft.com/office/drawing/2014/main" id="{9CBAE870-B77B-45EF-ADB1-1C07A565CBCC}"/>
              </a:ext>
            </a:extLst>
          </p:cNvPr>
          <p:cNvSpPr>
            <a:spLocks noGrp="1"/>
          </p:cNvSpPr>
          <p:nvPr>
            <p:ph idx="1"/>
          </p:nvPr>
        </p:nvSpPr>
        <p:spPr/>
        <p:txBody>
          <a:bodyPr/>
          <a:lstStyle/>
          <a:p>
            <a:r>
              <a:rPr lang="en-US" sz="1600" dirty="0"/>
              <a:t>If</a:t>
            </a:r>
            <a:r>
              <a:rPr lang="en-US" sz="1600" dirty="0">
                <a:solidFill>
                  <a:schemeClr val="tx2"/>
                </a:solidFill>
              </a:rPr>
              <a:t> the 1</a:t>
            </a:r>
            <a:r>
              <a:rPr lang="en-US" sz="1600" baseline="30000" dirty="0">
                <a:solidFill>
                  <a:schemeClr val="tx2"/>
                </a:solidFill>
              </a:rPr>
              <a:t>st</a:t>
            </a:r>
            <a:r>
              <a:rPr lang="en-US" sz="1600" dirty="0">
                <a:solidFill>
                  <a:schemeClr val="tx2"/>
                </a:solidFill>
              </a:rPr>
              <a:t> Stage of UFLS is </a:t>
            </a:r>
            <a:r>
              <a:rPr lang="en-US" sz="1600" dirty="0"/>
              <a:t>changed to</a:t>
            </a:r>
            <a:r>
              <a:rPr lang="en-US" sz="1600" dirty="0">
                <a:solidFill>
                  <a:schemeClr val="tx2"/>
                </a:solidFill>
              </a:rPr>
              <a:t> 59.4 Hz, w</a:t>
            </a:r>
            <a:r>
              <a:rPr lang="en-US" sz="1600" dirty="0"/>
              <a:t>hen system inertia is below 150 GW.s, the speed of response from Load Resource (LRs) that provide RRS-UFR is </a:t>
            </a:r>
            <a:r>
              <a:rPr lang="en-US" sz="1600" u="sng" dirty="0"/>
              <a:t>not sufficient </a:t>
            </a:r>
            <a:r>
              <a:rPr lang="en-US" sz="1600" dirty="0"/>
              <a:t>to keep frequency nadir at or above 59.5Hz for loss of 2,805 MW.</a:t>
            </a:r>
            <a:endParaRPr lang="en-US" sz="1600" dirty="0">
              <a:solidFill>
                <a:schemeClr val="tx2"/>
              </a:solidFill>
            </a:endParaRPr>
          </a:p>
          <a:p>
            <a:pPr lvl="1"/>
            <a:endParaRPr lang="en-US" sz="1600" dirty="0"/>
          </a:p>
          <a:p>
            <a:pPr lvl="1"/>
            <a:endParaRPr lang="en-US" sz="1600" dirty="0"/>
          </a:p>
          <a:p>
            <a:pPr lvl="1"/>
            <a:endParaRPr lang="en-US" sz="1600" dirty="0">
              <a:solidFill>
                <a:schemeClr val="tx2"/>
              </a:solidFill>
            </a:endParaRPr>
          </a:p>
          <a:p>
            <a:pPr lvl="1"/>
            <a:endParaRPr lang="en-US" sz="1600" dirty="0"/>
          </a:p>
          <a:p>
            <a:pPr lvl="1"/>
            <a:endParaRPr lang="en-US" sz="1600" dirty="0">
              <a:solidFill>
                <a:schemeClr val="tx2"/>
              </a:solidFill>
            </a:endParaRPr>
          </a:p>
          <a:p>
            <a:pPr lvl="1"/>
            <a:endParaRPr lang="en-US" sz="1600" dirty="0"/>
          </a:p>
          <a:p>
            <a:pPr lvl="1"/>
            <a:endParaRPr lang="en-US" sz="1600" dirty="0">
              <a:solidFill>
                <a:schemeClr val="tx2"/>
              </a:solidFill>
            </a:endParaRPr>
          </a:p>
          <a:p>
            <a:pPr lvl="1"/>
            <a:endParaRPr lang="en-US" sz="1600" dirty="0"/>
          </a:p>
          <a:p>
            <a:pPr lvl="1"/>
            <a:endParaRPr lang="en-US" sz="1600" dirty="0">
              <a:solidFill>
                <a:schemeClr val="tx2"/>
              </a:solidFill>
            </a:endParaRPr>
          </a:p>
          <a:p>
            <a:pPr lvl="1"/>
            <a:endParaRPr lang="en-US" sz="1600" dirty="0"/>
          </a:p>
          <a:p>
            <a:pPr lvl="1"/>
            <a:endParaRPr lang="en-US" sz="1600" dirty="0">
              <a:solidFill>
                <a:schemeClr val="tx2"/>
              </a:solidFill>
            </a:endParaRPr>
          </a:p>
          <a:p>
            <a:pPr lvl="1"/>
            <a:endParaRPr lang="en-US" sz="1600" dirty="0"/>
          </a:p>
          <a:p>
            <a:pPr lvl="1"/>
            <a:endParaRPr lang="en-US" sz="1600" dirty="0">
              <a:solidFill>
                <a:schemeClr val="tx2"/>
              </a:solidFill>
            </a:endParaRPr>
          </a:p>
          <a:p>
            <a:pPr marL="0" lvl="1" indent="0">
              <a:buNone/>
            </a:pPr>
            <a:r>
              <a:rPr lang="en-US" sz="1050" dirty="0"/>
              <a:t>*RRS is designed to meet ERCOT’s FRO under BAL-003. Specifically, for the loss of 2,805 MW nadir of frequency must stay above 1</a:t>
            </a:r>
            <a:r>
              <a:rPr lang="en-US" sz="1050" baseline="30000" dirty="0"/>
              <a:t>st</a:t>
            </a:r>
            <a:r>
              <a:rPr lang="en-US" sz="1050" dirty="0"/>
              <a:t> stage UFLS setting. RRS studies maintain an additional 100 </a:t>
            </a:r>
            <a:r>
              <a:rPr lang="en-US" sz="1050" dirty="0" err="1"/>
              <a:t>mHz</a:t>
            </a:r>
            <a:r>
              <a:rPr lang="en-US" sz="1050" dirty="0"/>
              <a:t> margin. 2,805 MW is ERCOT’s Resource Loss Protection Criteria (RLPC) under BAL-003.</a:t>
            </a:r>
            <a:endParaRPr lang="en-US" dirty="0"/>
          </a:p>
        </p:txBody>
      </p:sp>
      <p:sp>
        <p:nvSpPr>
          <p:cNvPr id="4" name="Slide Number Placeholder 3">
            <a:extLst>
              <a:ext uri="{FF2B5EF4-FFF2-40B4-BE49-F238E27FC236}">
                <a16:creationId xmlns:a16="http://schemas.microsoft.com/office/drawing/2014/main" id="{B82F44B8-6F4E-4C4E-8F5B-C82D00BD3035}"/>
              </a:ext>
            </a:extLst>
          </p:cNvPr>
          <p:cNvSpPr>
            <a:spLocks noGrp="1"/>
          </p:cNvSpPr>
          <p:nvPr>
            <p:ph type="sldNum" sz="quarter" idx="4"/>
          </p:nvPr>
        </p:nvSpPr>
        <p:spPr/>
        <p:txBody>
          <a:bodyPr/>
          <a:lstStyle/>
          <a:p>
            <a:fld id="{1D93BD3E-1E9A-4970-A6F7-E7AC52762E0C}" type="slidenum">
              <a:rPr lang="en-US" smtClean="0"/>
              <a:pPr/>
              <a:t>6</a:t>
            </a:fld>
            <a:endParaRPr lang="en-US"/>
          </a:p>
        </p:txBody>
      </p:sp>
      <p:pic>
        <p:nvPicPr>
          <p:cNvPr id="12" name="Picture 11">
            <a:extLst>
              <a:ext uri="{FF2B5EF4-FFF2-40B4-BE49-F238E27FC236}">
                <a16:creationId xmlns:a16="http://schemas.microsoft.com/office/drawing/2014/main" id="{33A8FC60-B2A4-4737-BC61-F055146C5E7C}"/>
              </a:ext>
            </a:extLst>
          </p:cNvPr>
          <p:cNvPicPr>
            <a:picLocks noChangeAspect="1"/>
          </p:cNvPicPr>
          <p:nvPr/>
        </p:nvPicPr>
        <p:blipFill>
          <a:blip r:embed="rId3"/>
          <a:stretch>
            <a:fillRect/>
          </a:stretch>
        </p:blipFill>
        <p:spPr>
          <a:xfrm>
            <a:off x="339482" y="1913112"/>
            <a:ext cx="8541236" cy="3292125"/>
          </a:xfrm>
          <a:prstGeom prst="rect">
            <a:avLst/>
          </a:prstGeom>
        </p:spPr>
      </p:pic>
    </p:spTree>
    <p:extLst>
      <p:ext uri="{BB962C8B-B14F-4D97-AF65-F5344CB8AC3E}">
        <p14:creationId xmlns:p14="http://schemas.microsoft.com/office/powerpoint/2010/main" val="3177652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A29F2-89BE-429A-9CBB-0BC189E76DA0}"/>
              </a:ext>
            </a:extLst>
          </p:cNvPr>
          <p:cNvSpPr>
            <a:spLocks noGrp="1"/>
          </p:cNvSpPr>
          <p:nvPr>
            <p:ph type="title"/>
          </p:nvPr>
        </p:nvSpPr>
        <p:spPr/>
        <p:txBody>
          <a:bodyPr/>
          <a:lstStyle/>
          <a:p>
            <a:r>
              <a:rPr lang="en-US" sz="2400" dirty="0"/>
              <a:t>Impact of changing 1</a:t>
            </a:r>
            <a:r>
              <a:rPr lang="en-US" sz="2400" baseline="30000" dirty="0"/>
              <a:t>st</a:t>
            </a:r>
            <a:r>
              <a:rPr lang="en-US" sz="2400" dirty="0"/>
              <a:t> Stage UFLS: RRS Requirement</a:t>
            </a:r>
            <a:br>
              <a:rPr lang="en-US" sz="2400" dirty="0"/>
            </a:br>
            <a:endParaRPr lang="en-US" sz="2400" dirty="0"/>
          </a:p>
        </p:txBody>
      </p:sp>
      <p:sp>
        <p:nvSpPr>
          <p:cNvPr id="5" name="Content Placeholder 4">
            <a:extLst>
              <a:ext uri="{FF2B5EF4-FFF2-40B4-BE49-F238E27FC236}">
                <a16:creationId xmlns:a16="http://schemas.microsoft.com/office/drawing/2014/main" id="{9CBAE870-B77B-45EF-ADB1-1C07A565CBCC}"/>
              </a:ext>
            </a:extLst>
          </p:cNvPr>
          <p:cNvSpPr>
            <a:spLocks noGrp="1"/>
          </p:cNvSpPr>
          <p:nvPr>
            <p:ph idx="1"/>
          </p:nvPr>
        </p:nvSpPr>
        <p:spPr/>
        <p:txBody>
          <a:bodyPr/>
          <a:lstStyle/>
          <a:p>
            <a:r>
              <a:rPr lang="en-US" sz="1600" dirty="0">
                <a:solidFill>
                  <a:schemeClr val="tx2"/>
                </a:solidFill>
              </a:rPr>
              <a:t>If the 1</a:t>
            </a:r>
            <a:r>
              <a:rPr lang="en-US" sz="1600" baseline="30000" dirty="0">
                <a:solidFill>
                  <a:schemeClr val="tx2"/>
                </a:solidFill>
              </a:rPr>
              <a:t>st</a:t>
            </a:r>
            <a:r>
              <a:rPr lang="en-US" sz="1600" dirty="0">
                <a:solidFill>
                  <a:schemeClr val="tx2"/>
                </a:solidFill>
              </a:rPr>
              <a:t> Stage of UFLS is </a:t>
            </a:r>
            <a:r>
              <a:rPr lang="en-US" sz="1600" dirty="0"/>
              <a:t>changed to</a:t>
            </a:r>
            <a:r>
              <a:rPr lang="en-US" sz="1600" dirty="0">
                <a:solidFill>
                  <a:schemeClr val="tx2"/>
                </a:solidFill>
              </a:rPr>
              <a:t> 59.4 Hz</a:t>
            </a:r>
            <a:r>
              <a:rPr lang="en-US" sz="1600" dirty="0"/>
              <a:t> and with current RRS-UFR settings (i.e. triggered at 59.7Hz with 30 cycle response time)</a:t>
            </a:r>
            <a:endParaRPr lang="en-US" sz="1600" dirty="0">
              <a:solidFill>
                <a:schemeClr val="tx2"/>
              </a:solidFill>
            </a:endParaRPr>
          </a:p>
          <a:p>
            <a:pPr lvl="1"/>
            <a:r>
              <a:rPr lang="en-US" sz="1400" dirty="0"/>
              <a:t>To reiterate, at inertia levels below 150 GW.s, no amount of Load Resource response was able to meet ERCOT’s design criteria for RRS. AND</a:t>
            </a:r>
          </a:p>
          <a:p>
            <a:pPr lvl="1"/>
            <a:r>
              <a:rPr lang="en-US" sz="1400" dirty="0"/>
              <a:t>For inertia levels between 150 GW.s and 370 GW.s, the RRS quantities will increase between 300 MW and 2,500 MW.</a:t>
            </a:r>
            <a:endParaRPr lang="en-US" sz="1400" dirty="0">
              <a:solidFill>
                <a:schemeClr val="tx2"/>
              </a:solidFill>
            </a:endParaRPr>
          </a:p>
          <a:p>
            <a:endParaRPr lang="en-US" dirty="0"/>
          </a:p>
        </p:txBody>
      </p:sp>
      <p:sp>
        <p:nvSpPr>
          <p:cNvPr id="4" name="Slide Number Placeholder 3">
            <a:extLst>
              <a:ext uri="{FF2B5EF4-FFF2-40B4-BE49-F238E27FC236}">
                <a16:creationId xmlns:a16="http://schemas.microsoft.com/office/drawing/2014/main" id="{B82F44B8-6F4E-4C4E-8F5B-C82D00BD3035}"/>
              </a:ext>
            </a:extLst>
          </p:cNvPr>
          <p:cNvSpPr>
            <a:spLocks noGrp="1"/>
          </p:cNvSpPr>
          <p:nvPr>
            <p:ph type="sldNum" sz="quarter" idx="4"/>
          </p:nvPr>
        </p:nvSpPr>
        <p:spPr/>
        <p:txBody>
          <a:bodyPr/>
          <a:lstStyle/>
          <a:p>
            <a:fld id="{1D93BD3E-1E9A-4970-A6F7-E7AC52762E0C}" type="slidenum">
              <a:rPr lang="en-US" smtClean="0"/>
              <a:pPr/>
              <a:t>7</a:t>
            </a:fld>
            <a:endParaRPr lang="en-US"/>
          </a:p>
        </p:txBody>
      </p:sp>
      <p:pic>
        <p:nvPicPr>
          <p:cNvPr id="3" name="Picture 2">
            <a:extLst>
              <a:ext uri="{FF2B5EF4-FFF2-40B4-BE49-F238E27FC236}">
                <a16:creationId xmlns:a16="http://schemas.microsoft.com/office/drawing/2014/main" id="{A52FF7AE-6FC8-409C-9058-B916BA0F69AD}"/>
              </a:ext>
            </a:extLst>
          </p:cNvPr>
          <p:cNvPicPr>
            <a:picLocks noChangeAspect="1"/>
          </p:cNvPicPr>
          <p:nvPr/>
        </p:nvPicPr>
        <p:blipFill>
          <a:blip r:embed="rId3"/>
          <a:stretch>
            <a:fillRect/>
          </a:stretch>
        </p:blipFill>
        <p:spPr>
          <a:xfrm>
            <a:off x="734726" y="2521832"/>
            <a:ext cx="7674547" cy="3730922"/>
          </a:xfrm>
          <a:prstGeom prst="rect">
            <a:avLst/>
          </a:prstGeom>
        </p:spPr>
      </p:pic>
    </p:spTree>
    <p:extLst>
      <p:ext uri="{BB962C8B-B14F-4D97-AF65-F5344CB8AC3E}">
        <p14:creationId xmlns:p14="http://schemas.microsoft.com/office/powerpoint/2010/main" val="1944093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C2B4B-B3EA-4EB8-8145-D27B710B37A8}"/>
              </a:ext>
            </a:extLst>
          </p:cNvPr>
          <p:cNvSpPr>
            <a:spLocks noGrp="1"/>
          </p:cNvSpPr>
          <p:nvPr>
            <p:ph type="title"/>
          </p:nvPr>
        </p:nvSpPr>
        <p:spPr/>
        <p:txBody>
          <a:bodyPr/>
          <a:lstStyle/>
          <a:p>
            <a:r>
              <a:rPr lang="en-US" sz="2000" dirty="0"/>
              <a:t>Impact of changing 1</a:t>
            </a:r>
            <a:r>
              <a:rPr lang="en-US" sz="2000" baseline="30000" dirty="0"/>
              <a:t>st</a:t>
            </a:r>
            <a:r>
              <a:rPr lang="en-US" sz="2000" dirty="0"/>
              <a:t> Stage UFLS: Load Resource Settings </a:t>
            </a:r>
          </a:p>
        </p:txBody>
      </p:sp>
      <p:sp>
        <p:nvSpPr>
          <p:cNvPr id="3" name="Content Placeholder 2">
            <a:extLst>
              <a:ext uri="{FF2B5EF4-FFF2-40B4-BE49-F238E27FC236}">
                <a16:creationId xmlns:a16="http://schemas.microsoft.com/office/drawing/2014/main" id="{099A134B-B703-43FF-BE89-92C110E3F912}"/>
              </a:ext>
            </a:extLst>
          </p:cNvPr>
          <p:cNvSpPr>
            <a:spLocks noGrp="1"/>
          </p:cNvSpPr>
          <p:nvPr>
            <p:ph idx="1"/>
          </p:nvPr>
        </p:nvSpPr>
        <p:spPr/>
        <p:txBody>
          <a:bodyPr/>
          <a:lstStyle/>
          <a:p>
            <a:r>
              <a:rPr lang="en-US" sz="1600" dirty="0"/>
              <a:t>With 1</a:t>
            </a:r>
            <a:r>
              <a:rPr lang="en-US" sz="1600" baseline="30000" dirty="0"/>
              <a:t>st</a:t>
            </a:r>
            <a:r>
              <a:rPr lang="en-US" sz="1600" dirty="0"/>
              <a:t> Stage UFLS changed to 59.4 Hz, at inertia level of 130GW.s, around 3,500 MW response within 15 cycles from LRs is necessary to meet ERCOT’s design criteria for RRS*.</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marL="0" indent="0">
              <a:buNone/>
            </a:pPr>
            <a:endParaRPr lang="en-US" sz="400" dirty="0"/>
          </a:p>
          <a:p>
            <a:pPr marL="0" indent="0">
              <a:buNone/>
            </a:pPr>
            <a:r>
              <a:rPr lang="en-US" sz="900" dirty="0"/>
              <a:t>*RRS is designed to meet ERCOT’s FRO under BAL-003. Specifically, for the loss of 2,805 MW nadir of frequency must stay above 1</a:t>
            </a:r>
            <a:r>
              <a:rPr lang="en-US" sz="900" baseline="30000" dirty="0"/>
              <a:t>st</a:t>
            </a:r>
            <a:r>
              <a:rPr lang="en-US" sz="900" dirty="0"/>
              <a:t> stage UFLS setting. RRS studies maintain an additional 100 </a:t>
            </a:r>
            <a:r>
              <a:rPr lang="en-US" sz="900" dirty="0" err="1"/>
              <a:t>mHz</a:t>
            </a:r>
            <a:r>
              <a:rPr lang="en-US" sz="900" dirty="0"/>
              <a:t> margin. 2,805 MW is ERCOT’s Resource Loss Protection Criteria (RLPC) under BAL-003.</a:t>
            </a:r>
          </a:p>
          <a:p>
            <a:endParaRPr lang="en-US" dirty="0"/>
          </a:p>
        </p:txBody>
      </p:sp>
      <p:sp>
        <p:nvSpPr>
          <p:cNvPr id="4" name="Slide Number Placeholder 3">
            <a:extLst>
              <a:ext uri="{FF2B5EF4-FFF2-40B4-BE49-F238E27FC236}">
                <a16:creationId xmlns:a16="http://schemas.microsoft.com/office/drawing/2014/main" id="{3A44274A-F9FC-4B2D-95CC-95DC0B7ED210}"/>
              </a:ext>
            </a:extLst>
          </p:cNvPr>
          <p:cNvSpPr>
            <a:spLocks noGrp="1"/>
          </p:cNvSpPr>
          <p:nvPr>
            <p:ph type="sldNum" sz="quarter" idx="4"/>
          </p:nvPr>
        </p:nvSpPr>
        <p:spPr/>
        <p:txBody>
          <a:bodyPr/>
          <a:lstStyle/>
          <a:p>
            <a:fld id="{1D93BD3E-1E9A-4970-A6F7-E7AC52762E0C}" type="slidenum">
              <a:rPr lang="en-US" smtClean="0"/>
              <a:pPr/>
              <a:t>8</a:t>
            </a:fld>
            <a:endParaRPr lang="en-US"/>
          </a:p>
        </p:txBody>
      </p:sp>
      <p:graphicFrame>
        <p:nvGraphicFramePr>
          <p:cNvPr id="7" name="Table 6">
            <a:extLst>
              <a:ext uri="{FF2B5EF4-FFF2-40B4-BE49-F238E27FC236}">
                <a16:creationId xmlns:a16="http://schemas.microsoft.com/office/drawing/2014/main" id="{6AA735E3-ABBC-46DC-ACFD-6CD777BFE678}"/>
              </a:ext>
            </a:extLst>
          </p:cNvPr>
          <p:cNvGraphicFramePr>
            <a:graphicFrameLocks noGrp="1"/>
          </p:cNvGraphicFramePr>
          <p:nvPr>
            <p:extLst>
              <p:ext uri="{D42A27DB-BD31-4B8C-83A1-F6EECF244321}">
                <p14:modId xmlns:p14="http://schemas.microsoft.com/office/powerpoint/2010/main" val="748504030"/>
              </p:ext>
            </p:extLst>
          </p:nvPr>
        </p:nvGraphicFramePr>
        <p:xfrm>
          <a:off x="160350" y="5364202"/>
          <a:ext cx="4227495" cy="514890"/>
        </p:xfrm>
        <a:graphic>
          <a:graphicData uri="http://schemas.openxmlformats.org/drawingml/2006/table">
            <a:tbl>
              <a:tblPr>
                <a:tableStyleId>{BC89EF96-8CEA-46FF-86C4-4CE0E7609802}</a:tableStyleId>
              </a:tblPr>
              <a:tblGrid>
                <a:gridCol w="650780">
                  <a:extLst>
                    <a:ext uri="{9D8B030D-6E8A-4147-A177-3AD203B41FA5}">
                      <a16:colId xmlns:a16="http://schemas.microsoft.com/office/drawing/2014/main" val="1767472179"/>
                    </a:ext>
                  </a:extLst>
                </a:gridCol>
                <a:gridCol w="1245141">
                  <a:extLst>
                    <a:ext uri="{9D8B030D-6E8A-4147-A177-3AD203B41FA5}">
                      <a16:colId xmlns:a16="http://schemas.microsoft.com/office/drawing/2014/main" val="580118982"/>
                    </a:ext>
                  </a:extLst>
                </a:gridCol>
                <a:gridCol w="1235413">
                  <a:extLst>
                    <a:ext uri="{9D8B030D-6E8A-4147-A177-3AD203B41FA5}">
                      <a16:colId xmlns:a16="http://schemas.microsoft.com/office/drawing/2014/main" val="1573219577"/>
                    </a:ext>
                  </a:extLst>
                </a:gridCol>
                <a:gridCol w="1096161">
                  <a:extLst>
                    <a:ext uri="{9D8B030D-6E8A-4147-A177-3AD203B41FA5}">
                      <a16:colId xmlns:a16="http://schemas.microsoft.com/office/drawing/2014/main" val="861469384"/>
                    </a:ext>
                  </a:extLst>
                </a:gridCol>
              </a:tblGrid>
              <a:tr h="266917">
                <a:tc>
                  <a:txBody>
                    <a:bodyPr/>
                    <a:lstStyle/>
                    <a:p>
                      <a:pPr algn="ctr" fontAlgn="b"/>
                      <a:endParaRPr lang="en-US" sz="900" b="0" i="0" u="none" strike="noStrike" dirty="0">
                        <a:solidFill>
                          <a:srgbClr val="000000"/>
                        </a:solidFill>
                        <a:effectLst/>
                        <a:latin typeface="Calibri" panose="020F0502020204030204" pitchFamily="34" charset="0"/>
                      </a:endParaRPr>
                    </a:p>
                  </a:txBody>
                  <a:tcPr marL="7972" marR="7972" marT="7972" marB="0" anchor="ctr">
                    <a:solidFill>
                      <a:schemeClr val="accent1"/>
                    </a:solidFill>
                  </a:tcPr>
                </a:tc>
                <a:tc>
                  <a:txBody>
                    <a:bodyPr/>
                    <a:lstStyle/>
                    <a:p>
                      <a:pPr algn="ctr" fontAlgn="b"/>
                      <a:r>
                        <a:rPr lang="en-US" sz="1100" u="none" strike="noStrike" dirty="0">
                          <a:effectLst/>
                        </a:rPr>
                        <a:t>4000 MW LR</a:t>
                      </a:r>
                      <a:endParaRPr lang="en-US" sz="1100" b="0" i="0" u="none" strike="noStrike" dirty="0">
                        <a:solidFill>
                          <a:srgbClr val="000000"/>
                        </a:solidFill>
                        <a:effectLst/>
                        <a:latin typeface="Calibri" panose="020F0502020204030204" pitchFamily="34" charset="0"/>
                      </a:endParaRPr>
                    </a:p>
                  </a:txBody>
                  <a:tcPr marL="7972" marR="7972" marT="7972" marB="0" anchor="ctr">
                    <a:solidFill>
                      <a:schemeClr val="accent1"/>
                    </a:solidFill>
                  </a:tcPr>
                </a:tc>
                <a:tc>
                  <a:txBody>
                    <a:bodyPr/>
                    <a:lstStyle/>
                    <a:p>
                      <a:pPr algn="ctr" fontAlgn="b"/>
                      <a:r>
                        <a:rPr lang="en-US" sz="1100" u="none" strike="noStrike" dirty="0">
                          <a:effectLst/>
                        </a:rPr>
                        <a:t>5000 MW LR</a:t>
                      </a:r>
                      <a:endParaRPr lang="en-US" sz="1100" b="0" i="0" u="none" strike="noStrike" dirty="0">
                        <a:solidFill>
                          <a:srgbClr val="000000"/>
                        </a:solidFill>
                        <a:effectLst/>
                        <a:latin typeface="Calibri" panose="020F0502020204030204" pitchFamily="34" charset="0"/>
                      </a:endParaRPr>
                    </a:p>
                  </a:txBody>
                  <a:tcPr marL="7972" marR="7972" marT="7972" marB="0" anchor="ctr">
                    <a:solidFill>
                      <a:schemeClr val="accent1"/>
                    </a:solidFill>
                  </a:tcPr>
                </a:tc>
                <a:tc>
                  <a:txBody>
                    <a:bodyPr/>
                    <a:lstStyle/>
                    <a:p>
                      <a:pPr algn="ctr" fontAlgn="b"/>
                      <a:r>
                        <a:rPr lang="en-US" sz="1100" u="none" strike="noStrike" dirty="0">
                          <a:effectLst/>
                        </a:rPr>
                        <a:t>7000 MW LR</a:t>
                      </a:r>
                      <a:endParaRPr lang="en-US" sz="1100" b="0" i="0" u="none" strike="noStrike" dirty="0">
                        <a:solidFill>
                          <a:srgbClr val="000000"/>
                        </a:solidFill>
                        <a:effectLst/>
                        <a:latin typeface="Calibri" panose="020F0502020204030204" pitchFamily="34" charset="0"/>
                      </a:endParaRPr>
                    </a:p>
                  </a:txBody>
                  <a:tcPr marL="7972" marR="7972" marT="7972" marB="0" anchor="ctr">
                    <a:solidFill>
                      <a:schemeClr val="accent1"/>
                    </a:solidFill>
                  </a:tcPr>
                </a:tc>
                <a:extLst>
                  <a:ext uri="{0D108BD9-81ED-4DB2-BD59-A6C34878D82A}">
                    <a16:rowId xmlns:a16="http://schemas.microsoft.com/office/drawing/2014/main" val="2204493828"/>
                  </a:ext>
                </a:extLst>
              </a:tr>
              <a:tr h="247973">
                <a:tc>
                  <a:txBody>
                    <a:bodyPr/>
                    <a:lstStyle/>
                    <a:p>
                      <a:pPr algn="ctr" fontAlgn="b"/>
                      <a:r>
                        <a:rPr lang="en-US" sz="900" u="none" strike="noStrike" dirty="0">
                          <a:effectLst/>
                        </a:rPr>
                        <a:t>C Point (Hz)</a:t>
                      </a:r>
                      <a:endParaRPr lang="en-US" sz="900" b="0" i="0" u="none" strike="noStrike" dirty="0">
                        <a:solidFill>
                          <a:srgbClr val="000000"/>
                        </a:solidFill>
                        <a:effectLst/>
                        <a:latin typeface="Calibri" panose="020F0502020204030204" pitchFamily="34" charset="0"/>
                      </a:endParaRPr>
                    </a:p>
                  </a:txBody>
                  <a:tcPr marL="7972" marR="7972" marT="7972" marB="0" anchor="ctr">
                    <a:solidFill>
                      <a:schemeClr val="accent1"/>
                    </a:solidFill>
                  </a:tcPr>
                </a:tc>
                <a:tc>
                  <a:txBody>
                    <a:bodyPr/>
                    <a:lstStyle/>
                    <a:p>
                      <a:pPr marL="0" algn="ctr" defTabSz="914400" rtl="0" eaLnBrk="1" fontAlgn="b" latinLnBrk="0" hangingPunct="1"/>
                      <a:r>
                        <a:rPr lang="en-US" sz="1100" u="none" strike="noStrike" kern="1200" dirty="0">
                          <a:solidFill>
                            <a:srgbClr val="FF0000"/>
                          </a:solidFill>
                          <a:effectLst/>
                        </a:rPr>
                        <a:t>59.47</a:t>
                      </a:r>
                      <a:endParaRPr lang="en-US" sz="1100" u="none" strike="noStrike" kern="1200" dirty="0">
                        <a:solidFill>
                          <a:srgbClr val="FF0000"/>
                        </a:solidFill>
                        <a:effectLst/>
                        <a:latin typeface="+mn-lt"/>
                        <a:ea typeface="+mn-ea"/>
                        <a:cs typeface="+mn-cs"/>
                      </a:endParaRPr>
                    </a:p>
                  </a:txBody>
                  <a:tcPr marL="9525" marR="9525" marT="9525" marB="0" anchor="ctr"/>
                </a:tc>
                <a:tc>
                  <a:txBody>
                    <a:bodyPr/>
                    <a:lstStyle/>
                    <a:p>
                      <a:pPr marL="0" algn="ctr" defTabSz="914400" rtl="0" eaLnBrk="1" fontAlgn="b" latinLnBrk="0" hangingPunct="1"/>
                      <a:r>
                        <a:rPr lang="en-US" sz="1100" u="none" strike="noStrike" kern="1200" dirty="0">
                          <a:solidFill>
                            <a:srgbClr val="FF0000"/>
                          </a:solidFill>
                          <a:effectLst/>
                        </a:rPr>
                        <a:t>59.48</a:t>
                      </a:r>
                      <a:endParaRPr lang="en-US" sz="1100" u="none" strike="noStrike" kern="1200" dirty="0">
                        <a:solidFill>
                          <a:srgbClr val="FF0000"/>
                        </a:solidFill>
                        <a:effectLst/>
                        <a:latin typeface="+mn-lt"/>
                        <a:ea typeface="+mn-ea"/>
                        <a:cs typeface="+mn-cs"/>
                      </a:endParaRPr>
                    </a:p>
                  </a:txBody>
                  <a:tcPr marL="9525" marR="9525" marT="9525" marB="0" anchor="ctr"/>
                </a:tc>
                <a:tc>
                  <a:txBody>
                    <a:bodyPr/>
                    <a:lstStyle/>
                    <a:p>
                      <a:pPr marL="0" algn="ctr" defTabSz="914400" rtl="0" eaLnBrk="1" fontAlgn="b" latinLnBrk="0" hangingPunct="1"/>
                      <a:r>
                        <a:rPr lang="en-US" sz="1100" u="none" strike="noStrike" kern="1200" dirty="0">
                          <a:solidFill>
                            <a:srgbClr val="FF0000"/>
                          </a:solidFill>
                          <a:effectLst/>
                        </a:rPr>
                        <a:t>59.48</a:t>
                      </a:r>
                      <a:endParaRPr lang="en-US" sz="1100" u="none" strike="noStrike" kern="1200" dirty="0">
                        <a:solidFill>
                          <a:srgbClr val="FF0000"/>
                        </a:solidFill>
                        <a:effectLst/>
                        <a:latin typeface="+mn-lt"/>
                        <a:ea typeface="+mn-ea"/>
                        <a:cs typeface="+mn-cs"/>
                      </a:endParaRPr>
                    </a:p>
                  </a:txBody>
                  <a:tcPr marL="9525" marR="9525" marT="9525" marB="0" anchor="ctr"/>
                </a:tc>
                <a:extLst>
                  <a:ext uri="{0D108BD9-81ED-4DB2-BD59-A6C34878D82A}">
                    <a16:rowId xmlns:a16="http://schemas.microsoft.com/office/drawing/2014/main" val="3704804185"/>
                  </a:ext>
                </a:extLst>
              </a:tr>
            </a:tbl>
          </a:graphicData>
        </a:graphic>
      </p:graphicFrame>
      <p:sp>
        <p:nvSpPr>
          <p:cNvPr id="10" name="TextBox 9">
            <a:extLst>
              <a:ext uri="{FF2B5EF4-FFF2-40B4-BE49-F238E27FC236}">
                <a16:creationId xmlns:a16="http://schemas.microsoft.com/office/drawing/2014/main" id="{6CF1189E-C84F-425C-86F3-6178159A5977}"/>
              </a:ext>
            </a:extLst>
          </p:cNvPr>
          <p:cNvSpPr txBox="1"/>
          <p:nvPr/>
        </p:nvSpPr>
        <p:spPr>
          <a:xfrm>
            <a:off x="144910" y="1802730"/>
            <a:ext cx="4258377" cy="369332"/>
          </a:xfrm>
          <a:prstGeom prst="rect">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r>
              <a:rPr lang="en-US" dirty="0">
                <a:solidFill>
                  <a:schemeClr val="tx2"/>
                </a:solidFill>
              </a:rPr>
              <a:t>Trigger Frequency: 59.7Hz       59.75Hz</a:t>
            </a:r>
          </a:p>
        </p:txBody>
      </p:sp>
      <p:sp>
        <p:nvSpPr>
          <p:cNvPr id="11" name="Arrow: Right 10">
            <a:extLst>
              <a:ext uri="{FF2B5EF4-FFF2-40B4-BE49-F238E27FC236}">
                <a16:creationId xmlns:a16="http://schemas.microsoft.com/office/drawing/2014/main" id="{09EF8A6E-E40D-4534-9B5E-BD437BADC02B}"/>
              </a:ext>
            </a:extLst>
          </p:cNvPr>
          <p:cNvSpPr/>
          <p:nvPr/>
        </p:nvSpPr>
        <p:spPr>
          <a:xfrm>
            <a:off x="3066380" y="1880831"/>
            <a:ext cx="3048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5567679A-9DEB-4668-B066-A8E3ACF76157}"/>
              </a:ext>
            </a:extLst>
          </p:cNvPr>
          <p:cNvSpPr txBox="1"/>
          <p:nvPr/>
        </p:nvSpPr>
        <p:spPr>
          <a:xfrm>
            <a:off x="4580953" y="1798470"/>
            <a:ext cx="4458099" cy="369332"/>
          </a:xfrm>
          <a:prstGeom prst="rect">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r>
              <a:rPr lang="en-US" dirty="0">
                <a:solidFill>
                  <a:schemeClr val="tx2"/>
                </a:solidFill>
              </a:rPr>
              <a:t>Response time:0.42s       0.25s (15 cycle) </a:t>
            </a:r>
          </a:p>
        </p:txBody>
      </p:sp>
      <p:sp>
        <p:nvSpPr>
          <p:cNvPr id="13" name="Arrow: Right 12">
            <a:extLst>
              <a:ext uri="{FF2B5EF4-FFF2-40B4-BE49-F238E27FC236}">
                <a16:creationId xmlns:a16="http://schemas.microsoft.com/office/drawing/2014/main" id="{3281F38A-661B-489C-81B7-6592814F14AA}"/>
              </a:ext>
            </a:extLst>
          </p:cNvPr>
          <p:cNvSpPr/>
          <p:nvPr/>
        </p:nvSpPr>
        <p:spPr>
          <a:xfrm>
            <a:off x="6901046" y="1881949"/>
            <a:ext cx="3048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6" name="Table 15">
            <a:extLst>
              <a:ext uri="{FF2B5EF4-FFF2-40B4-BE49-F238E27FC236}">
                <a16:creationId xmlns:a16="http://schemas.microsoft.com/office/drawing/2014/main" id="{99507ACB-7247-476C-9EFD-ACA4E7854C07}"/>
              </a:ext>
            </a:extLst>
          </p:cNvPr>
          <p:cNvGraphicFramePr>
            <a:graphicFrameLocks noGrp="1"/>
          </p:cNvGraphicFramePr>
          <p:nvPr>
            <p:extLst>
              <p:ext uri="{D42A27DB-BD31-4B8C-83A1-F6EECF244321}">
                <p14:modId xmlns:p14="http://schemas.microsoft.com/office/powerpoint/2010/main" val="1553173925"/>
              </p:ext>
            </p:extLst>
          </p:nvPr>
        </p:nvGraphicFramePr>
        <p:xfrm>
          <a:off x="4745706" y="5364202"/>
          <a:ext cx="3984056" cy="519853"/>
        </p:xfrm>
        <a:graphic>
          <a:graphicData uri="http://schemas.openxmlformats.org/drawingml/2006/table">
            <a:tbl>
              <a:tblPr>
                <a:tableStyleId>{BC89EF96-8CEA-46FF-86C4-4CE0E7609802}</a:tableStyleId>
              </a:tblPr>
              <a:tblGrid>
                <a:gridCol w="699349">
                  <a:extLst>
                    <a:ext uri="{9D8B030D-6E8A-4147-A177-3AD203B41FA5}">
                      <a16:colId xmlns:a16="http://schemas.microsoft.com/office/drawing/2014/main" val="1767472179"/>
                    </a:ext>
                  </a:extLst>
                </a:gridCol>
                <a:gridCol w="982493">
                  <a:extLst>
                    <a:ext uri="{9D8B030D-6E8A-4147-A177-3AD203B41FA5}">
                      <a16:colId xmlns:a16="http://schemas.microsoft.com/office/drawing/2014/main" val="580118982"/>
                    </a:ext>
                  </a:extLst>
                </a:gridCol>
                <a:gridCol w="1225685">
                  <a:extLst>
                    <a:ext uri="{9D8B030D-6E8A-4147-A177-3AD203B41FA5}">
                      <a16:colId xmlns:a16="http://schemas.microsoft.com/office/drawing/2014/main" val="1573219577"/>
                    </a:ext>
                  </a:extLst>
                </a:gridCol>
                <a:gridCol w="1076529">
                  <a:extLst>
                    <a:ext uri="{9D8B030D-6E8A-4147-A177-3AD203B41FA5}">
                      <a16:colId xmlns:a16="http://schemas.microsoft.com/office/drawing/2014/main" val="861469384"/>
                    </a:ext>
                  </a:extLst>
                </a:gridCol>
              </a:tblGrid>
              <a:tr h="308178">
                <a:tc>
                  <a:txBody>
                    <a:bodyPr/>
                    <a:lstStyle/>
                    <a:p>
                      <a:pPr algn="ctr" fontAlgn="b"/>
                      <a:endParaRPr lang="en-US" sz="900" b="0" i="0" u="none" strike="noStrike" dirty="0">
                        <a:solidFill>
                          <a:srgbClr val="000000"/>
                        </a:solidFill>
                        <a:effectLst/>
                        <a:latin typeface="Calibri" panose="020F0502020204030204" pitchFamily="34" charset="0"/>
                      </a:endParaRPr>
                    </a:p>
                  </a:txBody>
                  <a:tcPr marL="7972" marR="7972" marT="7972" marB="0" anchor="ctr">
                    <a:solidFill>
                      <a:schemeClr val="accent1"/>
                    </a:solidFill>
                  </a:tcPr>
                </a:tc>
                <a:tc>
                  <a:txBody>
                    <a:bodyPr/>
                    <a:lstStyle/>
                    <a:p>
                      <a:pPr algn="ctr" fontAlgn="b"/>
                      <a:r>
                        <a:rPr lang="en-US" sz="1100" u="none" strike="noStrike" dirty="0">
                          <a:effectLst/>
                        </a:rPr>
                        <a:t>3000 MW LR</a:t>
                      </a:r>
                      <a:endParaRPr lang="en-US" sz="1100" b="0" i="0" u="none" strike="noStrike" dirty="0">
                        <a:solidFill>
                          <a:srgbClr val="000000"/>
                        </a:solidFill>
                        <a:effectLst/>
                        <a:latin typeface="Calibri" panose="020F0502020204030204" pitchFamily="34" charset="0"/>
                      </a:endParaRPr>
                    </a:p>
                  </a:txBody>
                  <a:tcPr marL="7972" marR="7972" marT="7972" marB="0" anchor="ctr">
                    <a:solidFill>
                      <a:schemeClr val="accent1"/>
                    </a:solidFill>
                  </a:tcPr>
                </a:tc>
                <a:tc>
                  <a:txBody>
                    <a:bodyPr/>
                    <a:lstStyle/>
                    <a:p>
                      <a:pPr algn="ctr" fontAlgn="b"/>
                      <a:r>
                        <a:rPr lang="en-US" sz="1100" u="none" strike="noStrike" dirty="0">
                          <a:effectLst/>
                        </a:rPr>
                        <a:t>3500 MW LR</a:t>
                      </a:r>
                      <a:endParaRPr lang="en-US" sz="1100" b="0" i="0" u="none" strike="noStrike" dirty="0">
                        <a:solidFill>
                          <a:srgbClr val="000000"/>
                        </a:solidFill>
                        <a:effectLst/>
                        <a:latin typeface="Calibri" panose="020F0502020204030204" pitchFamily="34" charset="0"/>
                      </a:endParaRPr>
                    </a:p>
                  </a:txBody>
                  <a:tcPr marL="7972" marR="7972" marT="7972" marB="0" anchor="ctr">
                    <a:solidFill>
                      <a:schemeClr val="accent1"/>
                    </a:solidFill>
                  </a:tcPr>
                </a:tc>
                <a:tc>
                  <a:txBody>
                    <a:bodyPr/>
                    <a:lstStyle/>
                    <a:p>
                      <a:pPr algn="ctr" fontAlgn="b"/>
                      <a:r>
                        <a:rPr lang="en-US" sz="1100" u="none" strike="noStrike" dirty="0">
                          <a:effectLst/>
                        </a:rPr>
                        <a:t>4000 MW LR</a:t>
                      </a:r>
                      <a:endParaRPr lang="en-US" sz="1100" b="0" i="0" u="none" strike="noStrike" dirty="0">
                        <a:solidFill>
                          <a:srgbClr val="000000"/>
                        </a:solidFill>
                        <a:effectLst/>
                        <a:latin typeface="Calibri" panose="020F0502020204030204" pitchFamily="34" charset="0"/>
                      </a:endParaRPr>
                    </a:p>
                  </a:txBody>
                  <a:tcPr marL="7972" marR="7972" marT="7972" marB="0" anchor="ctr">
                    <a:solidFill>
                      <a:schemeClr val="accent1"/>
                    </a:solidFill>
                  </a:tcPr>
                </a:tc>
                <a:extLst>
                  <a:ext uri="{0D108BD9-81ED-4DB2-BD59-A6C34878D82A}">
                    <a16:rowId xmlns:a16="http://schemas.microsoft.com/office/drawing/2014/main" val="2204493828"/>
                  </a:ext>
                </a:extLst>
              </a:tr>
              <a:tr h="211675">
                <a:tc>
                  <a:txBody>
                    <a:bodyPr/>
                    <a:lstStyle/>
                    <a:p>
                      <a:pPr algn="ctr" fontAlgn="b"/>
                      <a:r>
                        <a:rPr lang="en-US" sz="900" u="none" strike="noStrike" dirty="0">
                          <a:effectLst/>
                        </a:rPr>
                        <a:t>C Point (Hz)</a:t>
                      </a:r>
                      <a:endParaRPr lang="en-US" sz="900" b="0" i="0" u="none" strike="noStrike" dirty="0">
                        <a:solidFill>
                          <a:srgbClr val="000000"/>
                        </a:solidFill>
                        <a:effectLst/>
                        <a:latin typeface="Calibri" panose="020F0502020204030204" pitchFamily="34" charset="0"/>
                      </a:endParaRPr>
                    </a:p>
                  </a:txBody>
                  <a:tcPr marL="7972" marR="7972" marT="7972" marB="0" anchor="ctr">
                    <a:solidFill>
                      <a:schemeClr val="accent1"/>
                    </a:solidFill>
                  </a:tcPr>
                </a:tc>
                <a:tc>
                  <a:txBody>
                    <a:bodyPr/>
                    <a:lstStyle/>
                    <a:p>
                      <a:pPr marL="0" algn="ctr" defTabSz="914400" rtl="0" eaLnBrk="1" fontAlgn="b" latinLnBrk="0" hangingPunct="1"/>
                      <a:r>
                        <a:rPr lang="en-US" sz="1100" u="none" strike="noStrike" kern="1200" dirty="0">
                          <a:solidFill>
                            <a:srgbClr val="FF0000"/>
                          </a:solidFill>
                          <a:effectLst/>
                        </a:rPr>
                        <a:t>59.49</a:t>
                      </a:r>
                      <a:endParaRPr lang="en-US" sz="1100" u="none" strike="noStrike" kern="1200" dirty="0">
                        <a:solidFill>
                          <a:srgbClr val="FF0000"/>
                        </a:solidFill>
                        <a:effectLst/>
                        <a:latin typeface="+mn-lt"/>
                        <a:ea typeface="+mn-ea"/>
                        <a:cs typeface="+mn-cs"/>
                      </a:endParaRPr>
                    </a:p>
                  </a:txBody>
                  <a:tcPr marL="9525" marR="9525" marT="9525" marB="0" anchor="ctr"/>
                </a:tc>
                <a:tc>
                  <a:txBody>
                    <a:bodyPr/>
                    <a:lstStyle/>
                    <a:p>
                      <a:pPr marL="0" algn="ctr" defTabSz="914400" rtl="0" eaLnBrk="1" fontAlgn="b" latinLnBrk="0" hangingPunct="1"/>
                      <a:r>
                        <a:rPr lang="en-US" sz="1100" u="none" strike="noStrike" kern="1200" dirty="0">
                          <a:solidFill>
                            <a:schemeClr val="tx2"/>
                          </a:solidFill>
                          <a:effectLst/>
                        </a:rPr>
                        <a:t>59.50</a:t>
                      </a:r>
                      <a:endParaRPr lang="en-US" sz="1100" u="none" strike="noStrike" kern="1200" dirty="0">
                        <a:solidFill>
                          <a:schemeClr val="tx2"/>
                        </a:solidFill>
                        <a:effectLst/>
                        <a:latin typeface="+mn-lt"/>
                        <a:ea typeface="+mn-ea"/>
                        <a:cs typeface="+mn-cs"/>
                      </a:endParaRPr>
                    </a:p>
                  </a:txBody>
                  <a:tcPr marL="9525" marR="9525" marT="9525" marB="0" anchor="ctr"/>
                </a:tc>
                <a:tc>
                  <a:txBody>
                    <a:bodyPr/>
                    <a:lstStyle/>
                    <a:p>
                      <a:pPr marL="0" algn="ctr" defTabSz="914400" rtl="0" eaLnBrk="1" fontAlgn="b" latinLnBrk="0" hangingPunct="1"/>
                      <a:r>
                        <a:rPr lang="en-US" sz="1100" u="none" strike="noStrike" kern="1200" dirty="0">
                          <a:solidFill>
                            <a:schemeClr val="tx2"/>
                          </a:solidFill>
                          <a:effectLst/>
                        </a:rPr>
                        <a:t>59.51</a:t>
                      </a:r>
                      <a:endParaRPr lang="en-US" sz="1100" u="none" strike="noStrike" kern="1200" dirty="0">
                        <a:solidFill>
                          <a:schemeClr val="tx2"/>
                        </a:solidFill>
                        <a:effectLst/>
                        <a:latin typeface="+mn-lt"/>
                        <a:ea typeface="+mn-ea"/>
                        <a:cs typeface="+mn-cs"/>
                      </a:endParaRPr>
                    </a:p>
                  </a:txBody>
                  <a:tcPr marL="9525" marR="9525" marT="9525" marB="0" anchor="ctr"/>
                </a:tc>
                <a:extLst>
                  <a:ext uri="{0D108BD9-81ED-4DB2-BD59-A6C34878D82A}">
                    <a16:rowId xmlns:a16="http://schemas.microsoft.com/office/drawing/2014/main" val="3704804185"/>
                  </a:ext>
                </a:extLst>
              </a:tr>
            </a:tbl>
          </a:graphicData>
        </a:graphic>
      </p:graphicFrame>
      <p:pic>
        <p:nvPicPr>
          <p:cNvPr id="5" name="Picture 4">
            <a:extLst>
              <a:ext uri="{FF2B5EF4-FFF2-40B4-BE49-F238E27FC236}">
                <a16:creationId xmlns:a16="http://schemas.microsoft.com/office/drawing/2014/main" id="{4D1590D8-A087-4CD1-BF64-6B87450FBBD4}"/>
              </a:ext>
            </a:extLst>
          </p:cNvPr>
          <p:cNvPicPr>
            <a:picLocks noChangeAspect="1"/>
          </p:cNvPicPr>
          <p:nvPr/>
        </p:nvPicPr>
        <p:blipFill>
          <a:blip r:embed="rId3"/>
          <a:stretch>
            <a:fillRect/>
          </a:stretch>
        </p:blipFill>
        <p:spPr>
          <a:xfrm>
            <a:off x="144910" y="2287524"/>
            <a:ext cx="4334632" cy="3029975"/>
          </a:xfrm>
          <a:prstGeom prst="rect">
            <a:avLst/>
          </a:prstGeom>
        </p:spPr>
      </p:pic>
      <p:pic>
        <p:nvPicPr>
          <p:cNvPr id="8" name="Picture 7">
            <a:extLst>
              <a:ext uri="{FF2B5EF4-FFF2-40B4-BE49-F238E27FC236}">
                <a16:creationId xmlns:a16="http://schemas.microsoft.com/office/drawing/2014/main" id="{77480530-6D24-4FDF-B042-874605DE0DF6}"/>
              </a:ext>
            </a:extLst>
          </p:cNvPr>
          <p:cNvPicPr>
            <a:picLocks noChangeAspect="1"/>
          </p:cNvPicPr>
          <p:nvPr/>
        </p:nvPicPr>
        <p:blipFill>
          <a:blip r:embed="rId4"/>
          <a:stretch>
            <a:fillRect/>
          </a:stretch>
        </p:blipFill>
        <p:spPr>
          <a:xfrm>
            <a:off x="4639432" y="2298249"/>
            <a:ext cx="4316342" cy="3029975"/>
          </a:xfrm>
          <a:prstGeom prst="rect">
            <a:avLst/>
          </a:prstGeom>
        </p:spPr>
      </p:pic>
    </p:spTree>
    <p:extLst>
      <p:ext uri="{BB962C8B-B14F-4D97-AF65-F5344CB8AC3E}">
        <p14:creationId xmlns:p14="http://schemas.microsoft.com/office/powerpoint/2010/main" val="10388863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D823B5-8346-479E-B168-3349BC5D20F7}"/>
              </a:ext>
            </a:extLst>
          </p:cNvPr>
          <p:cNvSpPr>
            <a:spLocks noGrp="1"/>
          </p:cNvSpPr>
          <p:nvPr>
            <p:ph type="title"/>
          </p:nvPr>
        </p:nvSpPr>
        <p:spPr/>
        <p:txBody>
          <a:bodyPr/>
          <a:lstStyle/>
          <a:p>
            <a:r>
              <a:rPr lang="en-US" sz="2800" dirty="0"/>
              <a:t>Anti Stall UFLS Proposal: Dynamic Studies</a:t>
            </a:r>
          </a:p>
        </p:txBody>
      </p:sp>
      <p:sp>
        <p:nvSpPr>
          <p:cNvPr id="3" name="Content Placeholder 2">
            <a:extLst>
              <a:ext uri="{FF2B5EF4-FFF2-40B4-BE49-F238E27FC236}">
                <a16:creationId xmlns:a16="http://schemas.microsoft.com/office/drawing/2014/main" id="{0B175A37-1391-44F1-B122-CFF58609CF36}"/>
              </a:ext>
            </a:extLst>
          </p:cNvPr>
          <p:cNvSpPr>
            <a:spLocks noGrp="1"/>
          </p:cNvSpPr>
          <p:nvPr>
            <p:ph idx="1"/>
          </p:nvPr>
        </p:nvSpPr>
        <p:spPr/>
        <p:txBody>
          <a:bodyPr/>
          <a:lstStyle/>
          <a:p>
            <a:pPr marL="0" indent="0">
              <a:buNone/>
            </a:pPr>
            <a:r>
              <a:rPr lang="en-US" sz="1400" b="1" dirty="0"/>
              <a:t>Study:</a:t>
            </a:r>
            <a:r>
              <a:rPr lang="en-US" sz="1400" dirty="0"/>
              <a:t> The impact of adding an Anti-Stall UFLS stage to existing UFLS relays at frequency level that are at or above the first stage UFLS at 59.3 Hz with time delay of 10 seconds was studied. </a:t>
            </a:r>
          </a:p>
          <a:p>
            <a:pPr marL="0" indent="0">
              <a:buNone/>
            </a:pPr>
            <a:endParaRPr lang="en-US" sz="1600" b="1" dirty="0"/>
          </a:p>
          <a:p>
            <a:pPr marL="0" indent="0">
              <a:buNone/>
            </a:pPr>
            <a:endParaRPr lang="en-US" sz="1600" b="1" dirty="0"/>
          </a:p>
          <a:p>
            <a:pPr marL="0" indent="0">
              <a:buNone/>
            </a:pPr>
            <a:endParaRPr lang="en-US" sz="1600" b="1" dirty="0"/>
          </a:p>
          <a:p>
            <a:pPr marL="0" indent="0">
              <a:buNone/>
            </a:pPr>
            <a:endParaRPr lang="en-US" sz="1600" b="1" dirty="0"/>
          </a:p>
          <a:p>
            <a:pPr marL="0" indent="0">
              <a:buNone/>
            </a:pPr>
            <a:endParaRPr lang="en-US" sz="1600" b="1" dirty="0"/>
          </a:p>
          <a:p>
            <a:pPr marL="0" indent="0">
              <a:buNone/>
            </a:pPr>
            <a:endParaRPr lang="en-US" sz="1600" b="1" dirty="0"/>
          </a:p>
          <a:p>
            <a:pPr marL="0" lvl="1" indent="0">
              <a:buNone/>
            </a:pPr>
            <a:r>
              <a:rPr lang="en-US" sz="1400" b="1" dirty="0"/>
              <a:t>Study Results</a:t>
            </a:r>
          </a:p>
          <a:p>
            <a:endParaRPr lang="en-US" dirty="0"/>
          </a:p>
        </p:txBody>
      </p:sp>
      <p:sp>
        <p:nvSpPr>
          <p:cNvPr id="4" name="Slide Number Placeholder 3">
            <a:extLst>
              <a:ext uri="{FF2B5EF4-FFF2-40B4-BE49-F238E27FC236}">
                <a16:creationId xmlns:a16="http://schemas.microsoft.com/office/drawing/2014/main" id="{9EEFC43D-1DFA-43DD-8C1B-82D09B632B95}"/>
              </a:ext>
            </a:extLst>
          </p:cNvPr>
          <p:cNvSpPr>
            <a:spLocks noGrp="1"/>
          </p:cNvSpPr>
          <p:nvPr>
            <p:ph type="sldNum" sz="quarter" idx="4"/>
          </p:nvPr>
        </p:nvSpPr>
        <p:spPr/>
        <p:txBody>
          <a:bodyPr/>
          <a:lstStyle/>
          <a:p>
            <a:fld id="{1D93BD3E-1E9A-4970-A6F7-E7AC52762E0C}" type="slidenum">
              <a:rPr lang="en-US" smtClean="0"/>
              <a:pPr/>
              <a:t>9</a:t>
            </a:fld>
            <a:endParaRPr lang="en-US"/>
          </a:p>
        </p:txBody>
      </p:sp>
      <p:graphicFrame>
        <p:nvGraphicFramePr>
          <p:cNvPr id="8" name="Table 7">
            <a:extLst>
              <a:ext uri="{FF2B5EF4-FFF2-40B4-BE49-F238E27FC236}">
                <a16:creationId xmlns:a16="http://schemas.microsoft.com/office/drawing/2014/main" id="{D4B501CF-0615-4F58-BEBF-982F6437D15B}"/>
              </a:ext>
            </a:extLst>
          </p:cNvPr>
          <p:cNvGraphicFramePr>
            <a:graphicFrameLocks noGrp="1"/>
          </p:cNvGraphicFramePr>
          <p:nvPr>
            <p:extLst>
              <p:ext uri="{D42A27DB-BD31-4B8C-83A1-F6EECF244321}">
                <p14:modId xmlns:p14="http://schemas.microsoft.com/office/powerpoint/2010/main" val="4289471120"/>
              </p:ext>
            </p:extLst>
          </p:nvPr>
        </p:nvGraphicFramePr>
        <p:xfrm>
          <a:off x="1044101" y="1360050"/>
          <a:ext cx="6191435" cy="1343145"/>
        </p:xfrm>
        <a:graphic>
          <a:graphicData uri="http://schemas.openxmlformats.org/drawingml/2006/table">
            <a:tbl>
              <a:tblPr>
                <a:tableStyleId>{BC89EF96-8CEA-46FF-86C4-4CE0E7609802}</a:tableStyleId>
              </a:tblPr>
              <a:tblGrid>
                <a:gridCol w="1632424">
                  <a:extLst>
                    <a:ext uri="{9D8B030D-6E8A-4147-A177-3AD203B41FA5}">
                      <a16:colId xmlns:a16="http://schemas.microsoft.com/office/drawing/2014/main" val="3936923929"/>
                    </a:ext>
                  </a:extLst>
                </a:gridCol>
                <a:gridCol w="2434648">
                  <a:extLst>
                    <a:ext uri="{9D8B030D-6E8A-4147-A177-3AD203B41FA5}">
                      <a16:colId xmlns:a16="http://schemas.microsoft.com/office/drawing/2014/main" val="1529755113"/>
                    </a:ext>
                  </a:extLst>
                </a:gridCol>
                <a:gridCol w="2124363">
                  <a:extLst>
                    <a:ext uri="{9D8B030D-6E8A-4147-A177-3AD203B41FA5}">
                      <a16:colId xmlns:a16="http://schemas.microsoft.com/office/drawing/2014/main" val="1294593736"/>
                    </a:ext>
                  </a:extLst>
                </a:gridCol>
              </a:tblGrid>
              <a:tr h="306825">
                <a:tc>
                  <a:txBody>
                    <a:bodyPr/>
                    <a:lstStyle/>
                    <a:p>
                      <a:pPr marL="0" marR="0" algn="ctr">
                        <a:spcBef>
                          <a:spcPts val="0"/>
                        </a:spcBef>
                        <a:spcAft>
                          <a:spcPts val="0"/>
                        </a:spcAft>
                      </a:pPr>
                      <a:r>
                        <a:rPr lang="en-US" sz="1100" b="1" u="none" spc="-10" dirty="0">
                          <a:effectLst/>
                        </a:rPr>
                        <a:t>Frequency Threshold</a:t>
                      </a:r>
                      <a:endParaRPr lang="en-US" sz="1100" b="1" u="none" dirty="0">
                        <a:effectLst/>
                        <a:latin typeface="Times New Roman" panose="02020603050405020304" pitchFamily="18" charset="0"/>
                        <a:ea typeface="Times New Roman" panose="02020603050405020304" pitchFamily="18" charset="0"/>
                      </a:endParaRPr>
                    </a:p>
                  </a:txBody>
                  <a:tcPr marL="73025" marR="73025" anchor="ctr">
                    <a:solidFill>
                      <a:schemeClr val="accent1"/>
                    </a:solidFill>
                  </a:tcPr>
                </a:tc>
                <a:tc>
                  <a:txBody>
                    <a:bodyPr/>
                    <a:lstStyle/>
                    <a:p>
                      <a:pPr marL="0" marR="0" algn="ctr">
                        <a:spcBef>
                          <a:spcPts val="0"/>
                        </a:spcBef>
                        <a:spcAft>
                          <a:spcPts val="0"/>
                        </a:spcAft>
                      </a:pPr>
                      <a:r>
                        <a:rPr lang="en-US" sz="1100" b="1" u="none" spc="-10" dirty="0">
                          <a:effectLst/>
                        </a:rPr>
                        <a:t>TO Load Relief</a:t>
                      </a:r>
                      <a:endParaRPr lang="en-US" sz="1100" b="1" u="none" dirty="0">
                        <a:effectLst/>
                        <a:latin typeface="Times New Roman" panose="02020603050405020304" pitchFamily="18" charset="0"/>
                        <a:ea typeface="Times New Roman" panose="02020603050405020304" pitchFamily="18" charset="0"/>
                      </a:endParaRPr>
                    </a:p>
                  </a:txBody>
                  <a:tcPr marL="73025" marR="73025" anchor="ctr">
                    <a:solidFill>
                      <a:schemeClr val="accent1"/>
                    </a:solidFill>
                  </a:tcPr>
                </a:tc>
                <a:tc>
                  <a:txBody>
                    <a:bodyPr/>
                    <a:lstStyle/>
                    <a:p>
                      <a:pPr marL="0" marR="0" algn="ctr">
                        <a:spcBef>
                          <a:spcPts val="0"/>
                        </a:spcBef>
                        <a:spcAft>
                          <a:spcPts val="0"/>
                        </a:spcAft>
                      </a:pPr>
                      <a:r>
                        <a:rPr lang="en-US" sz="1100" b="1" u="none" spc="-10" dirty="0">
                          <a:effectLst/>
                        </a:rPr>
                        <a:t>Delay to Trip</a:t>
                      </a:r>
                      <a:endParaRPr lang="en-US" sz="1100" b="1" u="none" dirty="0">
                        <a:effectLst/>
                        <a:latin typeface="Times New Roman" panose="02020603050405020304" pitchFamily="18" charset="0"/>
                        <a:ea typeface="Times New Roman" panose="02020603050405020304" pitchFamily="18" charset="0"/>
                      </a:endParaRPr>
                    </a:p>
                  </a:txBody>
                  <a:tcPr marL="73025" marR="73025" anchor="ctr">
                    <a:solidFill>
                      <a:schemeClr val="accent1"/>
                    </a:solidFill>
                  </a:tcPr>
                </a:tc>
                <a:extLst>
                  <a:ext uri="{0D108BD9-81ED-4DB2-BD59-A6C34878D82A}">
                    <a16:rowId xmlns:a16="http://schemas.microsoft.com/office/drawing/2014/main" val="3757869096"/>
                  </a:ext>
                </a:extLst>
              </a:tr>
              <a:tr h="0">
                <a:tc>
                  <a:txBody>
                    <a:bodyPr/>
                    <a:lstStyle/>
                    <a:p>
                      <a:pPr marL="0" marR="0" algn="ctr">
                        <a:spcBef>
                          <a:spcPts val="0"/>
                        </a:spcBef>
                        <a:spcAft>
                          <a:spcPts val="0"/>
                        </a:spcAft>
                      </a:pPr>
                      <a:r>
                        <a:rPr lang="en-US" sz="1100" u="none" spc="-10" dirty="0">
                          <a:effectLst/>
                        </a:rPr>
                        <a:t>59.4 Hz</a:t>
                      </a:r>
                      <a:endParaRPr lang="en-US" sz="1100" u="none" dirty="0">
                        <a:effectLst/>
                        <a:latin typeface="Times New Roman" panose="02020603050405020304" pitchFamily="18" charset="0"/>
                        <a:ea typeface="Times New Roman" panose="02020603050405020304" pitchFamily="18" charset="0"/>
                      </a:endParaRPr>
                    </a:p>
                  </a:txBody>
                  <a:tcPr marL="73025" marR="73025" anchor="ctr"/>
                </a:tc>
                <a:tc>
                  <a:txBody>
                    <a:bodyPr/>
                    <a:lstStyle/>
                    <a:p>
                      <a:pPr marL="0" marR="0" algn="ctr">
                        <a:spcBef>
                          <a:spcPts val="0"/>
                        </a:spcBef>
                        <a:spcAft>
                          <a:spcPts val="0"/>
                        </a:spcAft>
                      </a:pPr>
                      <a:r>
                        <a:rPr lang="en-US" sz="1100" u="none" spc="-10" dirty="0">
                          <a:effectLst/>
                        </a:rPr>
                        <a:t>At least 1% of the TO Load</a:t>
                      </a:r>
                      <a:endParaRPr lang="en-US" sz="1100" u="none" dirty="0">
                        <a:effectLst/>
                        <a:latin typeface="Times New Roman" panose="02020603050405020304" pitchFamily="18" charset="0"/>
                        <a:ea typeface="Times New Roman" panose="02020603050405020304" pitchFamily="18" charset="0"/>
                      </a:endParaRPr>
                    </a:p>
                  </a:txBody>
                  <a:tcPr marL="73025" marR="73025" anchor="ctr"/>
                </a:tc>
                <a:tc>
                  <a:txBody>
                    <a:bodyPr/>
                    <a:lstStyle/>
                    <a:p>
                      <a:pPr marL="0" marR="0" algn="ctr">
                        <a:spcBef>
                          <a:spcPts val="0"/>
                        </a:spcBef>
                        <a:spcAft>
                          <a:spcPts val="0"/>
                        </a:spcAft>
                      </a:pPr>
                      <a:r>
                        <a:rPr lang="en-US" sz="1100" u="none" spc="-10" dirty="0">
                          <a:effectLst/>
                        </a:rPr>
                        <a:t>30 seconds</a:t>
                      </a:r>
                      <a:endParaRPr lang="en-US" sz="1100" u="none" dirty="0">
                        <a:effectLst/>
                        <a:latin typeface="Times New Roman" panose="02020603050405020304" pitchFamily="18" charset="0"/>
                        <a:ea typeface="Times New Roman" panose="02020603050405020304" pitchFamily="18" charset="0"/>
                      </a:endParaRPr>
                    </a:p>
                  </a:txBody>
                  <a:tcPr marL="73025" marR="73025" anchor="ctr"/>
                </a:tc>
                <a:extLst>
                  <a:ext uri="{0D108BD9-81ED-4DB2-BD59-A6C34878D82A}">
                    <a16:rowId xmlns:a16="http://schemas.microsoft.com/office/drawing/2014/main" val="2132977278"/>
                  </a:ext>
                </a:extLst>
              </a:tr>
              <a:tr h="0">
                <a:tc>
                  <a:txBody>
                    <a:bodyPr/>
                    <a:lstStyle/>
                    <a:p>
                      <a:pPr marL="0" marR="0" algn="ctr">
                        <a:spcBef>
                          <a:spcPts val="0"/>
                        </a:spcBef>
                        <a:spcAft>
                          <a:spcPts val="0"/>
                        </a:spcAft>
                      </a:pPr>
                      <a:r>
                        <a:rPr lang="en-US" sz="1100" u="none" spc="-10">
                          <a:effectLst/>
                        </a:rPr>
                        <a:t>59.4 Hz</a:t>
                      </a:r>
                      <a:endParaRPr lang="en-US" sz="1100" u="none">
                        <a:effectLst/>
                        <a:latin typeface="Times New Roman" panose="02020603050405020304" pitchFamily="18" charset="0"/>
                        <a:ea typeface="Times New Roman" panose="02020603050405020304" pitchFamily="18" charset="0"/>
                      </a:endParaRPr>
                    </a:p>
                  </a:txBody>
                  <a:tcPr marL="73025" marR="73025" anchor="ctr"/>
                </a:tc>
                <a:tc>
                  <a:txBody>
                    <a:bodyPr/>
                    <a:lstStyle/>
                    <a:p>
                      <a:pPr marL="0" marR="0" algn="ctr">
                        <a:spcBef>
                          <a:spcPts val="0"/>
                        </a:spcBef>
                        <a:spcAft>
                          <a:spcPts val="0"/>
                        </a:spcAft>
                      </a:pPr>
                      <a:r>
                        <a:rPr lang="en-US" sz="1100" u="none" spc="-10" dirty="0">
                          <a:effectLst/>
                        </a:rPr>
                        <a:t>At least 1% of the TO Load</a:t>
                      </a:r>
                      <a:endParaRPr lang="en-US" sz="1100" u="none" dirty="0">
                        <a:effectLst/>
                        <a:latin typeface="Times New Roman" panose="02020603050405020304" pitchFamily="18" charset="0"/>
                        <a:ea typeface="Times New Roman" panose="02020603050405020304" pitchFamily="18" charset="0"/>
                      </a:endParaRPr>
                    </a:p>
                  </a:txBody>
                  <a:tcPr marL="73025" marR="73025" anchor="ctr"/>
                </a:tc>
                <a:tc>
                  <a:txBody>
                    <a:bodyPr/>
                    <a:lstStyle/>
                    <a:p>
                      <a:pPr marL="0" marR="0" algn="ctr">
                        <a:spcBef>
                          <a:spcPts val="0"/>
                        </a:spcBef>
                        <a:spcAft>
                          <a:spcPts val="0"/>
                        </a:spcAft>
                      </a:pPr>
                      <a:r>
                        <a:rPr lang="en-US" sz="1100" u="none" spc="-10" dirty="0">
                          <a:effectLst/>
                        </a:rPr>
                        <a:t>60 seconds</a:t>
                      </a:r>
                      <a:endParaRPr lang="en-US" sz="1100" u="none" dirty="0">
                        <a:effectLst/>
                        <a:latin typeface="Times New Roman" panose="02020603050405020304" pitchFamily="18" charset="0"/>
                        <a:ea typeface="Times New Roman" panose="02020603050405020304" pitchFamily="18" charset="0"/>
                      </a:endParaRPr>
                    </a:p>
                  </a:txBody>
                  <a:tcPr marL="73025" marR="73025" anchor="ctr"/>
                </a:tc>
                <a:extLst>
                  <a:ext uri="{0D108BD9-81ED-4DB2-BD59-A6C34878D82A}">
                    <a16:rowId xmlns:a16="http://schemas.microsoft.com/office/drawing/2014/main" val="3891480650"/>
                  </a:ext>
                </a:extLst>
              </a:tr>
              <a:tr h="0">
                <a:tc>
                  <a:txBody>
                    <a:bodyPr/>
                    <a:lstStyle/>
                    <a:p>
                      <a:pPr marL="0" marR="0" algn="ctr">
                        <a:spcBef>
                          <a:spcPts val="0"/>
                        </a:spcBef>
                        <a:spcAft>
                          <a:spcPts val="0"/>
                        </a:spcAft>
                      </a:pPr>
                      <a:r>
                        <a:rPr lang="en-US" sz="1100" u="none" spc="-10">
                          <a:effectLst/>
                        </a:rPr>
                        <a:t>59.4 Hz</a:t>
                      </a:r>
                      <a:endParaRPr lang="en-US" sz="1100" u="none">
                        <a:effectLst/>
                        <a:latin typeface="Times New Roman" panose="02020603050405020304" pitchFamily="18" charset="0"/>
                        <a:ea typeface="Times New Roman" panose="02020603050405020304" pitchFamily="18" charset="0"/>
                      </a:endParaRPr>
                    </a:p>
                  </a:txBody>
                  <a:tcPr marL="73025" marR="73025" anchor="ctr"/>
                </a:tc>
                <a:tc>
                  <a:txBody>
                    <a:bodyPr/>
                    <a:lstStyle/>
                    <a:p>
                      <a:pPr marL="0" marR="0" algn="ctr">
                        <a:spcBef>
                          <a:spcPts val="0"/>
                        </a:spcBef>
                        <a:spcAft>
                          <a:spcPts val="0"/>
                        </a:spcAft>
                      </a:pPr>
                      <a:r>
                        <a:rPr lang="en-US" sz="1100" u="none" spc="-10" dirty="0">
                          <a:effectLst/>
                        </a:rPr>
                        <a:t>At least 1% of the TO Load</a:t>
                      </a:r>
                      <a:endParaRPr lang="en-US" sz="1100" u="none" dirty="0">
                        <a:effectLst/>
                        <a:latin typeface="Times New Roman" panose="02020603050405020304" pitchFamily="18" charset="0"/>
                        <a:ea typeface="Times New Roman" panose="02020603050405020304" pitchFamily="18" charset="0"/>
                      </a:endParaRPr>
                    </a:p>
                  </a:txBody>
                  <a:tcPr marL="73025" marR="73025" anchor="ctr"/>
                </a:tc>
                <a:tc>
                  <a:txBody>
                    <a:bodyPr/>
                    <a:lstStyle/>
                    <a:p>
                      <a:pPr marL="0" marR="0" algn="ctr">
                        <a:spcBef>
                          <a:spcPts val="0"/>
                        </a:spcBef>
                        <a:spcAft>
                          <a:spcPts val="0"/>
                        </a:spcAft>
                      </a:pPr>
                      <a:r>
                        <a:rPr lang="en-US" sz="1100" u="none" spc="-10" dirty="0">
                          <a:effectLst/>
                        </a:rPr>
                        <a:t>90 seconds</a:t>
                      </a:r>
                      <a:endParaRPr lang="en-US" sz="1100" u="none" dirty="0">
                        <a:effectLst/>
                        <a:latin typeface="Times New Roman" panose="02020603050405020304" pitchFamily="18" charset="0"/>
                        <a:ea typeface="Times New Roman" panose="02020603050405020304" pitchFamily="18" charset="0"/>
                      </a:endParaRPr>
                    </a:p>
                  </a:txBody>
                  <a:tcPr marL="73025" marR="73025" anchor="ctr"/>
                </a:tc>
                <a:extLst>
                  <a:ext uri="{0D108BD9-81ED-4DB2-BD59-A6C34878D82A}">
                    <a16:rowId xmlns:a16="http://schemas.microsoft.com/office/drawing/2014/main" val="3321146718"/>
                  </a:ext>
                </a:extLst>
              </a:tr>
              <a:tr h="0">
                <a:tc>
                  <a:txBody>
                    <a:bodyPr/>
                    <a:lstStyle/>
                    <a:p>
                      <a:pPr marL="0" marR="0" algn="ctr">
                        <a:spcBef>
                          <a:spcPts val="0"/>
                        </a:spcBef>
                        <a:spcAft>
                          <a:spcPts val="0"/>
                        </a:spcAft>
                      </a:pPr>
                      <a:r>
                        <a:rPr lang="en-US" sz="1100" u="none" spc="-10" dirty="0">
                          <a:effectLst/>
                        </a:rPr>
                        <a:t>59.4 Hz</a:t>
                      </a:r>
                      <a:endParaRPr lang="en-US" sz="1100" u="none" dirty="0">
                        <a:effectLst/>
                        <a:latin typeface="Times New Roman" panose="02020603050405020304" pitchFamily="18" charset="0"/>
                        <a:ea typeface="Times New Roman" panose="02020603050405020304" pitchFamily="18" charset="0"/>
                      </a:endParaRPr>
                    </a:p>
                  </a:txBody>
                  <a:tcPr marL="73025" marR="73025" anchor="ctr"/>
                </a:tc>
                <a:tc>
                  <a:txBody>
                    <a:bodyPr/>
                    <a:lstStyle/>
                    <a:p>
                      <a:pPr marL="0" marR="0" algn="ctr">
                        <a:spcBef>
                          <a:spcPts val="0"/>
                        </a:spcBef>
                        <a:spcAft>
                          <a:spcPts val="0"/>
                        </a:spcAft>
                      </a:pPr>
                      <a:r>
                        <a:rPr lang="en-US" sz="1100" u="none" spc="-10" dirty="0">
                          <a:effectLst/>
                        </a:rPr>
                        <a:t>At least 1% of the TO Load</a:t>
                      </a:r>
                      <a:endParaRPr lang="en-US" sz="1100" u="none" dirty="0">
                        <a:effectLst/>
                        <a:latin typeface="Times New Roman" panose="02020603050405020304" pitchFamily="18" charset="0"/>
                        <a:ea typeface="Times New Roman" panose="02020603050405020304" pitchFamily="18" charset="0"/>
                      </a:endParaRPr>
                    </a:p>
                  </a:txBody>
                  <a:tcPr marL="73025" marR="73025" anchor="ctr"/>
                </a:tc>
                <a:tc>
                  <a:txBody>
                    <a:bodyPr/>
                    <a:lstStyle/>
                    <a:p>
                      <a:pPr marL="0" marR="0" algn="ctr">
                        <a:spcBef>
                          <a:spcPts val="0"/>
                        </a:spcBef>
                        <a:spcAft>
                          <a:spcPts val="0"/>
                        </a:spcAft>
                      </a:pPr>
                      <a:r>
                        <a:rPr lang="en-US" sz="1100" u="none" spc="-10" dirty="0">
                          <a:effectLst/>
                        </a:rPr>
                        <a:t>120 seconds</a:t>
                      </a:r>
                      <a:endParaRPr lang="en-US" sz="1100" u="none" dirty="0">
                        <a:effectLst/>
                        <a:latin typeface="Times New Roman" panose="02020603050405020304" pitchFamily="18" charset="0"/>
                        <a:ea typeface="Times New Roman" panose="02020603050405020304" pitchFamily="18" charset="0"/>
                      </a:endParaRPr>
                    </a:p>
                  </a:txBody>
                  <a:tcPr marL="73025" marR="73025" anchor="ctr"/>
                </a:tc>
                <a:extLst>
                  <a:ext uri="{0D108BD9-81ED-4DB2-BD59-A6C34878D82A}">
                    <a16:rowId xmlns:a16="http://schemas.microsoft.com/office/drawing/2014/main" val="1909787253"/>
                  </a:ext>
                </a:extLst>
              </a:tr>
            </a:tbl>
          </a:graphicData>
        </a:graphic>
      </p:graphicFrame>
      <p:graphicFrame>
        <p:nvGraphicFramePr>
          <p:cNvPr id="9" name="Table 8">
            <a:extLst>
              <a:ext uri="{FF2B5EF4-FFF2-40B4-BE49-F238E27FC236}">
                <a16:creationId xmlns:a16="http://schemas.microsoft.com/office/drawing/2014/main" id="{792038ED-8156-42E1-8A71-8F12E7EB5B24}"/>
              </a:ext>
            </a:extLst>
          </p:cNvPr>
          <p:cNvGraphicFramePr>
            <a:graphicFrameLocks noGrp="1"/>
          </p:cNvGraphicFramePr>
          <p:nvPr>
            <p:extLst>
              <p:ext uri="{D42A27DB-BD31-4B8C-83A1-F6EECF244321}">
                <p14:modId xmlns:p14="http://schemas.microsoft.com/office/powerpoint/2010/main" val="2150232354"/>
              </p:ext>
            </p:extLst>
          </p:nvPr>
        </p:nvGraphicFramePr>
        <p:xfrm>
          <a:off x="544432" y="3429000"/>
          <a:ext cx="8055136" cy="2002519"/>
        </p:xfrm>
        <a:graphic>
          <a:graphicData uri="http://schemas.openxmlformats.org/drawingml/2006/table">
            <a:tbl>
              <a:tblPr firstRow="1" firstCol="1" bandRow="1">
                <a:tableStyleId>{5C22544A-7EE6-4342-B048-85BDC9FD1C3A}</a:tableStyleId>
              </a:tblPr>
              <a:tblGrid>
                <a:gridCol w="3171497">
                  <a:extLst>
                    <a:ext uri="{9D8B030D-6E8A-4147-A177-3AD203B41FA5}">
                      <a16:colId xmlns:a16="http://schemas.microsoft.com/office/drawing/2014/main" val="339725409"/>
                    </a:ext>
                  </a:extLst>
                </a:gridCol>
                <a:gridCol w="922282">
                  <a:extLst>
                    <a:ext uri="{9D8B030D-6E8A-4147-A177-3AD203B41FA5}">
                      <a16:colId xmlns:a16="http://schemas.microsoft.com/office/drawing/2014/main" val="160856808"/>
                    </a:ext>
                  </a:extLst>
                </a:gridCol>
                <a:gridCol w="957269">
                  <a:extLst>
                    <a:ext uri="{9D8B030D-6E8A-4147-A177-3AD203B41FA5}">
                      <a16:colId xmlns:a16="http://schemas.microsoft.com/office/drawing/2014/main" val="1030392372"/>
                    </a:ext>
                  </a:extLst>
                </a:gridCol>
                <a:gridCol w="751022">
                  <a:extLst>
                    <a:ext uri="{9D8B030D-6E8A-4147-A177-3AD203B41FA5}">
                      <a16:colId xmlns:a16="http://schemas.microsoft.com/office/drawing/2014/main" val="3054864626"/>
                    </a:ext>
                  </a:extLst>
                </a:gridCol>
                <a:gridCol w="751022">
                  <a:extLst>
                    <a:ext uri="{9D8B030D-6E8A-4147-A177-3AD203B41FA5}">
                      <a16:colId xmlns:a16="http://schemas.microsoft.com/office/drawing/2014/main" val="2299347939"/>
                    </a:ext>
                  </a:extLst>
                </a:gridCol>
                <a:gridCol w="751022">
                  <a:extLst>
                    <a:ext uri="{9D8B030D-6E8A-4147-A177-3AD203B41FA5}">
                      <a16:colId xmlns:a16="http://schemas.microsoft.com/office/drawing/2014/main" val="3544647885"/>
                    </a:ext>
                  </a:extLst>
                </a:gridCol>
                <a:gridCol w="751022">
                  <a:extLst>
                    <a:ext uri="{9D8B030D-6E8A-4147-A177-3AD203B41FA5}">
                      <a16:colId xmlns:a16="http://schemas.microsoft.com/office/drawing/2014/main" val="3349852471"/>
                    </a:ext>
                  </a:extLst>
                </a:gridCol>
              </a:tblGrid>
              <a:tr h="259063">
                <a:tc rowSpan="2">
                  <a:txBody>
                    <a:bodyPr/>
                    <a:lstStyle/>
                    <a:p>
                      <a:pPr marL="0" marR="0" algn="ctr">
                        <a:spcBef>
                          <a:spcPts val="0"/>
                        </a:spcBef>
                        <a:spcAft>
                          <a:spcPts val="0"/>
                        </a:spcAft>
                      </a:pPr>
                      <a:r>
                        <a:rPr lang="en-US" sz="1100" dirty="0">
                          <a:effectLst/>
                          <a:latin typeface="+mn-lt"/>
                        </a:rPr>
                        <a:t>Study Data</a:t>
                      </a:r>
                      <a:endParaRPr lang="en-US" sz="1100" dirty="0">
                        <a:effectLst/>
                        <a:latin typeface="+mn-lt"/>
                        <a:ea typeface="Calibri" panose="020F0502020204030204" pitchFamily="34" charset="0"/>
                        <a:cs typeface="Times New Roman" panose="02020603050405020304" pitchFamily="18" charset="0"/>
                      </a:endParaRPr>
                    </a:p>
                  </a:txBody>
                  <a:tcPr marL="51435" marR="51435" marT="0" marB="0" anchor="ctr"/>
                </a:tc>
                <a:tc gridSpan="3">
                  <a:txBody>
                    <a:bodyPr/>
                    <a:lstStyle/>
                    <a:p>
                      <a:pPr marL="0" marR="0" algn="ctr">
                        <a:spcBef>
                          <a:spcPts val="0"/>
                        </a:spcBef>
                        <a:spcAft>
                          <a:spcPts val="0"/>
                        </a:spcAft>
                      </a:pPr>
                      <a:r>
                        <a:rPr lang="en-US" sz="1100" dirty="0">
                          <a:effectLst/>
                        </a:rPr>
                        <a:t>Summer Peak</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hMerge="1">
                  <a:txBody>
                    <a:bodyPr/>
                    <a:lstStyle/>
                    <a:p>
                      <a:endParaRPr lang="en-US"/>
                    </a:p>
                  </a:txBody>
                  <a:tcPr/>
                </a:tc>
                <a:tc hMerge="1">
                  <a:txBody>
                    <a:bodyPr/>
                    <a:lstStyle/>
                    <a:p>
                      <a:endParaRPr lang="en-US"/>
                    </a:p>
                  </a:txBody>
                  <a:tcPr/>
                </a:tc>
                <a:tc gridSpan="3">
                  <a:txBody>
                    <a:bodyPr/>
                    <a:lstStyle/>
                    <a:p>
                      <a:pPr marL="0" marR="0" algn="ctr">
                        <a:spcBef>
                          <a:spcPts val="0"/>
                        </a:spcBef>
                        <a:spcAft>
                          <a:spcPts val="0"/>
                        </a:spcAft>
                      </a:pPr>
                      <a:r>
                        <a:rPr lang="en-US" sz="1100" dirty="0">
                          <a:effectLst/>
                        </a:rPr>
                        <a:t>High Wind Low Load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22836922"/>
                  </a:ext>
                </a:extLst>
              </a:tr>
              <a:tr h="259063">
                <a:tc vMerge="1">
                  <a:txBody>
                    <a:bodyPr/>
                    <a:lstStyle/>
                    <a:p>
                      <a:endParaRPr lang="en-US"/>
                    </a:p>
                  </a:txBody>
                  <a:tcPr/>
                </a:tc>
                <a:tc>
                  <a:txBody>
                    <a:bodyPr/>
                    <a:lstStyle/>
                    <a:p>
                      <a:pPr marL="0" marR="0" algn="ctr">
                        <a:spcBef>
                          <a:spcPts val="0"/>
                        </a:spcBef>
                        <a:spcAft>
                          <a:spcPts val="0"/>
                        </a:spcAft>
                      </a:pPr>
                      <a:r>
                        <a:rPr lang="en-US" sz="1100" dirty="0">
                          <a:effectLst/>
                          <a:latin typeface="+mn-lt"/>
                        </a:rPr>
                        <a:t>4% </a:t>
                      </a:r>
                    </a:p>
                    <a:p>
                      <a:pPr marL="0" marR="0" algn="ctr">
                        <a:spcBef>
                          <a:spcPts val="0"/>
                        </a:spcBef>
                        <a:spcAft>
                          <a:spcPts val="0"/>
                        </a:spcAft>
                      </a:pPr>
                      <a:r>
                        <a:rPr lang="en-US" sz="1100" dirty="0">
                          <a:effectLst/>
                          <a:latin typeface="+mn-lt"/>
                        </a:rPr>
                        <a:t>Load Trip</a:t>
                      </a:r>
                      <a:endParaRPr lang="en-US" sz="1100" dirty="0">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1100" dirty="0">
                          <a:effectLst/>
                          <a:latin typeface="+mn-lt"/>
                        </a:rPr>
                        <a:t>3%</a:t>
                      </a:r>
                    </a:p>
                    <a:p>
                      <a:pPr marL="0" marR="0" algn="ctr">
                        <a:spcBef>
                          <a:spcPts val="0"/>
                        </a:spcBef>
                        <a:spcAft>
                          <a:spcPts val="0"/>
                        </a:spcAft>
                      </a:pPr>
                      <a:r>
                        <a:rPr lang="en-US" sz="1100" dirty="0">
                          <a:effectLst/>
                          <a:latin typeface="+mn-lt"/>
                        </a:rPr>
                        <a:t>Load Trip</a:t>
                      </a:r>
                      <a:endParaRPr lang="en-US" sz="1100" dirty="0">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1100" dirty="0">
                          <a:effectLst/>
                          <a:latin typeface="+mn-lt"/>
                        </a:rPr>
                        <a:t>1%</a:t>
                      </a:r>
                    </a:p>
                    <a:p>
                      <a:pPr marL="0" marR="0" algn="ctr">
                        <a:spcBef>
                          <a:spcPts val="0"/>
                        </a:spcBef>
                        <a:spcAft>
                          <a:spcPts val="0"/>
                        </a:spcAft>
                      </a:pPr>
                      <a:r>
                        <a:rPr lang="en-US" sz="1100" dirty="0">
                          <a:effectLst/>
                          <a:latin typeface="+mn-lt"/>
                        </a:rPr>
                        <a:t>Load Trip</a:t>
                      </a:r>
                      <a:endParaRPr lang="en-US" sz="1100" dirty="0">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1100" dirty="0">
                          <a:effectLst/>
                          <a:latin typeface="+mn-lt"/>
                        </a:rPr>
                        <a:t>4%</a:t>
                      </a:r>
                    </a:p>
                    <a:p>
                      <a:pPr marL="0" marR="0" algn="ctr">
                        <a:spcBef>
                          <a:spcPts val="0"/>
                        </a:spcBef>
                        <a:spcAft>
                          <a:spcPts val="0"/>
                        </a:spcAft>
                      </a:pPr>
                      <a:r>
                        <a:rPr lang="en-US" sz="1100" dirty="0">
                          <a:effectLst/>
                          <a:latin typeface="+mn-lt"/>
                        </a:rPr>
                        <a:t>Load Trip</a:t>
                      </a:r>
                      <a:endParaRPr lang="en-US" sz="1100" dirty="0">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1100" dirty="0">
                          <a:effectLst/>
                          <a:latin typeface="+mn-lt"/>
                          <a:ea typeface="Calibri" panose="020F0502020204030204" pitchFamily="34" charset="0"/>
                          <a:cs typeface="Times New Roman" panose="02020603050405020304" pitchFamily="18" charset="0"/>
                        </a:rPr>
                        <a:t>3%</a:t>
                      </a:r>
                    </a:p>
                    <a:p>
                      <a:pPr marL="0" marR="0" algn="ctr">
                        <a:spcBef>
                          <a:spcPts val="0"/>
                        </a:spcBef>
                        <a:spcAft>
                          <a:spcPts val="0"/>
                        </a:spcAft>
                      </a:pPr>
                      <a:r>
                        <a:rPr lang="en-US" sz="1100" dirty="0">
                          <a:effectLst/>
                          <a:latin typeface="+mn-lt"/>
                        </a:rPr>
                        <a:t>Load Trip</a:t>
                      </a:r>
                      <a:endParaRPr lang="en-US" sz="1100" dirty="0">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1100" dirty="0">
                          <a:effectLst/>
                          <a:latin typeface="+mn-lt"/>
                        </a:rPr>
                        <a:t>1%</a:t>
                      </a:r>
                    </a:p>
                    <a:p>
                      <a:pPr marL="0" marR="0" algn="ctr">
                        <a:spcBef>
                          <a:spcPts val="0"/>
                        </a:spcBef>
                        <a:spcAft>
                          <a:spcPts val="0"/>
                        </a:spcAft>
                      </a:pPr>
                      <a:r>
                        <a:rPr lang="en-US" sz="1100" dirty="0">
                          <a:effectLst/>
                          <a:latin typeface="+mn-lt"/>
                        </a:rPr>
                        <a:t>Load Trip</a:t>
                      </a:r>
                      <a:endParaRPr lang="en-US" sz="1100" dirty="0">
                        <a:effectLst/>
                        <a:latin typeface="+mn-lt"/>
                        <a:ea typeface="Calibri" panose="020F0502020204030204" pitchFamily="34" charset="0"/>
                        <a:cs typeface="Times New Roman" panose="02020603050405020304" pitchFamily="18" charset="0"/>
                      </a:endParaRPr>
                    </a:p>
                  </a:txBody>
                  <a:tcPr marL="51435" marR="51435" marT="0" marB="0" anchor="ctr"/>
                </a:tc>
                <a:extLst>
                  <a:ext uri="{0D108BD9-81ED-4DB2-BD59-A6C34878D82A}">
                    <a16:rowId xmlns:a16="http://schemas.microsoft.com/office/drawing/2014/main" val="2801486087"/>
                  </a:ext>
                </a:extLst>
              </a:tr>
              <a:tr h="201168">
                <a:tc>
                  <a:txBody>
                    <a:bodyPr/>
                    <a:lstStyle/>
                    <a:p>
                      <a:pPr marL="0" marR="0">
                        <a:spcBef>
                          <a:spcPts val="0"/>
                        </a:spcBef>
                        <a:spcAft>
                          <a:spcPts val="0"/>
                        </a:spcAft>
                      </a:pPr>
                      <a:r>
                        <a:rPr lang="en-US" sz="1100" u="none" dirty="0">
                          <a:solidFill>
                            <a:schemeClr val="tx1"/>
                          </a:solidFill>
                          <a:effectLst/>
                          <a:latin typeface="+mn-lt"/>
                        </a:rPr>
                        <a:t>Frequency Nadir (Hz) (Point C)</a:t>
                      </a:r>
                      <a:endParaRPr lang="en-US" sz="1100" u="none" dirty="0">
                        <a:solidFill>
                          <a:schemeClr val="tx1"/>
                        </a:solidFill>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1100" dirty="0">
                          <a:effectLst/>
                          <a:latin typeface="+mn-lt"/>
                        </a:rPr>
                        <a:t>59.32</a:t>
                      </a:r>
                      <a:endParaRPr lang="en-US" sz="1100" dirty="0">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1100" dirty="0">
                          <a:effectLst/>
                          <a:latin typeface="+mn-lt"/>
                        </a:rPr>
                        <a:t>59.32</a:t>
                      </a:r>
                      <a:endParaRPr lang="en-US" sz="1100" dirty="0">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1100" dirty="0">
                          <a:effectLst/>
                          <a:latin typeface="+mn-lt"/>
                        </a:rPr>
                        <a:t>59.32</a:t>
                      </a:r>
                      <a:endParaRPr lang="en-US" sz="1100" dirty="0">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1100" dirty="0">
                          <a:effectLst/>
                          <a:latin typeface="+mn-lt"/>
                        </a:rPr>
                        <a:t>59.35</a:t>
                      </a:r>
                      <a:endParaRPr lang="en-US" sz="1100" dirty="0">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defTabSz="914400" rtl="0" eaLnBrk="1" latinLnBrk="0" hangingPunct="1">
                        <a:spcBef>
                          <a:spcPts val="0"/>
                        </a:spcBef>
                        <a:spcAft>
                          <a:spcPts val="0"/>
                        </a:spcAft>
                      </a:pPr>
                      <a:r>
                        <a:rPr lang="en-US" sz="1100" kern="1200" dirty="0">
                          <a:solidFill>
                            <a:schemeClr val="dk1"/>
                          </a:solidFill>
                          <a:effectLst/>
                          <a:latin typeface="+mn-lt"/>
                          <a:ea typeface="+mn-ea"/>
                          <a:cs typeface="+mn-cs"/>
                        </a:rPr>
                        <a:t>59.35</a:t>
                      </a:r>
                    </a:p>
                  </a:txBody>
                  <a:tcPr marL="51435" marR="51435" marT="0" marB="0" anchor="ctr"/>
                </a:tc>
                <a:tc>
                  <a:txBody>
                    <a:bodyPr/>
                    <a:lstStyle/>
                    <a:p>
                      <a:pPr marL="0" marR="0" algn="ctr">
                        <a:spcBef>
                          <a:spcPts val="0"/>
                        </a:spcBef>
                        <a:spcAft>
                          <a:spcPts val="0"/>
                        </a:spcAft>
                      </a:pPr>
                      <a:r>
                        <a:rPr lang="en-US" sz="1100" dirty="0">
                          <a:effectLst/>
                          <a:latin typeface="+mn-lt"/>
                        </a:rPr>
                        <a:t>59.35</a:t>
                      </a:r>
                      <a:endParaRPr lang="en-US" sz="1100" dirty="0">
                        <a:effectLst/>
                        <a:latin typeface="+mn-lt"/>
                        <a:ea typeface="Calibri" panose="020F0502020204030204" pitchFamily="34" charset="0"/>
                        <a:cs typeface="Times New Roman" panose="02020603050405020304" pitchFamily="18" charset="0"/>
                      </a:endParaRPr>
                    </a:p>
                  </a:txBody>
                  <a:tcPr marL="51435" marR="51435" marT="0" marB="0" anchor="ctr"/>
                </a:tc>
                <a:extLst>
                  <a:ext uri="{0D108BD9-81ED-4DB2-BD59-A6C34878D82A}">
                    <a16:rowId xmlns:a16="http://schemas.microsoft.com/office/drawing/2014/main" val="3509682341"/>
                  </a:ext>
                </a:extLst>
              </a:tr>
              <a:tr h="201168">
                <a:tc>
                  <a:txBody>
                    <a:bodyPr/>
                    <a:lstStyle/>
                    <a:p>
                      <a:pPr marL="0" marR="0">
                        <a:spcBef>
                          <a:spcPts val="0"/>
                        </a:spcBef>
                        <a:spcAft>
                          <a:spcPts val="0"/>
                        </a:spcAft>
                      </a:pPr>
                      <a:r>
                        <a:rPr lang="en-US" sz="1100" i="0" u="none" dirty="0">
                          <a:solidFill>
                            <a:schemeClr val="tx1"/>
                          </a:solidFill>
                          <a:effectLst/>
                          <a:latin typeface="+mn-lt"/>
                          <a:ea typeface="Calibri" panose="020F0502020204030204" pitchFamily="34" charset="0"/>
                          <a:cs typeface="Times New Roman" panose="02020603050405020304" pitchFamily="18" charset="0"/>
                        </a:rPr>
                        <a:t>Load Resource Deployed (MW)</a:t>
                      </a:r>
                    </a:p>
                  </a:txBody>
                  <a:tcPr marL="51435" marR="51435" marT="0" marB="0" anchor="ctr"/>
                </a:tc>
                <a:tc>
                  <a:txBody>
                    <a:bodyPr/>
                    <a:lstStyle/>
                    <a:p>
                      <a:pPr marL="0" marR="0" algn="ctr">
                        <a:spcBef>
                          <a:spcPts val="0"/>
                        </a:spcBef>
                        <a:spcAft>
                          <a:spcPts val="0"/>
                        </a:spcAft>
                      </a:pPr>
                      <a:r>
                        <a:rPr lang="en-US" sz="1100" dirty="0">
                          <a:effectLst/>
                          <a:latin typeface="+mn-lt"/>
                        </a:rPr>
                        <a:t>1390</a:t>
                      </a:r>
                      <a:endParaRPr lang="en-US" sz="1100" dirty="0">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1100" dirty="0">
                          <a:effectLst/>
                          <a:latin typeface="+mn-lt"/>
                        </a:rPr>
                        <a:t>1390</a:t>
                      </a:r>
                      <a:endParaRPr lang="en-US" sz="1100" dirty="0">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1100" dirty="0">
                          <a:effectLst/>
                          <a:latin typeface="+mn-lt"/>
                        </a:rPr>
                        <a:t>1390</a:t>
                      </a:r>
                      <a:endParaRPr lang="en-US" sz="1100" dirty="0">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1100" dirty="0">
                          <a:effectLst/>
                          <a:latin typeface="+mn-lt"/>
                        </a:rPr>
                        <a:t>1379</a:t>
                      </a:r>
                      <a:endParaRPr lang="en-US" sz="1100" dirty="0">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defTabSz="914400" rtl="0" eaLnBrk="1" latinLnBrk="0" hangingPunct="1">
                        <a:spcBef>
                          <a:spcPts val="0"/>
                        </a:spcBef>
                        <a:spcAft>
                          <a:spcPts val="0"/>
                        </a:spcAft>
                      </a:pPr>
                      <a:r>
                        <a:rPr lang="en-US" sz="1100" kern="1200" dirty="0">
                          <a:solidFill>
                            <a:schemeClr val="dk1"/>
                          </a:solidFill>
                          <a:effectLst/>
                          <a:latin typeface="+mn-lt"/>
                          <a:ea typeface="+mn-ea"/>
                          <a:cs typeface="+mn-cs"/>
                        </a:rPr>
                        <a:t>1379</a:t>
                      </a:r>
                    </a:p>
                  </a:txBody>
                  <a:tcPr marL="51435" marR="51435" marT="0" marB="0" anchor="ctr"/>
                </a:tc>
                <a:tc>
                  <a:txBody>
                    <a:bodyPr/>
                    <a:lstStyle/>
                    <a:p>
                      <a:pPr marL="0" marR="0" algn="ctr">
                        <a:spcBef>
                          <a:spcPts val="0"/>
                        </a:spcBef>
                        <a:spcAft>
                          <a:spcPts val="0"/>
                        </a:spcAft>
                      </a:pPr>
                      <a:r>
                        <a:rPr lang="en-US" sz="1100" dirty="0">
                          <a:effectLst/>
                          <a:latin typeface="+mn-lt"/>
                        </a:rPr>
                        <a:t>1379</a:t>
                      </a:r>
                      <a:endParaRPr lang="en-US" sz="1100" dirty="0">
                        <a:effectLst/>
                        <a:latin typeface="+mn-lt"/>
                        <a:ea typeface="Calibri" panose="020F0502020204030204" pitchFamily="34" charset="0"/>
                        <a:cs typeface="Times New Roman" panose="02020603050405020304" pitchFamily="18" charset="0"/>
                      </a:endParaRPr>
                    </a:p>
                  </a:txBody>
                  <a:tcPr marL="51435" marR="51435" marT="0" marB="0" anchor="ctr"/>
                </a:tc>
                <a:extLst>
                  <a:ext uri="{0D108BD9-81ED-4DB2-BD59-A6C34878D82A}">
                    <a16:rowId xmlns:a16="http://schemas.microsoft.com/office/drawing/2014/main" val="780351902"/>
                  </a:ext>
                </a:extLst>
              </a:tr>
              <a:tr h="201168">
                <a:tc>
                  <a:txBody>
                    <a:bodyPr/>
                    <a:lstStyle/>
                    <a:p>
                      <a:pPr marL="0" marR="0">
                        <a:spcBef>
                          <a:spcPts val="0"/>
                        </a:spcBef>
                        <a:spcAft>
                          <a:spcPts val="0"/>
                        </a:spcAft>
                      </a:pPr>
                      <a:r>
                        <a:rPr lang="en-US" sz="1100" u="none" dirty="0">
                          <a:solidFill>
                            <a:schemeClr val="tx1"/>
                          </a:solidFill>
                          <a:effectLst/>
                          <a:latin typeface="+mn-lt"/>
                        </a:rPr>
                        <a:t>Load tripped due to anti stall relay (MW)</a:t>
                      </a:r>
                      <a:endParaRPr lang="en-US" sz="1100" u="none" dirty="0">
                        <a:solidFill>
                          <a:schemeClr val="tx1"/>
                        </a:solidFill>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1100" dirty="0">
                          <a:effectLst/>
                          <a:latin typeface="+mn-lt"/>
                        </a:rPr>
                        <a:t>2829</a:t>
                      </a:r>
                      <a:endParaRPr lang="en-US" sz="1100" dirty="0">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1100" dirty="0">
                          <a:effectLst/>
                          <a:latin typeface="+mn-lt"/>
                        </a:rPr>
                        <a:t>2148</a:t>
                      </a:r>
                      <a:endParaRPr lang="en-US" sz="1100" dirty="0">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1100" dirty="0">
                          <a:effectLst/>
                          <a:latin typeface="+mn-lt"/>
                        </a:rPr>
                        <a:t>734</a:t>
                      </a:r>
                      <a:endParaRPr lang="en-US" sz="1100" dirty="0">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1100" dirty="0">
                          <a:effectLst/>
                          <a:latin typeface="+mn-lt"/>
                          <a:ea typeface="Calibri" panose="020F0502020204030204" pitchFamily="34" charset="0"/>
                          <a:cs typeface="Times New Roman" panose="02020603050405020304" pitchFamily="18" charset="0"/>
                        </a:rPr>
                        <a:t>1598.58</a:t>
                      </a:r>
                    </a:p>
                  </a:txBody>
                  <a:tcPr marL="51435" marR="51435" marT="0" marB="0" anchor="ctr"/>
                </a:tc>
                <a:tc>
                  <a:txBody>
                    <a:bodyPr/>
                    <a:lstStyle/>
                    <a:p>
                      <a:pPr marL="0" marR="0" algn="ctr" defTabSz="914400" rtl="0" eaLnBrk="1" latinLnBrk="0" hangingPunct="1">
                        <a:spcBef>
                          <a:spcPts val="0"/>
                        </a:spcBef>
                        <a:spcAft>
                          <a:spcPts val="0"/>
                        </a:spcAft>
                      </a:pPr>
                      <a:r>
                        <a:rPr lang="en-US" sz="1100" kern="1200" dirty="0">
                          <a:solidFill>
                            <a:schemeClr val="dk1"/>
                          </a:solidFill>
                          <a:effectLst/>
                          <a:latin typeface="+mn-lt"/>
                          <a:ea typeface="+mn-ea"/>
                          <a:cs typeface="+mn-cs"/>
                        </a:rPr>
                        <a:t>1227</a:t>
                      </a:r>
                    </a:p>
                  </a:txBody>
                  <a:tcPr marL="51435" marR="51435" marT="0" marB="0" anchor="ctr"/>
                </a:tc>
                <a:tc>
                  <a:txBody>
                    <a:bodyPr/>
                    <a:lstStyle/>
                    <a:p>
                      <a:pPr marL="0" marR="0" algn="ctr">
                        <a:spcBef>
                          <a:spcPts val="0"/>
                        </a:spcBef>
                        <a:spcAft>
                          <a:spcPts val="0"/>
                        </a:spcAft>
                      </a:pPr>
                      <a:r>
                        <a:rPr lang="en-US" sz="1100" dirty="0">
                          <a:effectLst/>
                          <a:latin typeface="+mn-lt"/>
                        </a:rPr>
                        <a:t>423.79</a:t>
                      </a:r>
                      <a:endParaRPr lang="en-US" sz="1100" dirty="0">
                        <a:effectLst/>
                        <a:latin typeface="+mn-lt"/>
                        <a:ea typeface="Calibri" panose="020F0502020204030204" pitchFamily="34" charset="0"/>
                        <a:cs typeface="Times New Roman" panose="02020603050405020304" pitchFamily="18" charset="0"/>
                      </a:endParaRPr>
                    </a:p>
                  </a:txBody>
                  <a:tcPr marL="51435" marR="51435" marT="0" marB="0" anchor="ctr"/>
                </a:tc>
                <a:extLst>
                  <a:ext uri="{0D108BD9-81ED-4DB2-BD59-A6C34878D82A}">
                    <a16:rowId xmlns:a16="http://schemas.microsoft.com/office/drawing/2014/main" val="1270036157"/>
                  </a:ext>
                </a:extLst>
              </a:tr>
              <a:tr h="201168">
                <a:tc>
                  <a:txBody>
                    <a:bodyPr/>
                    <a:lstStyle/>
                    <a:p>
                      <a:pPr marL="0" marR="0">
                        <a:spcBef>
                          <a:spcPts val="0"/>
                        </a:spcBef>
                        <a:spcAft>
                          <a:spcPts val="0"/>
                        </a:spcAft>
                      </a:pPr>
                      <a:r>
                        <a:rPr lang="en-US" sz="1100" b="1" u="none" dirty="0">
                          <a:solidFill>
                            <a:schemeClr val="tx1"/>
                          </a:solidFill>
                          <a:effectLst/>
                          <a:latin typeface="+mn-lt"/>
                        </a:rPr>
                        <a:t>(non anti-stall) UFLS deployed</a:t>
                      </a:r>
                      <a:endParaRPr lang="en-US" sz="1100" b="1" u="none" dirty="0">
                        <a:solidFill>
                          <a:schemeClr val="tx1"/>
                        </a:solidFill>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1100" dirty="0">
                          <a:solidFill>
                            <a:srgbClr val="00B050"/>
                          </a:solidFill>
                          <a:effectLst/>
                          <a:latin typeface="+mn-lt"/>
                        </a:rPr>
                        <a:t>No</a:t>
                      </a:r>
                      <a:endParaRPr lang="en-US" sz="1100" dirty="0">
                        <a:solidFill>
                          <a:srgbClr val="00B050"/>
                        </a:solidFill>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1100" dirty="0">
                          <a:solidFill>
                            <a:srgbClr val="00B050"/>
                          </a:solidFill>
                          <a:effectLst/>
                          <a:latin typeface="+mn-lt"/>
                        </a:rPr>
                        <a:t>No</a:t>
                      </a:r>
                      <a:endParaRPr lang="en-US" sz="1100" dirty="0">
                        <a:solidFill>
                          <a:srgbClr val="00B050"/>
                        </a:solidFill>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1100" dirty="0">
                          <a:solidFill>
                            <a:srgbClr val="00B050"/>
                          </a:solidFill>
                          <a:effectLst/>
                          <a:latin typeface="+mn-lt"/>
                        </a:rPr>
                        <a:t>No</a:t>
                      </a:r>
                      <a:endParaRPr lang="en-US" sz="1100" dirty="0">
                        <a:solidFill>
                          <a:srgbClr val="00B050"/>
                        </a:solidFill>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1100" dirty="0">
                          <a:solidFill>
                            <a:srgbClr val="00B050"/>
                          </a:solidFill>
                          <a:effectLst/>
                          <a:latin typeface="+mn-lt"/>
                        </a:rPr>
                        <a:t>No</a:t>
                      </a:r>
                      <a:endParaRPr lang="en-US" sz="1100" dirty="0">
                        <a:solidFill>
                          <a:srgbClr val="00B050"/>
                        </a:solidFill>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1100" dirty="0">
                          <a:solidFill>
                            <a:srgbClr val="00B050"/>
                          </a:solidFill>
                          <a:effectLst/>
                          <a:latin typeface="+mn-lt"/>
                        </a:rPr>
                        <a:t>No</a:t>
                      </a:r>
                      <a:endParaRPr lang="en-US" sz="1100" dirty="0">
                        <a:solidFill>
                          <a:srgbClr val="00B050"/>
                        </a:solidFill>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1100" dirty="0">
                          <a:solidFill>
                            <a:srgbClr val="00B050"/>
                          </a:solidFill>
                          <a:effectLst/>
                          <a:latin typeface="+mn-lt"/>
                        </a:rPr>
                        <a:t>No</a:t>
                      </a:r>
                      <a:endParaRPr lang="en-US" sz="1100" dirty="0">
                        <a:solidFill>
                          <a:srgbClr val="00B050"/>
                        </a:solidFill>
                        <a:effectLst/>
                        <a:latin typeface="+mn-lt"/>
                        <a:ea typeface="Calibri" panose="020F0502020204030204" pitchFamily="34" charset="0"/>
                        <a:cs typeface="Times New Roman" panose="02020603050405020304" pitchFamily="18" charset="0"/>
                      </a:endParaRPr>
                    </a:p>
                  </a:txBody>
                  <a:tcPr marL="51435" marR="51435" marT="0" marB="0" anchor="ctr"/>
                </a:tc>
                <a:extLst>
                  <a:ext uri="{0D108BD9-81ED-4DB2-BD59-A6C34878D82A}">
                    <a16:rowId xmlns:a16="http://schemas.microsoft.com/office/drawing/2014/main" val="3922887656"/>
                  </a:ext>
                </a:extLst>
              </a:tr>
              <a:tr h="201168">
                <a:tc>
                  <a:txBody>
                    <a:bodyPr/>
                    <a:lstStyle/>
                    <a:p>
                      <a:pPr marL="0" marR="0">
                        <a:spcBef>
                          <a:spcPts val="0"/>
                        </a:spcBef>
                        <a:spcAft>
                          <a:spcPts val="0"/>
                        </a:spcAft>
                      </a:pPr>
                      <a:r>
                        <a:rPr lang="en-US" sz="1100" b="1" u="none" kern="1200" dirty="0">
                          <a:solidFill>
                            <a:schemeClr val="tx1"/>
                          </a:solidFill>
                          <a:effectLst/>
                          <a:latin typeface="+mn-lt"/>
                          <a:ea typeface="+mn-ea"/>
                          <a:cs typeface="+mn-cs"/>
                        </a:rPr>
                        <a:t>Met Frequency Performance Characteristics</a:t>
                      </a:r>
                    </a:p>
                  </a:txBody>
                  <a:tcPr marL="51435" marR="51435" marT="0" marB="0" anchor="ctr"/>
                </a:tc>
                <a:tc>
                  <a:txBody>
                    <a:bodyPr/>
                    <a:lstStyle/>
                    <a:p>
                      <a:pPr marL="0" marR="0" algn="ctr">
                        <a:spcBef>
                          <a:spcPts val="0"/>
                        </a:spcBef>
                        <a:spcAft>
                          <a:spcPts val="0"/>
                        </a:spcAft>
                      </a:pPr>
                      <a:r>
                        <a:rPr lang="en-US" sz="1100" dirty="0">
                          <a:solidFill>
                            <a:srgbClr val="00B050"/>
                          </a:solidFill>
                          <a:effectLst/>
                          <a:latin typeface="+mn-lt"/>
                        </a:rPr>
                        <a:t>Yes</a:t>
                      </a:r>
                      <a:endParaRPr lang="en-US" sz="1100" dirty="0">
                        <a:solidFill>
                          <a:srgbClr val="00B050"/>
                        </a:solidFill>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1100" dirty="0">
                          <a:solidFill>
                            <a:srgbClr val="00B050"/>
                          </a:solidFill>
                          <a:effectLst/>
                          <a:latin typeface="+mn-lt"/>
                        </a:rPr>
                        <a:t>Yes</a:t>
                      </a:r>
                      <a:endParaRPr lang="en-US" sz="1100" dirty="0">
                        <a:solidFill>
                          <a:srgbClr val="00B050"/>
                        </a:solidFill>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1100" dirty="0">
                          <a:solidFill>
                            <a:srgbClr val="00B050"/>
                          </a:solidFill>
                          <a:effectLst/>
                          <a:latin typeface="+mn-lt"/>
                        </a:rPr>
                        <a:t>Yes</a:t>
                      </a:r>
                      <a:endParaRPr lang="en-US" sz="1100" dirty="0">
                        <a:solidFill>
                          <a:srgbClr val="00B050"/>
                        </a:solidFill>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1100" dirty="0">
                          <a:solidFill>
                            <a:srgbClr val="00B050"/>
                          </a:solidFill>
                          <a:effectLst/>
                          <a:latin typeface="+mn-lt"/>
                        </a:rPr>
                        <a:t>Yes</a:t>
                      </a:r>
                      <a:endParaRPr lang="en-US" sz="1100" dirty="0">
                        <a:solidFill>
                          <a:srgbClr val="00B050"/>
                        </a:solidFill>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1100" dirty="0">
                          <a:solidFill>
                            <a:srgbClr val="00B050"/>
                          </a:solidFill>
                          <a:effectLst/>
                          <a:latin typeface="+mn-lt"/>
                        </a:rPr>
                        <a:t>Yes</a:t>
                      </a:r>
                      <a:endParaRPr lang="en-US" sz="1100" dirty="0">
                        <a:solidFill>
                          <a:srgbClr val="00B050"/>
                        </a:solidFill>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1100" dirty="0">
                          <a:solidFill>
                            <a:srgbClr val="00B050"/>
                          </a:solidFill>
                          <a:effectLst/>
                          <a:latin typeface="+mn-lt"/>
                        </a:rPr>
                        <a:t>Yes</a:t>
                      </a:r>
                      <a:endParaRPr lang="en-US" sz="1100" dirty="0">
                        <a:solidFill>
                          <a:srgbClr val="00B050"/>
                        </a:solidFill>
                        <a:effectLst/>
                        <a:latin typeface="+mn-lt"/>
                        <a:ea typeface="Calibri" panose="020F0502020204030204" pitchFamily="34" charset="0"/>
                        <a:cs typeface="Times New Roman" panose="02020603050405020304" pitchFamily="18" charset="0"/>
                      </a:endParaRPr>
                    </a:p>
                  </a:txBody>
                  <a:tcPr marL="51435" marR="51435" marT="0" marB="0" anchor="ctr"/>
                </a:tc>
                <a:extLst>
                  <a:ext uri="{0D108BD9-81ED-4DB2-BD59-A6C34878D82A}">
                    <a16:rowId xmlns:a16="http://schemas.microsoft.com/office/drawing/2014/main" val="3668817764"/>
                  </a:ext>
                </a:extLst>
              </a:tr>
              <a:tr h="201168">
                <a:tc>
                  <a:txBody>
                    <a:bodyPr/>
                    <a:lstStyle/>
                    <a:p>
                      <a:pPr marL="0" marR="0">
                        <a:spcBef>
                          <a:spcPts val="0"/>
                        </a:spcBef>
                        <a:spcAft>
                          <a:spcPts val="0"/>
                        </a:spcAft>
                      </a:pPr>
                      <a:r>
                        <a:rPr lang="en-US" sz="1100" b="1" u="none" kern="1200" dirty="0">
                          <a:solidFill>
                            <a:schemeClr val="tx1"/>
                          </a:solidFill>
                          <a:effectLst/>
                          <a:latin typeface="+mn-lt"/>
                          <a:ea typeface="+mn-ea"/>
                          <a:cs typeface="+mn-cs"/>
                        </a:rPr>
                        <a:t>Met V/Hz Performance Characteristics</a:t>
                      </a:r>
                    </a:p>
                  </a:txBody>
                  <a:tcPr marL="51435" marR="51435" marT="0" marB="0" anchor="ctr"/>
                </a:tc>
                <a:tc>
                  <a:txBody>
                    <a:bodyPr/>
                    <a:lstStyle/>
                    <a:p>
                      <a:pPr marL="0" marR="0" algn="ctr">
                        <a:spcBef>
                          <a:spcPts val="0"/>
                        </a:spcBef>
                        <a:spcAft>
                          <a:spcPts val="0"/>
                        </a:spcAft>
                      </a:pPr>
                      <a:r>
                        <a:rPr lang="en-US" sz="1100" dirty="0">
                          <a:solidFill>
                            <a:srgbClr val="00B050"/>
                          </a:solidFill>
                          <a:effectLst/>
                          <a:latin typeface="+mn-lt"/>
                        </a:rPr>
                        <a:t>Yes</a:t>
                      </a:r>
                      <a:endParaRPr lang="en-US" sz="1100" dirty="0">
                        <a:solidFill>
                          <a:srgbClr val="00B050"/>
                        </a:solidFill>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1100" dirty="0">
                          <a:solidFill>
                            <a:srgbClr val="00B050"/>
                          </a:solidFill>
                          <a:effectLst/>
                          <a:latin typeface="+mn-lt"/>
                        </a:rPr>
                        <a:t>Yes</a:t>
                      </a:r>
                      <a:endParaRPr lang="en-US" sz="1100" dirty="0">
                        <a:solidFill>
                          <a:srgbClr val="00B050"/>
                        </a:solidFill>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1100">
                          <a:solidFill>
                            <a:srgbClr val="00B050"/>
                          </a:solidFill>
                          <a:effectLst/>
                          <a:latin typeface="+mn-lt"/>
                        </a:rPr>
                        <a:t>Yes</a:t>
                      </a:r>
                      <a:endParaRPr lang="en-US" sz="1100">
                        <a:solidFill>
                          <a:srgbClr val="00B050"/>
                        </a:solidFill>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1100" dirty="0">
                          <a:solidFill>
                            <a:srgbClr val="00B050"/>
                          </a:solidFill>
                          <a:effectLst/>
                          <a:latin typeface="+mn-lt"/>
                        </a:rPr>
                        <a:t>Yes</a:t>
                      </a:r>
                      <a:endParaRPr lang="en-US" sz="1100" dirty="0">
                        <a:solidFill>
                          <a:srgbClr val="00B050"/>
                        </a:solidFill>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1100" dirty="0">
                          <a:solidFill>
                            <a:srgbClr val="00B050"/>
                          </a:solidFill>
                          <a:effectLst/>
                          <a:latin typeface="+mn-lt"/>
                        </a:rPr>
                        <a:t>Yes</a:t>
                      </a:r>
                      <a:endParaRPr lang="en-US" sz="1100" dirty="0">
                        <a:solidFill>
                          <a:srgbClr val="00B050"/>
                        </a:solidFill>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1100" dirty="0">
                          <a:solidFill>
                            <a:srgbClr val="00B050"/>
                          </a:solidFill>
                          <a:effectLst/>
                          <a:latin typeface="+mn-lt"/>
                        </a:rPr>
                        <a:t>Yes</a:t>
                      </a:r>
                      <a:endParaRPr lang="en-US" sz="1100" dirty="0">
                        <a:solidFill>
                          <a:srgbClr val="00B050"/>
                        </a:solidFill>
                        <a:effectLst/>
                        <a:latin typeface="+mn-lt"/>
                        <a:ea typeface="Calibri" panose="020F0502020204030204" pitchFamily="34" charset="0"/>
                        <a:cs typeface="Times New Roman" panose="02020603050405020304" pitchFamily="18" charset="0"/>
                      </a:endParaRPr>
                    </a:p>
                  </a:txBody>
                  <a:tcPr marL="51435" marR="51435" marT="0" marB="0" anchor="ctr"/>
                </a:tc>
                <a:extLst>
                  <a:ext uri="{0D108BD9-81ED-4DB2-BD59-A6C34878D82A}">
                    <a16:rowId xmlns:a16="http://schemas.microsoft.com/office/drawing/2014/main" val="2945088538"/>
                  </a:ext>
                </a:extLst>
              </a:tr>
              <a:tr h="201168">
                <a:tc>
                  <a:txBody>
                    <a:bodyPr/>
                    <a:lstStyle/>
                    <a:p>
                      <a:pPr marL="0" marR="0">
                        <a:spcBef>
                          <a:spcPts val="0"/>
                        </a:spcBef>
                        <a:spcAft>
                          <a:spcPts val="0"/>
                        </a:spcAft>
                      </a:pPr>
                      <a:r>
                        <a:rPr lang="en-US" sz="1100" u="none" dirty="0">
                          <a:solidFill>
                            <a:schemeClr val="tx1"/>
                          </a:solidFill>
                          <a:effectLst/>
                          <a:latin typeface="+mn-lt"/>
                        </a:rPr>
                        <a:t>Post-Disturbance Frequency (Hz) (Point B)</a:t>
                      </a:r>
                      <a:endParaRPr lang="en-US" sz="1100" u="none" dirty="0">
                        <a:solidFill>
                          <a:schemeClr val="tx1"/>
                        </a:solidFill>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1100" dirty="0">
                          <a:effectLst/>
                          <a:latin typeface="+mn-lt"/>
                        </a:rPr>
                        <a:t>59.9</a:t>
                      </a:r>
                      <a:endParaRPr lang="en-US" sz="1100" dirty="0">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1100" dirty="0">
                          <a:effectLst/>
                          <a:latin typeface="+mn-lt"/>
                        </a:rPr>
                        <a:t>59.8</a:t>
                      </a:r>
                      <a:endParaRPr lang="en-US" sz="1100" dirty="0">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1100" dirty="0">
                          <a:effectLst/>
                          <a:latin typeface="+mn-lt"/>
                        </a:rPr>
                        <a:t>59.6</a:t>
                      </a:r>
                      <a:endParaRPr lang="en-US" sz="1100" dirty="0">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1100" dirty="0">
                          <a:effectLst/>
                          <a:latin typeface="+mn-lt"/>
                        </a:rPr>
                        <a:t>59.91</a:t>
                      </a:r>
                      <a:endParaRPr lang="en-US" sz="1100" dirty="0">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spcBef>
                          <a:spcPts val="0"/>
                        </a:spcBef>
                        <a:spcAft>
                          <a:spcPts val="0"/>
                        </a:spcAft>
                      </a:pPr>
                      <a:r>
                        <a:rPr lang="en-US" sz="1100" kern="1200" dirty="0">
                          <a:solidFill>
                            <a:schemeClr val="dk1"/>
                          </a:solidFill>
                          <a:effectLst/>
                          <a:latin typeface="+mn-lt"/>
                          <a:ea typeface="+mn-ea"/>
                          <a:cs typeface="+mn-cs"/>
                        </a:rPr>
                        <a:t>59.78</a:t>
                      </a:r>
                    </a:p>
                  </a:txBody>
                  <a:tcPr marL="51435" marR="51435" marT="0" marB="0" anchor="ctr"/>
                </a:tc>
                <a:tc>
                  <a:txBody>
                    <a:bodyPr/>
                    <a:lstStyle/>
                    <a:p>
                      <a:pPr marL="0" marR="0" algn="ctr">
                        <a:spcBef>
                          <a:spcPts val="0"/>
                        </a:spcBef>
                        <a:spcAft>
                          <a:spcPts val="0"/>
                        </a:spcAft>
                      </a:pPr>
                      <a:r>
                        <a:rPr lang="en-US" sz="1100" dirty="0">
                          <a:effectLst/>
                          <a:latin typeface="+mn-lt"/>
                        </a:rPr>
                        <a:t>59.54</a:t>
                      </a:r>
                      <a:endParaRPr lang="en-US" sz="1100" dirty="0">
                        <a:effectLst/>
                        <a:latin typeface="+mn-lt"/>
                        <a:ea typeface="Calibri" panose="020F0502020204030204" pitchFamily="34" charset="0"/>
                        <a:cs typeface="Times New Roman" panose="02020603050405020304" pitchFamily="18" charset="0"/>
                      </a:endParaRPr>
                    </a:p>
                  </a:txBody>
                  <a:tcPr marL="51435" marR="51435" marT="0" marB="0" anchor="ctr"/>
                </a:tc>
                <a:extLst>
                  <a:ext uri="{0D108BD9-81ED-4DB2-BD59-A6C34878D82A}">
                    <a16:rowId xmlns:a16="http://schemas.microsoft.com/office/drawing/2014/main" val="1702764317"/>
                  </a:ext>
                </a:extLst>
              </a:tr>
            </a:tbl>
          </a:graphicData>
        </a:graphic>
      </p:graphicFrame>
    </p:spTree>
    <p:extLst>
      <p:ext uri="{BB962C8B-B14F-4D97-AF65-F5344CB8AC3E}">
        <p14:creationId xmlns:p14="http://schemas.microsoft.com/office/powerpoint/2010/main" val="2213522503"/>
      </p:ext>
    </p:extLst>
  </p:cSld>
  <p:clrMapOvr>
    <a:masterClrMapping/>
  </p:clrMapOvr>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35727</TotalTime>
  <Words>2814</Words>
  <Application>Microsoft Office PowerPoint</Application>
  <PresentationFormat>On-screen Show (4:3)</PresentationFormat>
  <Paragraphs>447</Paragraphs>
  <Slides>21</Slides>
  <Notes>9</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21</vt:i4>
      </vt:variant>
    </vt:vector>
  </HeadingPairs>
  <TitlesOfParts>
    <vt:vector size="29" baseType="lpstr">
      <vt:lpstr>Arial</vt:lpstr>
      <vt:lpstr>Calibri</vt:lpstr>
      <vt:lpstr>Courier New</vt:lpstr>
      <vt:lpstr>Times New Roman</vt:lpstr>
      <vt:lpstr>Wingdings</vt:lpstr>
      <vt:lpstr>1_Office Theme</vt:lpstr>
      <vt:lpstr>2_Custom Design</vt:lpstr>
      <vt:lpstr>3_Custom Design</vt:lpstr>
      <vt:lpstr>PowerPoint Presentation</vt:lpstr>
      <vt:lpstr>Introduction</vt:lpstr>
      <vt:lpstr>Summary of Findings &amp; Recommendations</vt:lpstr>
      <vt:lpstr>Summary of Findings &amp; Recommendations</vt:lpstr>
      <vt:lpstr>Impact of changing 1st Stage UFLS:  Dynamic Studies Summary</vt:lpstr>
      <vt:lpstr>Impact of changing 1st Stage UFLS: RRS Dynamic Studies </vt:lpstr>
      <vt:lpstr>Impact of changing 1st Stage UFLS: RRS Requirement </vt:lpstr>
      <vt:lpstr>Impact of changing 1st Stage UFLS: Load Resource Settings </vt:lpstr>
      <vt:lpstr>Anti Stall UFLS Proposal: Dynamic Studies</vt:lpstr>
      <vt:lpstr>Anti-Stall UFLS Stage: Settings Review</vt:lpstr>
      <vt:lpstr>Anti-Stall UFLS Stage: Settings Study Observation</vt:lpstr>
      <vt:lpstr>Anti-Stall UFLS Stage: Settings Review Option 2</vt:lpstr>
      <vt:lpstr>Anti-Stall UFLS Stage: Settings Study Observation</vt:lpstr>
      <vt:lpstr>Anti-Stall UFLS Stage Settings – Recommendation</vt:lpstr>
      <vt:lpstr>EEA Level 3 Studies: Introduction</vt:lpstr>
      <vt:lpstr>EEA3 Study 1 @ Mid Inertia Level</vt:lpstr>
      <vt:lpstr>EEA3 Study 2 (300 MW Load Ramp) @ Mid Inertia Level</vt:lpstr>
      <vt:lpstr>EEA3 Study Results Summary</vt:lpstr>
      <vt:lpstr>PowerPoint Presentation</vt:lpstr>
      <vt:lpstr>Past Events</vt:lpstr>
      <vt:lpstr>Feb 15, 2021 EEA Event – Generator Outages due to Equipment Issues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Matevosjana, Julia</dc:creator>
  <cp:lastModifiedBy>Mago, Nitika</cp:lastModifiedBy>
  <cp:revision>668</cp:revision>
  <dcterms:created xsi:type="dcterms:W3CDTF">2016-04-16T13:25:21Z</dcterms:created>
  <dcterms:modified xsi:type="dcterms:W3CDTF">2022-06-23T16:30:29Z</dcterms:modified>
</cp:coreProperties>
</file>