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3869" autoAdjust="0"/>
  </p:normalViewPr>
  <p:slideViewPr>
    <p:cSldViewPr showGuides="1">
      <p:cViewPr varScale="1">
        <p:scale>
          <a:sx n="84" d="100"/>
          <a:sy n="84" d="100"/>
        </p:scale>
        <p:origin x="2430" y="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data but only showing for the last 10 years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for May 2021 and May 2022, for 2022 we see fewer instances of frequency hovering at or below the lower </a:t>
            </a:r>
            <a:r>
              <a:rPr lang="en-US" dirty="0" err="1"/>
              <a:t>deadband</a:t>
            </a:r>
            <a:r>
              <a:rPr lang="en-US" dirty="0"/>
              <a:t>. Overall frequency profile is on par with last year.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for May 2020 and May 2022, very similar trend here. we see fewer instances of frequency hovering at or below the lower </a:t>
            </a:r>
            <a:r>
              <a:rPr lang="en-US" dirty="0" err="1"/>
              <a:t>deadband</a:t>
            </a:r>
            <a:r>
              <a:rPr lang="en-US" dirty="0"/>
              <a:t> in may 2022.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We did not make time error corrections.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38,601,553 MWh</a:t>
            </a:r>
          </a:p>
          <a:p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is an increase in total energy compared to last year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12,466,309 MWh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 notable increase in the wind energy production in May.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32.29%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2,334,986 MWh 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also a notable increase in solar energy production in May.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6.05%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</a:t>
            </a:r>
            <a:r>
              <a:rPr lang="en-US" sz="1200" b="0" i="0" u="none" strike="noStrike" dirty="0" err="1">
                <a:effectLst/>
                <a:latin typeface="Arial" panose="020B0604020202020204" pitchFamily="34" charset="0"/>
              </a:rPr>
              <a:t>soalr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=151,8763 MW*s on 05/02/2022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>
                <a:solidFill>
                  <a:schemeClr val="accent2"/>
                </a:solidFill>
              </a:rPr>
              <a:t>200,821</a:t>
            </a:r>
            <a:r>
              <a:rPr lang="en-US" sz="1600" b="1" baseline="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255,165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May 15th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>
                <a:solidFill>
                  <a:schemeClr val="accent2"/>
                </a:solidFill>
              </a:rPr>
              <a:t>151,876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May 2nd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1. 	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52.87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%@ 5/5/2022 HE 20:00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19:00-20:00 the Expected gen dev remained negative. The largest expected gen dev was -13098 MW @ 19:42am with signification contribution from wind generation.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19:00-20:00 wind ramped down by ~4400MW and solar ramped down by ~4400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b="1" baseline="0" dirty="0"/>
              <a:t>    Regulation</a:t>
            </a:r>
            <a:r>
              <a:rPr lang="en-US" baseline="0" dirty="0"/>
              <a:t>: Regulation up was exhausted during the second and third quarters of the hour. One</a:t>
            </a:r>
            <a:r>
              <a:rPr lang="en-US" b="0" baseline="0" dirty="0"/>
              <a:t> manual SCED offset of 350 MW.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2. 	81.62% @ 5/24/2022 HE 08:00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gen dev remained negative for the first half of the hour. The largest expected gen dev was -2550 MW @ 7:07am with signification contribution from wind resources.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7:00pm to 7:15am wind ramped down by ~1400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/>
              <a:t>Regulation</a:t>
            </a:r>
            <a:r>
              <a:rPr lang="en-US" baseline="0" dirty="0"/>
              <a:t>: Regulation up was exhausted at the start of the hour. Multiple SCED offsets were applied, the largest being a 350 MW SCED manual offset.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the 15 min CPS1 score is above 160, Between 19:00 and 20:00 ,the CPS1 is  slightly below 160 due to solar down ramps.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172.65, which is good and CPS1 score for May is slightly higher than the last month.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so far slightly smaller overall compared with the 2021.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15.40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12.43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19.12 mHz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15.66Mhz on avg for May 2022</a:t>
            </a:r>
          </a:p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May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June 16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C83E6-B2EE-421E-8E7E-C46323194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64" y="786247"/>
            <a:ext cx="7279071" cy="528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66700-0139-45FD-98E2-EAE392E7C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53" y="742950"/>
            <a:ext cx="7483694" cy="54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34FBD7-3170-4798-A213-A684307E7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54" y="914400"/>
            <a:ext cx="7169092" cy="520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E29E43-C634-47BC-B412-93EAB59B3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55" y="937123"/>
            <a:ext cx="6861689" cy="498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May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172.61%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172.65%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2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2022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15.40</a:t>
            </a:r>
            <a:r>
              <a:rPr lang="en-US" sz="1600" dirty="0">
                <a:solidFill>
                  <a:schemeClr val="accent2"/>
                </a:solidFill>
              </a:rPr>
              <a:t>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12.43</a:t>
            </a:r>
            <a:r>
              <a:rPr lang="en-US" sz="1600" dirty="0">
                <a:solidFill>
                  <a:schemeClr val="accent2"/>
                </a:solidFill>
              </a:rPr>
              <a:t>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19.12</a:t>
            </a:r>
            <a:r>
              <a:rPr lang="en-US" sz="1600" dirty="0">
                <a:solidFill>
                  <a:schemeClr val="accent2"/>
                </a:solidFill>
              </a:rPr>
              <a:t> mHz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38,601,553 MWh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12,466,309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32.29 %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2,334,986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6.05%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200,821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255,165</a:t>
            </a:r>
            <a:r>
              <a:rPr lang="en-US" sz="1600" dirty="0">
                <a:solidFill>
                  <a:schemeClr val="accent2"/>
                </a:solidFill>
              </a:rPr>
              <a:t> MW*s on May 15th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151,876</a:t>
            </a:r>
            <a:r>
              <a:rPr lang="en-US" sz="1600" dirty="0">
                <a:solidFill>
                  <a:schemeClr val="accent2"/>
                </a:solidFill>
              </a:rPr>
              <a:t> MW*s on May 2nd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E9B71-28F6-4681-89E0-8F6BF819E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36" y="788670"/>
            <a:ext cx="7464928" cy="54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D91A58-961B-4311-B686-6E2C0875D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36" y="838200"/>
            <a:ext cx="7388728" cy="53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580A02-BE1C-4256-850D-7F9978393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60" y="830580"/>
            <a:ext cx="7233280" cy="525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7449E-1E87-4CDD-BACA-53CEA8AE6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16" y="824347"/>
            <a:ext cx="7179168" cy="520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4D240-F41A-43E9-AB05-B447F87A7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56" y="746623"/>
            <a:ext cx="7375887" cy="536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1B343-6965-4BFB-8B5F-515364067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79" y="815393"/>
            <a:ext cx="7193642" cy="52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FAE45E-AF61-4E85-8FAE-06A43B773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98" y="788670"/>
            <a:ext cx="7444203" cy="5409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01715-9BE6-4443-AEA8-FA0133CBF18C}"/>
              </a:ext>
            </a:extLst>
          </p:cNvPr>
          <p:cNvSpPr txBox="1"/>
          <p:nvPr/>
        </p:nvSpPr>
        <p:spPr>
          <a:xfrm>
            <a:off x="4724400" y="44958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May-22 CPS1 (%): 172.61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are 0 BAAL exceedance(s) in May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955512-3FBE-467C-A858-534930F0C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70" y="833741"/>
            <a:ext cx="7143237" cy="5190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9106B-A6D0-4D72-A1A1-7E20BE935457}"/>
              </a:ext>
            </a:extLst>
          </p:cNvPr>
          <p:cNvSpPr txBox="1"/>
          <p:nvPr/>
        </p:nvSpPr>
        <p:spPr>
          <a:xfrm>
            <a:off x="5029200" y="11430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May-22 CPS1 (%): 172.61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207F67-3729-46FE-90F5-91D18A428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52" y="914400"/>
            <a:ext cx="7167296" cy="5209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37039C-8260-4EBA-91BA-EB053787D2CC}"/>
              </a:ext>
            </a:extLst>
          </p:cNvPr>
          <p:cNvSpPr txBox="1"/>
          <p:nvPr/>
        </p:nvSpPr>
        <p:spPr>
          <a:xfrm>
            <a:off x="3886200" y="10668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172.65%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F41826-1EDA-4D4B-BE4B-60C113640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62000"/>
            <a:ext cx="7547228" cy="54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A71FC-18F5-4C2E-B1D7-EF7328482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36" y="784860"/>
            <a:ext cx="7464928" cy="54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85006</TotalTime>
  <Words>860</Words>
  <Application>Microsoft Office PowerPoint</Application>
  <PresentationFormat>On-screen Show (4:3)</PresentationFormat>
  <Paragraphs>168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Source Sans Pro</vt:lpstr>
      <vt:lpstr>1_Custom Design</vt:lpstr>
      <vt:lpstr>Office Theme</vt:lpstr>
      <vt:lpstr>Custom Design</vt:lpstr>
      <vt:lpstr>PowerPoint Presentation</vt:lpstr>
      <vt:lpstr>Summary of May 2022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1259</cp:revision>
  <cp:lastPrinted>2016-01-21T20:53:15Z</cp:lastPrinted>
  <dcterms:created xsi:type="dcterms:W3CDTF">2016-01-21T15:20:31Z</dcterms:created>
  <dcterms:modified xsi:type="dcterms:W3CDTF">2022-06-15T18:49:53Z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