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24"/>
  </p:notesMasterIdLst>
  <p:handoutMasterIdLst>
    <p:handoutMasterId r:id="rId25"/>
  </p:handoutMasterIdLst>
  <p:sldIdLst>
    <p:sldId id="260" r:id="rId7"/>
    <p:sldId id="300" r:id="rId8"/>
    <p:sldId id="303" r:id="rId9"/>
    <p:sldId id="302" r:id="rId10"/>
    <p:sldId id="304" r:id="rId11"/>
    <p:sldId id="305" r:id="rId12"/>
    <p:sldId id="607" r:id="rId13"/>
    <p:sldId id="306" r:id="rId14"/>
    <p:sldId id="617" r:id="rId15"/>
    <p:sldId id="609" r:id="rId16"/>
    <p:sldId id="610" r:id="rId17"/>
    <p:sldId id="611" r:id="rId18"/>
    <p:sldId id="614" r:id="rId19"/>
    <p:sldId id="612" r:id="rId20"/>
    <p:sldId id="613" r:id="rId21"/>
    <p:sldId id="615" r:id="rId22"/>
    <p:sldId id="264"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nojosa, Jose Luis" initials="HJL" lastIdx="1" clrIdx="0">
    <p:extLst>
      <p:ext uri="{19B8F6BF-5375-455C-9EA6-DF929625EA0E}">
        <p15:presenceInfo xmlns:p15="http://schemas.microsoft.com/office/powerpoint/2012/main" userId="S-1-5-21-639947351-343809578-3807592339-379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B67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67" autoAdjust="0"/>
    <p:restoredTop sz="77528" autoAdjust="0"/>
  </p:normalViewPr>
  <p:slideViewPr>
    <p:cSldViewPr showGuides="1">
      <p:cViewPr varScale="1">
        <p:scale>
          <a:sx n="105" d="100"/>
          <a:sy n="105" d="100"/>
        </p:scale>
        <p:origin x="1536" y="102"/>
      </p:cViewPr>
      <p:guideLst>
        <p:guide orient="horz" pos="2160"/>
        <p:guide pos="2880"/>
      </p:guideLst>
    </p:cSldViewPr>
  </p:slideViewPr>
  <p:notesTextViewPr>
    <p:cViewPr>
      <p:scale>
        <a:sx n="125" d="100"/>
        <a:sy n="125" d="100"/>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6/15/2022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6/15/2022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units tripped offline while carrying approximately 521 MW.</a:t>
            </a:r>
            <a:endParaRPr lang="en-US" baseline="0" dirty="0"/>
          </a:p>
          <a:p>
            <a:endParaRPr lang="en-US" baseline="0" dirty="0"/>
          </a:p>
          <a:p>
            <a:r>
              <a:rPr lang="en-US" baseline="0" dirty="0"/>
              <a:t>Starting Frequency: 60.008 Hz</a:t>
            </a:r>
          </a:p>
          <a:p>
            <a:r>
              <a:rPr lang="en-US" baseline="0" dirty="0"/>
              <a:t>Maximum Frequency: 59.905 Hz</a:t>
            </a:r>
          </a:p>
          <a:p>
            <a:r>
              <a:rPr lang="en-US" baseline="0" dirty="0"/>
              <a:t>A-C Time : 5 seconds</a:t>
            </a:r>
          </a:p>
          <a:p>
            <a:r>
              <a:rPr lang="en-US" baseline="0" dirty="0"/>
              <a:t>Recovery Time(back to deadband): 4 minutes 24 seconds</a:t>
            </a:r>
          </a:p>
          <a:p>
            <a:r>
              <a:rPr lang="en-US" baseline="0" dirty="0"/>
              <a:t>RRS Deployed: 555 MW</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Trip Reason: </a:t>
            </a:r>
            <a:r>
              <a:rPr lang="en-US" b="0" i="0" dirty="0">
                <a:solidFill>
                  <a:srgbClr val="5B6770"/>
                </a:solidFill>
                <a:effectLst/>
                <a:latin typeface="Trade Gothic Pro Light"/>
              </a:rPr>
              <a:t> </a:t>
            </a:r>
            <a:r>
              <a:rPr lang="en-US" baseline="0" dirty="0"/>
              <a:t>Fire on main turbine</a:t>
            </a:r>
          </a:p>
          <a:p>
            <a:endParaRPr lang="en-US" baseline="0" dirty="0"/>
          </a:p>
          <a:p>
            <a:r>
              <a:rPr lang="en-US" baseline="0" dirty="0"/>
              <a:t>Contextual Information: A total of 116 MW of regulation up was deployed. </a:t>
            </a:r>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627749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units tripped offline while carrying approximately 563MW.</a:t>
            </a:r>
            <a:endParaRPr lang="en-US" baseline="0" dirty="0"/>
          </a:p>
          <a:p>
            <a:endParaRPr lang="en-US" baseline="0" dirty="0"/>
          </a:p>
          <a:p>
            <a:r>
              <a:rPr lang="en-US" baseline="0" dirty="0"/>
              <a:t>Starting Frequency: 59.996 Hz</a:t>
            </a:r>
          </a:p>
          <a:p>
            <a:r>
              <a:rPr lang="en-US" baseline="0" dirty="0"/>
              <a:t>Minimum Frequency: 59.901 Hz</a:t>
            </a:r>
          </a:p>
          <a:p>
            <a:r>
              <a:rPr lang="en-US" baseline="0" dirty="0"/>
              <a:t>A-C Time : 5 seconds</a:t>
            </a:r>
          </a:p>
          <a:p>
            <a:r>
              <a:rPr lang="en-US" baseline="0" dirty="0"/>
              <a:t>Recovery Time(back to deadband): 4 minutes and 46 seconds</a:t>
            </a:r>
          </a:p>
          <a:p>
            <a:r>
              <a:rPr lang="en-US" baseline="0" dirty="0"/>
              <a:t>RRS Deployed: 553 MW</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Trip Reason: Loss of transmission line </a:t>
            </a:r>
          </a:p>
          <a:p>
            <a:endParaRPr lang="en-US" baseline="0" dirty="0"/>
          </a:p>
          <a:p>
            <a:endParaRPr lang="en-US" baseline="0" dirty="0"/>
          </a:p>
          <a:p>
            <a:r>
              <a:rPr lang="en-US" baseline="0" dirty="0"/>
              <a:t>Contextual Information: A total of 495 MW of regulation up was deployed during the event.</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1859115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Loss of approximately 573 MW of load</a:t>
            </a:r>
          </a:p>
          <a:p>
            <a:endParaRPr lang="en-US" baseline="0" dirty="0"/>
          </a:p>
          <a:p>
            <a:r>
              <a:rPr lang="en-US" baseline="0" dirty="0"/>
              <a:t>Starting Frequency: 59.995 Hz</a:t>
            </a:r>
          </a:p>
          <a:p>
            <a:r>
              <a:rPr lang="en-US" baseline="0" dirty="0"/>
              <a:t>Maximum Frequency: 60.107 Hz</a:t>
            </a:r>
          </a:p>
          <a:p>
            <a:r>
              <a:rPr lang="en-US" baseline="0" dirty="0"/>
              <a:t>A-C Time: 4 seconds</a:t>
            </a:r>
          </a:p>
          <a:p>
            <a:r>
              <a:rPr lang="en-US" baseline="0" dirty="0"/>
              <a:t>Recovery Time (back to deadband): 6 minutes 46 seconds</a:t>
            </a:r>
          </a:p>
          <a:p>
            <a:endParaRPr lang="en-US" baseline="0" dirty="0"/>
          </a:p>
          <a:p>
            <a:r>
              <a:rPr lang="en-US" baseline="0" dirty="0"/>
              <a:t>Trip Reason: Unknown</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Contextual Information: A total of 296 MW of regulation down was deployed during the event.</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4089102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units tripped offline while carrying a total of approximately 447 MW</a:t>
            </a:r>
            <a:endParaRPr lang="en-US" baseline="0" dirty="0"/>
          </a:p>
          <a:p>
            <a:endParaRPr lang="en-US" baseline="0" dirty="0"/>
          </a:p>
          <a:p>
            <a:r>
              <a:rPr lang="en-US" baseline="0" dirty="0"/>
              <a:t>Starting Frequency: 60.003Hz</a:t>
            </a:r>
          </a:p>
          <a:p>
            <a:r>
              <a:rPr lang="en-US" baseline="0" dirty="0"/>
              <a:t>Minimum Frequency: 59.922Hz</a:t>
            </a:r>
          </a:p>
          <a:p>
            <a:r>
              <a:rPr lang="en-US" baseline="0" dirty="0"/>
              <a:t>A-C Time : 5 seconds</a:t>
            </a:r>
          </a:p>
          <a:p>
            <a:r>
              <a:rPr lang="en-US" baseline="0" dirty="0"/>
              <a:t>Recovery Time(back to deadband): 2 minutes and 44 seconds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Trip Reason: Unknown</a:t>
            </a:r>
          </a:p>
          <a:p>
            <a:endParaRPr lang="en-US" baseline="0" dirty="0"/>
          </a:p>
          <a:p>
            <a:r>
              <a:rPr lang="en-US" baseline="0" dirty="0"/>
              <a:t>Contextual Information: A total of 198 MW of regulation up was deployed during the event.</a:t>
            </a:r>
          </a:p>
          <a:p>
            <a:endParaRPr lang="en-US" baseline="0" dirty="0"/>
          </a:p>
          <a:p>
            <a:r>
              <a:rPr lang="en-US" baseline="0" dirty="0"/>
              <a:t>No Selection Reason: The MW lost is 447 MW and overall it is small event.</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32297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14 Solar facilities tripped offline or reduced their output for loss of approximately 1666 MW and Three combined cycles tripped offline for loss of approximately 853 MW. Approximately 2519 MW’s were lost during this event.</a:t>
            </a:r>
          </a:p>
          <a:p>
            <a:endParaRPr lang="en-US" baseline="0" dirty="0"/>
          </a:p>
          <a:p>
            <a:r>
              <a:rPr lang="en-US" baseline="0" dirty="0"/>
              <a:t>Starting Frequency: 60.007 Hz</a:t>
            </a:r>
          </a:p>
          <a:p>
            <a:r>
              <a:rPr lang="en-US" baseline="0" dirty="0"/>
              <a:t>Minimum Frequency: 59.706 Hz</a:t>
            </a:r>
          </a:p>
          <a:p>
            <a:r>
              <a:rPr lang="en-US" baseline="0" dirty="0"/>
              <a:t>A-C Time : 4 seconds</a:t>
            </a:r>
          </a:p>
          <a:p>
            <a:r>
              <a:rPr lang="en-US" baseline="0" dirty="0"/>
              <a:t>Recovery Time(back to deadband): 1 minute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RRS Deployed: 1227 MW</a:t>
            </a:r>
          </a:p>
          <a:p>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Trip Reason: Lightning arrestor fault on 345 kV line</a:t>
            </a:r>
          </a:p>
          <a:p>
            <a:endParaRPr lang="en-US" baseline="0" dirty="0"/>
          </a:p>
          <a:p>
            <a:r>
              <a:rPr lang="en-US" baseline="0" dirty="0"/>
              <a:t>Contextual Information: A total of 264 MW of regulation Up was deployed during the event.</a:t>
            </a:r>
          </a:p>
          <a:p>
            <a:endParaRPr lang="en-US" baseline="0" dirty="0"/>
          </a:p>
          <a:p>
            <a:r>
              <a:rPr lang="en-US" baseline="0" dirty="0"/>
              <a:t>Categorized as NERC Event Analysis Category3 (Gen loss &gt;2000 MW) and RFI’s were sent out. </a:t>
            </a:r>
          </a:p>
          <a:p>
            <a:endParaRPr lang="en-US" baseline="0" dirty="0"/>
          </a:p>
          <a:p>
            <a:endParaRPr lang="en-US" baseline="0" dirty="0"/>
          </a:p>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2813723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2413272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Footer text goes here.</a:t>
            </a: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14400"/>
            <a:ext cx="8534400" cy="51816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solidFill>
                  <a:prstClr val="black">
                    <a:tint val="75000"/>
                  </a:prstClr>
                </a:solidFill>
              </a:rPr>
              <a:t>Footer text goes here.</a:t>
            </a:r>
          </a:p>
        </p:txBody>
      </p:sp>
      <p:sp>
        <p:nvSpPr>
          <p:cNvPr id="7" name="Slide Number Placeholder 5"/>
          <p:cNvSpPr>
            <a:spLocks noGrp="1"/>
          </p:cNvSpPr>
          <p:nvPr>
            <p:ph type="sldNum" sz="quarter" idx="4"/>
          </p:nvPr>
        </p:nvSpPr>
        <p:spPr>
          <a:xfrm>
            <a:off x="8229600" y="6569075"/>
            <a:ext cx="457200" cy="212725"/>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1428750" y="2625326"/>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428750" y="4232673"/>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6"/>
          </p:nvPr>
        </p:nvSpPr>
        <p:spPr>
          <a:xfrm>
            <a:off x="1428750" y="2895600"/>
            <a:ext cx="6286500" cy="990600"/>
          </a:xfrm>
          <a:prstGeom prst="rect">
            <a:avLst/>
          </a:prstGeom>
        </p:spPr>
        <p:txBody>
          <a:bodyPr/>
          <a:lstStyle>
            <a:lvl1pPr marL="0" indent="0" algn="ctr">
              <a:buNone/>
              <a:defRPr sz="3200" b="1" cap="small"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2125006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231350" y="0"/>
            <a:ext cx="591265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56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endParaRPr lang="en-US" dirty="0"/>
          </a:p>
        </p:txBody>
      </p:sp>
      <p:sp>
        <p:nvSpPr>
          <p:cNvPr id="6"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ercot.com/files/docs/2022/06/10/Odessa%20Disturbance%202.ppt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12906" y="2413338"/>
            <a:ext cx="5646034" cy="2031325"/>
          </a:xfrm>
          <a:prstGeom prst="rect">
            <a:avLst/>
          </a:prstGeom>
          <a:noFill/>
        </p:spPr>
        <p:txBody>
          <a:bodyPr wrap="square" rtlCol="0">
            <a:spAutoFit/>
          </a:bodyPr>
          <a:lstStyle/>
          <a:p>
            <a:r>
              <a:rPr lang="en-US" b="1" dirty="0">
                <a:solidFill>
                  <a:srgbClr val="5B6770"/>
                </a:solidFill>
              </a:rPr>
              <a:t>ERCOT Frequency Events</a:t>
            </a:r>
          </a:p>
          <a:p>
            <a:r>
              <a:rPr lang="en-US" b="1" dirty="0">
                <a:solidFill>
                  <a:srgbClr val="5B6770"/>
                </a:solidFill>
              </a:rPr>
              <a:t>May 2022</a:t>
            </a:r>
          </a:p>
          <a:p>
            <a:endParaRPr lang="en-US" dirty="0">
              <a:solidFill>
                <a:srgbClr val="5B6770"/>
              </a:solidFill>
            </a:endParaRPr>
          </a:p>
          <a:p>
            <a:r>
              <a:rPr lang="en-US" dirty="0">
                <a:solidFill>
                  <a:srgbClr val="5B6770"/>
                </a:solidFill>
              </a:rPr>
              <a:t>ERCOT</a:t>
            </a:r>
          </a:p>
          <a:p>
            <a:r>
              <a:rPr lang="en-US" dirty="0">
                <a:solidFill>
                  <a:srgbClr val="5B6770"/>
                </a:solidFill>
              </a:rPr>
              <a:t>Operations Planning</a:t>
            </a:r>
          </a:p>
          <a:p>
            <a:endParaRPr lang="en-US" dirty="0">
              <a:solidFill>
                <a:srgbClr val="5B6770"/>
              </a:solidFill>
            </a:endParaRPr>
          </a:p>
          <a:p>
            <a:r>
              <a:rPr lang="en-US" dirty="0">
                <a:solidFill>
                  <a:srgbClr val="5B6770"/>
                </a:solidFill>
              </a:rPr>
              <a:t>PDCWG | June 16, 2022</a:t>
            </a:r>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5271E-373D-4559-9D02-4847F23C4683}"/>
              </a:ext>
            </a:extLst>
          </p:cNvPr>
          <p:cNvSpPr>
            <a:spLocks noGrp="1"/>
          </p:cNvSpPr>
          <p:nvPr>
            <p:ph type="title"/>
          </p:nvPr>
        </p:nvSpPr>
        <p:spPr/>
        <p:txBody>
          <a:bodyPr/>
          <a:lstStyle/>
          <a:p>
            <a:r>
              <a:rPr lang="en-US" dirty="0"/>
              <a:t>Wind Output</a:t>
            </a:r>
          </a:p>
        </p:txBody>
      </p:sp>
      <p:pic>
        <p:nvPicPr>
          <p:cNvPr id="5" name="Content Placeholder 4">
            <a:extLst>
              <a:ext uri="{FF2B5EF4-FFF2-40B4-BE49-F238E27FC236}">
                <a16:creationId xmlns:a16="http://schemas.microsoft.com/office/drawing/2014/main" id="{543ABFE9-E444-4771-B6DE-A348E0A11B3C}"/>
              </a:ext>
            </a:extLst>
          </p:cNvPr>
          <p:cNvPicPr>
            <a:picLocks noGrp="1" noChangeAspect="1"/>
          </p:cNvPicPr>
          <p:nvPr>
            <p:ph idx="1"/>
          </p:nvPr>
        </p:nvPicPr>
        <p:blipFill>
          <a:blip r:embed="rId2"/>
          <a:stretch>
            <a:fillRect/>
          </a:stretch>
        </p:blipFill>
        <p:spPr>
          <a:xfrm>
            <a:off x="1005575" y="914400"/>
            <a:ext cx="7132850" cy="5181600"/>
          </a:xfrm>
          <a:prstGeom prst="rect">
            <a:avLst/>
          </a:prstGeom>
        </p:spPr>
      </p:pic>
      <p:sp>
        <p:nvSpPr>
          <p:cNvPr id="4" name="Slide Number Placeholder 3">
            <a:extLst>
              <a:ext uri="{FF2B5EF4-FFF2-40B4-BE49-F238E27FC236}">
                <a16:creationId xmlns:a16="http://schemas.microsoft.com/office/drawing/2014/main" id="{858F62AB-CFA9-4163-8F1A-DEE0D58C6E1F}"/>
              </a:ext>
            </a:extLst>
          </p:cNvPr>
          <p:cNvSpPr>
            <a:spLocks noGrp="1"/>
          </p:cNvSpPr>
          <p:nvPr>
            <p:ph type="sldNum" sz="quarter" idx="4"/>
          </p:nvPr>
        </p:nvSpPr>
        <p:spPr/>
        <p:txBody>
          <a:bodyPr/>
          <a:lstStyle/>
          <a:p>
            <a:fld id="{1D93BD3E-1E9A-4970-A6F7-E7AC52762E0C}" type="slidenum">
              <a:rPr lang="en-US" smtClean="0"/>
              <a:pPr/>
              <a:t>10</a:t>
            </a:fld>
            <a:endParaRPr lang="en-US"/>
          </a:p>
        </p:txBody>
      </p:sp>
    </p:spTree>
    <p:extLst>
      <p:ext uri="{BB962C8B-B14F-4D97-AF65-F5344CB8AC3E}">
        <p14:creationId xmlns:p14="http://schemas.microsoft.com/office/powerpoint/2010/main" val="3804542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06805-8C22-4478-B9F4-54BBCC06AE20}"/>
              </a:ext>
            </a:extLst>
          </p:cNvPr>
          <p:cNvSpPr>
            <a:spLocks noGrp="1"/>
          </p:cNvSpPr>
          <p:nvPr>
            <p:ph type="title"/>
          </p:nvPr>
        </p:nvSpPr>
        <p:spPr/>
        <p:txBody>
          <a:bodyPr/>
          <a:lstStyle/>
          <a:p>
            <a:r>
              <a:rPr lang="en-US" dirty="0"/>
              <a:t>Solar Output</a:t>
            </a:r>
          </a:p>
        </p:txBody>
      </p:sp>
      <p:pic>
        <p:nvPicPr>
          <p:cNvPr id="5" name="Content Placeholder 4">
            <a:extLst>
              <a:ext uri="{FF2B5EF4-FFF2-40B4-BE49-F238E27FC236}">
                <a16:creationId xmlns:a16="http://schemas.microsoft.com/office/drawing/2014/main" id="{52415659-FD0F-46E2-8A49-3972131E14A4}"/>
              </a:ext>
            </a:extLst>
          </p:cNvPr>
          <p:cNvPicPr>
            <a:picLocks noGrp="1" noChangeAspect="1"/>
          </p:cNvPicPr>
          <p:nvPr>
            <p:ph idx="1"/>
          </p:nvPr>
        </p:nvPicPr>
        <p:blipFill>
          <a:blip r:embed="rId2"/>
          <a:stretch>
            <a:fillRect/>
          </a:stretch>
        </p:blipFill>
        <p:spPr>
          <a:xfrm>
            <a:off x="1005575" y="914400"/>
            <a:ext cx="7132850" cy="5181600"/>
          </a:xfrm>
          <a:prstGeom prst="rect">
            <a:avLst/>
          </a:prstGeom>
        </p:spPr>
      </p:pic>
      <p:sp>
        <p:nvSpPr>
          <p:cNvPr id="4" name="Slide Number Placeholder 3">
            <a:extLst>
              <a:ext uri="{FF2B5EF4-FFF2-40B4-BE49-F238E27FC236}">
                <a16:creationId xmlns:a16="http://schemas.microsoft.com/office/drawing/2014/main" id="{D4AB47C0-5F24-4988-B56F-9310B6E88717}"/>
              </a:ext>
            </a:extLst>
          </p:cNvPr>
          <p:cNvSpPr>
            <a:spLocks noGrp="1"/>
          </p:cNvSpPr>
          <p:nvPr>
            <p:ph type="sldNum" sz="quarter" idx="4"/>
          </p:nvPr>
        </p:nvSpPr>
        <p:spPr/>
        <p:txBody>
          <a:bodyPr/>
          <a:lstStyle/>
          <a:p>
            <a:fld id="{1D93BD3E-1E9A-4970-A6F7-E7AC52762E0C}" type="slidenum">
              <a:rPr lang="en-US" smtClean="0"/>
              <a:pPr/>
              <a:t>11</a:t>
            </a:fld>
            <a:endParaRPr lang="en-US"/>
          </a:p>
        </p:txBody>
      </p:sp>
    </p:spTree>
    <p:extLst>
      <p:ext uri="{BB962C8B-B14F-4D97-AF65-F5344CB8AC3E}">
        <p14:creationId xmlns:p14="http://schemas.microsoft.com/office/powerpoint/2010/main" val="3569593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DEFEC-DDB5-4F64-8982-AE17405D4214}"/>
              </a:ext>
            </a:extLst>
          </p:cNvPr>
          <p:cNvSpPr>
            <a:spLocks noGrp="1"/>
          </p:cNvSpPr>
          <p:nvPr>
            <p:ph type="title"/>
          </p:nvPr>
        </p:nvSpPr>
        <p:spPr/>
        <p:txBody>
          <a:bodyPr/>
          <a:lstStyle/>
          <a:p>
            <a:r>
              <a:rPr lang="en-US" dirty="0"/>
              <a:t>ESR Response</a:t>
            </a:r>
          </a:p>
        </p:txBody>
      </p:sp>
      <p:pic>
        <p:nvPicPr>
          <p:cNvPr id="5" name="Content Placeholder 4">
            <a:extLst>
              <a:ext uri="{FF2B5EF4-FFF2-40B4-BE49-F238E27FC236}">
                <a16:creationId xmlns:a16="http://schemas.microsoft.com/office/drawing/2014/main" id="{4A33ABA1-DA7D-48A3-B496-00D2014C5FAD}"/>
              </a:ext>
            </a:extLst>
          </p:cNvPr>
          <p:cNvPicPr>
            <a:picLocks noGrp="1" noChangeAspect="1"/>
          </p:cNvPicPr>
          <p:nvPr>
            <p:ph idx="1"/>
          </p:nvPr>
        </p:nvPicPr>
        <p:blipFill>
          <a:blip r:embed="rId2"/>
          <a:stretch>
            <a:fillRect/>
          </a:stretch>
        </p:blipFill>
        <p:spPr>
          <a:xfrm>
            <a:off x="1005575" y="914400"/>
            <a:ext cx="7132850" cy="5181600"/>
          </a:xfrm>
          <a:prstGeom prst="rect">
            <a:avLst/>
          </a:prstGeom>
        </p:spPr>
      </p:pic>
      <p:sp>
        <p:nvSpPr>
          <p:cNvPr id="4" name="Slide Number Placeholder 3">
            <a:extLst>
              <a:ext uri="{FF2B5EF4-FFF2-40B4-BE49-F238E27FC236}">
                <a16:creationId xmlns:a16="http://schemas.microsoft.com/office/drawing/2014/main" id="{48D05665-84F3-4DDC-99F6-10348DC40A1E}"/>
              </a:ext>
            </a:extLst>
          </p:cNvPr>
          <p:cNvSpPr>
            <a:spLocks noGrp="1"/>
          </p:cNvSpPr>
          <p:nvPr>
            <p:ph type="sldNum" sz="quarter" idx="4"/>
          </p:nvPr>
        </p:nvSpPr>
        <p:spPr/>
        <p:txBody>
          <a:bodyPr/>
          <a:lstStyle/>
          <a:p>
            <a:fld id="{1D93BD3E-1E9A-4970-A6F7-E7AC52762E0C}" type="slidenum">
              <a:rPr lang="en-US" smtClean="0"/>
              <a:pPr/>
              <a:t>12</a:t>
            </a:fld>
            <a:endParaRPr lang="en-US"/>
          </a:p>
        </p:txBody>
      </p:sp>
    </p:spTree>
    <p:extLst>
      <p:ext uri="{BB962C8B-B14F-4D97-AF65-F5344CB8AC3E}">
        <p14:creationId xmlns:p14="http://schemas.microsoft.com/office/powerpoint/2010/main" val="3031072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3DF5A-BCD4-4B0B-AE1F-6D61DD439984}"/>
              </a:ext>
            </a:extLst>
          </p:cNvPr>
          <p:cNvSpPr>
            <a:spLocks noGrp="1"/>
          </p:cNvSpPr>
          <p:nvPr>
            <p:ph type="title"/>
          </p:nvPr>
        </p:nvSpPr>
        <p:spPr/>
        <p:txBody>
          <a:bodyPr/>
          <a:lstStyle/>
          <a:p>
            <a:r>
              <a:rPr lang="en-US" dirty="0"/>
              <a:t>Regulation and RRS deployment</a:t>
            </a:r>
          </a:p>
        </p:txBody>
      </p:sp>
      <p:pic>
        <p:nvPicPr>
          <p:cNvPr id="5" name="Content Placeholder 4">
            <a:extLst>
              <a:ext uri="{FF2B5EF4-FFF2-40B4-BE49-F238E27FC236}">
                <a16:creationId xmlns:a16="http://schemas.microsoft.com/office/drawing/2014/main" id="{CB478A74-EB93-4E38-93FE-BF18A993F765}"/>
              </a:ext>
            </a:extLst>
          </p:cNvPr>
          <p:cNvPicPr>
            <a:picLocks noGrp="1" noChangeAspect="1"/>
          </p:cNvPicPr>
          <p:nvPr>
            <p:ph idx="1"/>
          </p:nvPr>
        </p:nvPicPr>
        <p:blipFill>
          <a:blip r:embed="rId2"/>
          <a:stretch>
            <a:fillRect/>
          </a:stretch>
        </p:blipFill>
        <p:spPr>
          <a:xfrm>
            <a:off x="1005575" y="914400"/>
            <a:ext cx="7132850" cy="5181600"/>
          </a:xfrm>
          <a:prstGeom prst="rect">
            <a:avLst/>
          </a:prstGeom>
        </p:spPr>
      </p:pic>
      <p:sp>
        <p:nvSpPr>
          <p:cNvPr id="4" name="Slide Number Placeholder 3">
            <a:extLst>
              <a:ext uri="{FF2B5EF4-FFF2-40B4-BE49-F238E27FC236}">
                <a16:creationId xmlns:a16="http://schemas.microsoft.com/office/drawing/2014/main" id="{A3C5A397-CDD5-4E30-9870-97E7A424C436}"/>
              </a:ext>
            </a:extLst>
          </p:cNvPr>
          <p:cNvSpPr>
            <a:spLocks noGrp="1"/>
          </p:cNvSpPr>
          <p:nvPr>
            <p:ph type="sldNum" sz="quarter" idx="4"/>
          </p:nvPr>
        </p:nvSpPr>
        <p:spPr/>
        <p:txBody>
          <a:bodyPr/>
          <a:lstStyle/>
          <a:p>
            <a:fld id="{1D93BD3E-1E9A-4970-A6F7-E7AC52762E0C}" type="slidenum">
              <a:rPr lang="en-US" smtClean="0"/>
              <a:pPr/>
              <a:t>13</a:t>
            </a:fld>
            <a:endParaRPr lang="en-US"/>
          </a:p>
        </p:txBody>
      </p:sp>
    </p:spTree>
    <p:extLst>
      <p:ext uri="{BB962C8B-B14F-4D97-AF65-F5344CB8AC3E}">
        <p14:creationId xmlns:p14="http://schemas.microsoft.com/office/powerpoint/2010/main" val="2529799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B4FDE-4FB5-4AB8-B507-CB8FA7668C73}"/>
              </a:ext>
            </a:extLst>
          </p:cNvPr>
          <p:cNvSpPr>
            <a:spLocks noGrp="1"/>
          </p:cNvSpPr>
          <p:nvPr>
            <p:ph type="title"/>
          </p:nvPr>
        </p:nvSpPr>
        <p:spPr/>
        <p:txBody>
          <a:bodyPr/>
          <a:lstStyle/>
          <a:p>
            <a:r>
              <a:rPr lang="en-US" dirty="0"/>
              <a:t>Response from resources carrying RRS</a:t>
            </a:r>
          </a:p>
        </p:txBody>
      </p:sp>
      <p:pic>
        <p:nvPicPr>
          <p:cNvPr id="5" name="Content Placeholder 4">
            <a:extLst>
              <a:ext uri="{FF2B5EF4-FFF2-40B4-BE49-F238E27FC236}">
                <a16:creationId xmlns:a16="http://schemas.microsoft.com/office/drawing/2014/main" id="{5C59FCB7-BAF1-4D06-9818-AE77CAA76D98}"/>
              </a:ext>
            </a:extLst>
          </p:cNvPr>
          <p:cNvPicPr>
            <a:picLocks noGrp="1" noChangeAspect="1"/>
          </p:cNvPicPr>
          <p:nvPr>
            <p:ph idx="1"/>
          </p:nvPr>
        </p:nvPicPr>
        <p:blipFill>
          <a:blip r:embed="rId2"/>
          <a:stretch>
            <a:fillRect/>
          </a:stretch>
        </p:blipFill>
        <p:spPr>
          <a:xfrm>
            <a:off x="1005575" y="914400"/>
            <a:ext cx="7132850" cy="5181600"/>
          </a:xfrm>
          <a:prstGeom prst="rect">
            <a:avLst/>
          </a:prstGeom>
        </p:spPr>
      </p:pic>
      <p:sp>
        <p:nvSpPr>
          <p:cNvPr id="4" name="Slide Number Placeholder 3">
            <a:extLst>
              <a:ext uri="{FF2B5EF4-FFF2-40B4-BE49-F238E27FC236}">
                <a16:creationId xmlns:a16="http://schemas.microsoft.com/office/drawing/2014/main" id="{9031C810-5DA1-480D-ABD9-BB042770842F}"/>
              </a:ext>
            </a:extLst>
          </p:cNvPr>
          <p:cNvSpPr>
            <a:spLocks noGrp="1"/>
          </p:cNvSpPr>
          <p:nvPr>
            <p:ph type="sldNum" sz="quarter" idx="4"/>
          </p:nvPr>
        </p:nvSpPr>
        <p:spPr/>
        <p:txBody>
          <a:bodyPr/>
          <a:lstStyle/>
          <a:p>
            <a:fld id="{1D93BD3E-1E9A-4970-A6F7-E7AC52762E0C}" type="slidenum">
              <a:rPr lang="en-US" smtClean="0"/>
              <a:pPr/>
              <a:t>14</a:t>
            </a:fld>
            <a:endParaRPr lang="en-US"/>
          </a:p>
        </p:txBody>
      </p:sp>
    </p:spTree>
    <p:extLst>
      <p:ext uri="{BB962C8B-B14F-4D97-AF65-F5344CB8AC3E}">
        <p14:creationId xmlns:p14="http://schemas.microsoft.com/office/powerpoint/2010/main" val="676927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5CB94-1D83-4C36-B674-7CDFA7A7755C}"/>
              </a:ext>
            </a:extLst>
          </p:cNvPr>
          <p:cNvSpPr>
            <a:spLocks noGrp="1"/>
          </p:cNvSpPr>
          <p:nvPr>
            <p:ph type="title"/>
          </p:nvPr>
        </p:nvSpPr>
        <p:spPr/>
        <p:txBody>
          <a:bodyPr/>
          <a:lstStyle/>
          <a:p>
            <a:r>
              <a:rPr lang="en-US" dirty="0"/>
              <a:t>Response from resources not carrying RRS</a:t>
            </a:r>
          </a:p>
        </p:txBody>
      </p:sp>
      <p:pic>
        <p:nvPicPr>
          <p:cNvPr id="5" name="Content Placeholder 4">
            <a:extLst>
              <a:ext uri="{FF2B5EF4-FFF2-40B4-BE49-F238E27FC236}">
                <a16:creationId xmlns:a16="http://schemas.microsoft.com/office/drawing/2014/main" id="{A80A8476-1D73-46D9-9122-420395565213}"/>
              </a:ext>
            </a:extLst>
          </p:cNvPr>
          <p:cNvPicPr>
            <a:picLocks noGrp="1" noChangeAspect="1"/>
          </p:cNvPicPr>
          <p:nvPr>
            <p:ph idx="1"/>
          </p:nvPr>
        </p:nvPicPr>
        <p:blipFill>
          <a:blip r:embed="rId2"/>
          <a:stretch>
            <a:fillRect/>
          </a:stretch>
        </p:blipFill>
        <p:spPr>
          <a:xfrm>
            <a:off x="1005575" y="914400"/>
            <a:ext cx="7132850" cy="5181600"/>
          </a:xfrm>
          <a:prstGeom prst="rect">
            <a:avLst/>
          </a:prstGeom>
        </p:spPr>
      </p:pic>
      <p:sp>
        <p:nvSpPr>
          <p:cNvPr id="4" name="Slide Number Placeholder 3">
            <a:extLst>
              <a:ext uri="{FF2B5EF4-FFF2-40B4-BE49-F238E27FC236}">
                <a16:creationId xmlns:a16="http://schemas.microsoft.com/office/drawing/2014/main" id="{F45A82C5-FA87-4408-8517-7916AD199A71}"/>
              </a:ext>
            </a:extLst>
          </p:cNvPr>
          <p:cNvSpPr>
            <a:spLocks noGrp="1"/>
          </p:cNvSpPr>
          <p:nvPr>
            <p:ph type="sldNum" sz="quarter" idx="4"/>
          </p:nvPr>
        </p:nvSpPr>
        <p:spPr/>
        <p:txBody>
          <a:bodyPr/>
          <a:lstStyle/>
          <a:p>
            <a:fld id="{1D93BD3E-1E9A-4970-A6F7-E7AC52762E0C}" type="slidenum">
              <a:rPr lang="en-US" smtClean="0"/>
              <a:pPr/>
              <a:t>15</a:t>
            </a:fld>
            <a:endParaRPr lang="en-US"/>
          </a:p>
        </p:txBody>
      </p:sp>
    </p:spTree>
    <p:extLst>
      <p:ext uri="{BB962C8B-B14F-4D97-AF65-F5344CB8AC3E}">
        <p14:creationId xmlns:p14="http://schemas.microsoft.com/office/powerpoint/2010/main" val="3847211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631A2-87C9-4EE8-ADD1-30D9D769C9AE}"/>
              </a:ext>
            </a:extLst>
          </p:cNvPr>
          <p:cNvSpPr>
            <a:spLocks noGrp="1"/>
          </p:cNvSpPr>
          <p:nvPr>
            <p:ph type="title"/>
          </p:nvPr>
        </p:nvSpPr>
        <p:spPr/>
        <p:txBody>
          <a:bodyPr/>
          <a:lstStyle/>
          <a:p>
            <a:r>
              <a:rPr lang="en-US" dirty="0"/>
              <a:t>Spinning and PRC</a:t>
            </a:r>
          </a:p>
        </p:txBody>
      </p:sp>
      <p:pic>
        <p:nvPicPr>
          <p:cNvPr id="5" name="Content Placeholder 4">
            <a:extLst>
              <a:ext uri="{FF2B5EF4-FFF2-40B4-BE49-F238E27FC236}">
                <a16:creationId xmlns:a16="http://schemas.microsoft.com/office/drawing/2014/main" id="{B5BF7318-0AAC-4588-8CEC-72B5040B94C2}"/>
              </a:ext>
            </a:extLst>
          </p:cNvPr>
          <p:cNvPicPr>
            <a:picLocks noGrp="1" noChangeAspect="1"/>
          </p:cNvPicPr>
          <p:nvPr>
            <p:ph idx="1"/>
          </p:nvPr>
        </p:nvPicPr>
        <p:blipFill>
          <a:blip r:embed="rId2"/>
          <a:stretch>
            <a:fillRect/>
          </a:stretch>
        </p:blipFill>
        <p:spPr>
          <a:xfrm>
            <a:off x="914400" y="838200"/>
            <a:ext cx="7132850" cy="5181600"/>
          </a:xfrm>
          <a:prstGeom prst="rect">
            <a:avLst/>
          </a:prstGeom>
        </p:spPr>
      </p:pic>
      <p:sp>
        <p:nvSpPr>
          <p:cNvPr id="4" name="Slide Number Placeholder 3">
            <a:extLst>
              <a:ext uri="{FF2B5EF4-FFF2-40B4-BE49-F238E27FC236}">
                <a16:creationId xmlns:a16="http://schemas.microsoft.com/office/drawing/2014/main" id="{10FE8A73-A759-4D31-8C2B-E1E8D71EB641}"/>
              </a:ext>
            </a:extLst>
          </p:cNvPr>
          <p:cNvSpPr>
            <a:spLocks noGrp="1"/>
          </p:cNvSpPr>
          <p:nvPr>
            <p:ph type="sldNum" sz="quarter" idx="4"/>
          </p:nvPr>
        </p:nvSpPr>
        <p:spPr/>
        <p:txBody>
          <a:bodyPr/>
          <a:lstStyle/>
          <a:p>
            <a:fld id="{1D93BD3E-1E9A-4970-A6F7-E7AC52762E0C}" type="slidenum">
              <a:rPr lang="en-US" smtClean="0"/>
              <a:pPr/>
              <a:t>16</a:t>
            </a:fld>
            <a:endParaRPr lang="en-US"/>
          </a:p>
        </p:txBody>
      </p:sp>
    </p:spTree>
    <p:extLst>
      <p:ext uri="{BB962C8B-B14F-4D97-AF65-F5344CB8AC3E}">
        <p14:creationId xmlns:p14="http://schemas.microsoft.com/office/powerpoint/2010/main" val="218844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a:t>Questions?</a:t>
            </a:r>
          </a:p>
        </p:txBody>
      </p:sp>
      <p:sp>
        <p:nvSpPr>
          <p:cNvPr id="3" name="Subtitle 2"/>
          <p:cNvSpPr>
            <a:spLocks noGrp="1"/>
          </p:cNvSpPr>
          <p:nvPr>
            <p:ph type="subTitle" idx="1"/>
          </p:nvPr>
        </p:nvSpPr>
        <p:spPr/>
        <p:txBody>
          <a:bodyPr anchor="ctr"/>
          <a:lstStyle/>
          <a:p>
            <a:r>
              <a:rPr lang="en-US" dirty="0"/>
              <a:t>Thank you!</a:t>
            </a:r>
          </a:p>
        </p:txBody>
      </p:sp>
    </p:spTree>
    <p:extLst>
      <p:ext uri="{BB962C8B-B14F-4D97-AF65-F5344CB8AC3E}">
        <p14:creationId xmlns:p14="http://schemas.microsoft.com/office/powerpoint/2010/main" val="2777669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5/8/2022 23:37:46(FME)</a:t>
            </a: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a:p>
        </p:txBody>
      </p:sp>
      <p:pic>
        <p:nvPicPr>
          <p:cNvPr id="5" name="Picture 4">
            <a:extLst>
              <a:ext uri="{FF2B5EF4-FFF2-40B4-BE49-F238E27FC236}">
                <a16:creationId xmlns:a16="http://schemas.microsoft.com/office/drawing/2014/main" id="{45DCBDE3-275C-4919-9CC6-DAE21AD5ED71}"/>
              </a:ext>
            </a:extLst>
          </p:cNvPr>
          <p:cNvPicPr>
            <a:picLocks noChangeAspect="1"/>
          </p:cNvPicPr>
          <p:nvPr/>
        </p:nvPicPr>
        <p:blipFill>
          <a:blip r:embed="rId3"/>
          <a:stretch>
            <a:fillRect/>
          </a:stretch>
        </p:blipFill>
        <p:spPr>
          <a:xfrm>
            <a:off x="228600" y="1066800"/>
            <a:ext cx="8686800" cy="4495800"/>
          </a:xfrm>
          <a:prstGeom prst="rect">
            <a:avLst/>
          </a:prstGeom>
        </p:spPr>
      </p:pic>
    </p:spTree>
    <p:extLst>
      <p:ext uri="{BB962C8B-B14F-4D97-AF65-F5344CB8AC3E}">
        <p14:creationId xmlns:p14="http://schemas.microsoft.com/office/powerpoint/2010/main" val="2411751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5/13/2022 12:32:24(FME)</a:t>
            </a: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a:p>
        </p:txBody>
      </p:sp>
      <p:pic>
        <p:nvPicPr>
          <p:cNvPr id="10" name="Picture 9">
            <a:extLst>
              <a:ext uri="{FF2B5EF4-FFF2-40B4-BE49-F238E27FC236}">
                <a16:creationId xmlns:a16="http://schemas.microsoft.com/office/drawing/2014/main" id="{BD55EB3E-15BA-47E8-8A44-3955ADBC22A9}"/>
              </a:ext>
            </a:extLst>
          </p:cNvPr>
          <p:cNvPicPr>
            <a:picLocks noChangeAspect="1"/>
          </p:cNvPicPr>
          <p:nvPr/>
        </p:nvPicPr>
        <p:blipFill>
          <a:blip r:embed="rId3"/>
          <a:stretch>
            <a:fillRect/>
          </a:stretch>
        </p:blipFill>
        <p:spPr>
          <a:xfrm>
            <a:off x="228600" y="1219200"/>
            <a:ext cx="8534400" cy="4190999"/>
          </a:xfrm>
          <a:prstGeom prst="rect">
            <a:avLst/>
          </a:prstGeom>
        </p:spPr>
      </p:pic>
    </p:spTree>
    <p:extLst>
      <p:ext uri="{BB962C8B-B14F-4D97-AF65-F5344CB8AC3E}">
        <p14:creationId xmlns:p14="http://schemas.microsoft.com/office/powerpoint/2010/main" val="800804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5/22/2022 1:26:37(FME)</a:t>
            </a: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pic>
        <p:nvPicPr>
          <p:cNvPr id="6" name="Picture 5">
            <a:extLst>
              <a:ext uri="{FF2B5EF4-FFF2-40B4-BE49-F238E27FC236}">
                <a16:creationId xmlns:a16="http://schemas.microsoft.com/office/drawing/2014/main" id="{A69464DE-FD13-4178-84A6-0F407EAAC3E5}"/>
              </a:ext>
            </a:extLst>
          </p:cNvPr>
          <p:cNvPicPr>
            <a:picLocks noChangeAspect="1"/>
          </p:cNvPicPr>
          <p:nvPr/>
        </p:nvPicPr>
        <p:blipFill>
          <a:blip r:embed="rId3"/>
          <a:stretch>
            <a:fillRect/>
          </a:stretch>
        </p:blipFill>
        <p:spPr>
          <a:xfrm>
            <a:off x="152400" y="1219200"/>
            <a:ext cx="8686800" cy="3886199"/>
          </a:xfrm>
          <a:prstGeom prst="rect">
            <a:avLst/>
          </a:prstGeom>
        </p:spPr>
      </p:pic>
    </p:spTree>
    <p:extLst>
      <p:ext uri="{BB962C8B-B14F-4D97-AF65-F5344CB8AC3E}">
        <p14:creationId xmlns:p14="http://schemas.microsoft.com/office/powerpoint/2010/main" val="1789637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5/26/2022 18:17:24(NON-FME)</a:t>
            </a: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pic>
        <p:nvPicPr>
          <p:cNvPr id="5" name="Picture 4">
            <a:extLst>
              <a:ext uri="{FF2B5EF4-FFF2-40B4-BE49-F238E27FC236}">
                <a16:creationId xmlns:a16="http://schemas.microsoft.com/office/drawing/2014/main" id="{C8E2FDDC-6565-4741-8BCC-A9D5D876BBC4}"/>
              </a:ext>
            </a:extLst>
          </p:cNvPr>
          <p:cNvPicPr>
            <a:picLocks noChangeAspect="1"/>
          </p:cNvPicPr>
          <p:nvPr/>
        </p:nvPicPr>
        <p:blipFill>
          <a:blip r:embed="rId3"/>
          <a:stretch>
            <a:fillRect/>
          </a:stretch>
        </p:blipFill>
        <p:spPr>
          <a:xfrm>
            <a:off x="228600" y="1219200"/>
            <a:ext cx="8610600" cy="4343400"/>
          </a:xfrm>
          <a:prstGeom prst="rect">
            <a:avLst/>
          </a:prstGeom>
        </p:spPr>
      </p:pic>
    </p:spTree>
    <p:extLst>
      <p:ext uri="{BB962C8B-B14F-4D97-AF65-F5344CB8AC3E}">
        <p14:creationId xmlns:p14="http://schemas.microsoft.com/office/powerpoint/2010/main" val="3822793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F0425-09F7-40B3-BF86-EDC4E81950CF}"/>
              </a:ext>
            </a:extLst>
          </p:cNvPr>
          <p:cNvSpPr>
            <a:spLocks noGrp="1"/>
          </p:cNvSpPr>
          <p:nvPr>
            <p:ph type="title"/>
          </p:nvPr>
        </p:nvSpPr>
        <p:spPr/>
        <p:txBody>
          <a:bodyPr/>
          <a:lstStyle/>
          <a:p>
            <a:r>
              <a:rPr lang="en-US" dirty="0"/>
              <a:t>6/4/22 12:59:26 (NON-FME)</a:t>
            </a:r>
          </a:p>
        </p:txBody>
      </p:sp>
      <p:pic>
        <p:nvPicPr>
          <p:cNvPr id="6" name="Content Placeholder 5">
            <a:extLst>
              <a:ext uri="{FF2B5EF4-FFF2-40B4-BE49-F238E27FC236}">
                <a16:creationId xmlns:a16="http://schemas.microsoft.com/office/drawing/2014/main" id="{21CC31D9-5F8F-4602-A69F-DD3EC461D57F}"/>
              </a:ext>
            </a:extLst>
          </p:cNvPr>
          <p:cNvPicPr>
            <a:picLocks noGrp="1" noChangeAspect="1"/>
          </p:cNvPicPr>
          <p:nvPr>
            <p:ph idx="1"/>
          </p:nvPr>
        </p:nvPicPr>
        <p:blipFill>
          <a:blip r:embed="rId3"/>
          <a:stretch>
            <a:fillRect/>
          </a:stretch>
        </p:blipFill>
        <p:spPr>
          <a:xfrm>
            <a:off x="304800" y="990600"/>
            <a:ext cx="8534400" cy="4343400"/>
          </a:xfrm>
        </p:spPr>
      </p:pic>
      <p:sp>
        <p:nvSpPr>
          <p:cNvPr id="4" name="Slide Number Placeholder 3">
            <a:extLst>
              <a:ext uri="{FF2B5EF4-FFF2-40B4-BE49-F238E27FC236}">
                <a16:creationId xmlns:a16="http://schemas.microsoft.com/office/drawing/2014/main" id="{2845BF64-D3BC-435F-991B-29C86FF68CBF}"/>
              </a:ext>
            </a:extLst>
          </p:cNvPr>
          <p:cNvSpPr>
            <a:spLocks noGrp="1"/>
          </p:cNvSpPr>
          <p:nvPr>
            <p:ph type="sldNum" sz="quarter" idx="4"/>
          </p:nvPr>
        </p:nvSpPr>
        <p:spPr/>
        <p:txBody>
          <a:bodyPr/>
          <a:lstStyle/>
          <a:p>
            <a:fld id="{1D93BD3E-1E9A-4970-A6F7-E7AC52762E0C}" type="slidenum">
              <a:rPr lang="en-US" smtClean="0"/>
              <a:pPr/>
              <a:t>6</a:t>
            </a:fld>
            <a:endParaRPr lang="en-US"/>
          </a:p>
        </p:txBody>
      </p:sp>
    </p:spTree>
    <p:extLst>
      <p:ext uri="{BB962C8B-B14F-4D97-AF65-F5344CB8AC3E}">
        <p14:creationId xmlns:p14="http://schemas.microsoft.com/office/powerpoint/2010/main" val="3299868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E91AFA-3B75-485C-9FAD-62689E6F4C89}"/>
              </a:ext>
            </a:extLst>
          </p:cNvPr>
          <p:cNvSpPr>
            <a:spLocks noGrp="1"/>
          </p:cNvSpPr>
          <p:nvPr>
            <p:ph type="sldNum" sz="quarter" idx="4"/>
          </p:nvPr>
        </p:nvSpPr>
        <p:spPr/>
        <p:txBody>
          <a:bodyPr/>
          <a:lstStyle/>
          <a:p>
            <a:fld id="{1D93BD3E-1E9A-4970-A6F7-E7AC52762E0C}" type="slidenum">
              <a:rPr lang="en-US" smtClean="0"/>
              <a:pPr/>
              <a:t>7</a:t>
            </a:fld>
            <a:endParaRPr lang="en-US"/>
          </a:p>
        </p:txBody>
      </p:sp>
      <p:sp>
        <p:nvSpPr>
          <p:cNvPr id="5" name="Content Placeholder 4">
            <a:extLst>
              <a:ext uri="{FF2B5EF4-FFF2-40B4-BE49-F238E27FC236}">
                <a16:creationId xmlns:a16="http://schemas.microsoft.com/office/drawing/2014/main" id="{D67D66D2-C77D-4121-BCCC-87E2293A679C}"/>
              </a:ext>
            </a:extLst>
          </p:cNvPr>
          <p:cNvSpPr>
            <a:spLocks noGrp="1"/>
          </p:cNvSpPr>
          <p:nvPr>
            <p:ph idx="16"/>
          </p:nvPr>
        </p:nvSpPr>
        <p:spPr/>
        <p:txBody>
          <a:bodyPr/>
          <a:lstStyle/>
          <a:p>
            <a:r>
              <a:rPr lang="en-US" dirty="0"/>
              <a:t>Appendix for 6/4/22 event</a:t>
            </a:r>
          </a:p>
        </p:txBody>
      </p:sp>
    </p:spTree>
    <p:extLst>
      <p:ext uri="{BB962C8B-B14F-4D97-AF65-F5344CB8AC3E}">
        <p14:creationId xmlns:p14="http://schemas.microsoft.com/office/powerpoint/2010/main" val="3873991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9005D-55F7-49F5-93EB-B6A85460FD1C}"/>
              </a:ext>
            </a:extLst>
          </p:cNvPr>
          <p:cNvSpPr>
            <a:spLocks noGrp="1"/>
          </p:cNvSpPr>
          <p:nvPr>
            <p:ph type="title"/>
          </p:nvPr>
        </p:nvSpPr>
        <p:spPr/>
        <p:txBody>
          <a:bodyPr/>
          <a:lstStyle/>
          <a:p>
            <a:r>
              <a:rPr lang="en-US" dirty="0"/>
              <a:t>Additional information on 6/4/22 event</a:t>
            </a:r>
          </a:p>
        </p:txBody>
      </p:sp>
      <p:sp>
        <p:nvSpPr>
          <p:cNvPr id="3" name="Content Placeholder 2">
            <a:extLst>
              <a:ext uri="{FF2B5EF4-FFF2-40B4-BE49-F238E27FC236}">
                <a16:creationId xmlns:a16="http://schemas.microsoft.com/office/drawing/2014/main" id="{21007715-2612-4ADB-B448-036823A9C423}"/>
              </a:ext>
            </a:extLst>
          </p:cNvPr>
          <p:cNvSpPr>
            <a:spLocks noGrp="1"/>
          </p:cNvSpPr>
          <p:nvPr>
            <p:ph idx="1"/>
          </p:nvPr>
        </p:nvSpPr>
        <p:spPr>
          <a:xfrm>
            <a:off x="304800" y="762000"/>
            <a:ext cx="8534400" cy="5181600"/>
          </a:xfrm>
        </p:spPr>
        <p:txBody>
          <a:bodyPr/>
          <a:lstStyle/>
          <a:p>
            <a:r>
              <a:rPr lang="en-US" sz="1800" dirty="0">
                <a:solidFill>
                  <a:schemeClr val="tx2"/>
                </a:solidFill>
              </a:rPr>
              <a:t>Total System Inertia = 310,669 (MW-s)</a:t>
            </a:r>
          </a:p>
          <a:p>
            <a:r>
              <a:rPr lang="en-US" sz="1800" dirty="0">
                <a:solidFill>
                  <a:schemeClr val="tx2"/>
                </a:solidFill>
              </a:rPr>
              <a:t>Generation Mix before the event</a:t>
            </a:r>
          </a:p>
        </p:txBody>
      </p:sp>
      <p:sp>
        <p:nvSpPr>
          <p:cNvPr id="4" name="Slide Number Placeholder 3">
            <a:extLst>
              <a:ext uri="{FF2B5EF4-FFF2-40B4-BE49-F238E27FC236}">
                <a16:creationId xmlns:a16="http://schemas.microsoft.com/office/drawing/2014/main" id="{7A846E2A-070D-428E-AF12-4A6FDF4553FD}"/>
              </a:ext>
            </a:extLst>
          </p:cNvPr>
          <p:cNvSpPr>
            <a:spLocks noGrp="1"/>
          </p:cNvSpPr>
          <p:nvPr>
            <p:ph type="sldNum" sz="quarter" idx="4"/>
          </p:nvPr>
        </p:nvSpPr>
        <p:spPr/>
        <p:txBody>
          <a:bodyPr/>
          <a:lstStyle/>
          <a:p>
            <a:fld id="{1D93BD3E-1E9A-4970-A6F7-E7AC52762E0C}" type="slidenum">
              <a:rPr lang="en-US" smtClean="0"/>
              <a:pPr/>
              <a:t>8</a:t>
            </a:fld>
            <a:endParaRPr lang="en-US"/>
          </a:p>
        </p:txBody>
      </p:sp>
      <p:pic>
        <p:nvPicPr>
          <p:cNvPr id="5" name="Picture 4">
            <a:extLst>
              <a:ext uri="{FF2B5EF4-FFF2-40B4-BE49-F238E27FC236}">
                <a16:creationId xmlns:a16="http://schemas.microsoft.com/office/drawing/2014/main" id="{2FAE6106-8102-4DBD-85AF-5629A088BDB1}"/>
              </a:ext>
            </a:extLst>
          </p:cNvPr>
          <p:cNvPicPr>
            <a:picLocks noChangeAspect="1"/>
          </p:cNvPicPr>
          <p:nvPr/>
        </p:nvPicPr>
        <p:blipFill>
          <a:blip r:embed="rId3"/>
          <a:stretch>
            <a:fillRect/>
          </a:stretch>
        </p:blipFill>
        <p:spPr>
          <a:xfrm>
            <a:off x="647700" y="1968292"/>
            <a:ext cx="7924800" cy="4133446"/>
          </a:xfrm>
          <a:prstGeom prst="rect">
            <a:avLst/>
          </a:prstGeom>
        </p:spPr>
      </p:pic>
      <p:sp>
        <p:nvSpPr>
          <p:cNvPr id="6" name="TextBox 5">
            <a:extLst>
              <a:ext uri="{FF2B5EF4-FFF2-40B4-BE49-F238E27FC236}">
                <a16:creationId xmlns:a16="http://schemas.microsoft.com/office/drawing/2014/main" id="{88C2145B-596F-41A8-8665-EE24BEC7E5E9}"/>
              </a:ext>
            </a:extLst>
          </p:cNvPr>
          <p:cNvSpPr txBox="1"/>
          <p:nvPr/>
        </p:nvSpPr>
        <p:spPr>
          <a:xfrm>
            <a:off x="1705413" y="1598960"/>
            <a:ext cx="5733173" cy="369332"/>
          </a:xfrm>
          <a:prstGeom prst="rect">
            <a:avLst/>
          </a:prstGeom>
          <a:noFill/>
        </p:spPr>
        <p:txBody>
          <a:bodyPr wrap="none" rtlCol="0">
            <a:spAutoFit/>
          </a:bodyPr>
          <a:lstStyle/>
          <a:p>
            <a:r>
              <a:rPr lang="en-US" b="1" dirty="0">
                <a:solidFill>
                  <a:schemeClr val="accent1"/>
                </a:solidFill>
              </a:rPr>
              <a:t>Generation Dispatch by Resource Type at 12:55:55</a:t>
            </a:r>
            <a:endParaRPr lang="en-US" dirty="0"/>
          </a:p>
        </p:txBody>
      </p:sp>
    </p:spTree>
    <p:extLst>
      <p:ext uri="{BB962C8B-B14F-4D97-AF65-F5344CB8AC3E}">
        <p14:creationId xmlns:p14="http://schemas.microsoft.com/office/powerpoint/2010/main" val="3684179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03FEC-71C5-4196-8F4E-0118FE4925A1}"/>
              </a:ext>
            </a:extLst>
          </p:cNvPr>
          <p:cNvSpPr>
            <a:spLocks noGrp="1"/>
          </p:cNvSpPr>
          <p:nvPr>
            <p:ph type="title"/>
          </p:nvPr>
        </p:nvSpPr>
        <p:spPr/>
        <p:txBody>
          <a:bodyPr/>
          <a:lstStyle/>
          <a:p>
            <a:r>
              <a:rPr lang="en-US" dirty="0"/>
              <a:t>Additional information on 6/4/22 event</a:t>
            </a:r>
          </a:p>
        </p:txBody>
      </p:sp>
      <p:sp>
        <p:nvSpPr>
          <p:cNvPr id="3" name="Content Placeholder 2">
            <a:extLst>
              <a:ext uri="{FF2B5EF4-FFF2-40B4-BE49-F238E27FC236}">
                <a16:creationId xmlns:a16="http://schemas.microsoft.com/office/drawing/2014/main" id="{81FAA349-BDBC-476D-BD37-70146549888B}"/>
              </a:ext>
            </a:extLst>
          </p:cNvPr>
          <p:cNvSpPr>
            <a:spLocks noGrp="1"/>
          </p:cNvSpPr>
          <p:nvPr>
            <p:ph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B6770"/>
                </a:solidFill>
                <a:effectLst/>
                <a:uLnTx/>
                <a:uFillTx/>
                <a:latin typeface="Arial" panose="020B0604020202020204"/>
                <a:ea typeface="+mn-ea"/>
                <a:cs typeface="+mn-cs"/>
              </a:rPr>
              <a:t>ERCOT was carrying 1,207 MW of RRS from the load resources and approximately 1,116 MW of high set under frequency load resources were automatically deployed. </a:t>
            </a:r>
          </a:p>
          <a:p>
            <a:pPr marL="0" marR="0" lvl="0" indent="0" algn="l" defTabSz="914400" rtl="0" eaLnBrk="1" fontAlgn="auto" latinLnBrk="0" hangingPunct="1">
              <a:lnSpc>
                <a:spcPct val="100000"/>
              </a:lnSpc>
              <a:spcBef>
                <a:spcPct val="20000"/>
              </a:spcBef>
              <a:spcAft>
                <a:spcPts val="0"/>
              </a:spcAft>
              <a:buClrTx/>
              <a:buSzTx/>
              <a:buNone/>
              <a:tabLst/>
              <a:defRPr/>
            </a:pPr>
            <a:endParaRPr kumimoji="0" lang="en-US" sz="1800" b="0" i="0" u="none" strike="noStrike" kern="1200" cap="none" spc="0" normalizeH="0" baseline="0" noProof="0" dirty="0">
              <a:ln>
                <a:noFill/>
              </a:ln>
              <a:solidFill>
                <a:srgbClr val="5B6770"/>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B6770"/>
                </a:solidFill>
                <a:effectLst/>
                <a:uLnTx/>
                <a:uFillTx/>
                <a:latin typeface="Arial" panose="020B0604020202020204"/>
                <a:ea typeface="+mn-ea"/>
                <a:cs typeface="+mn-cs"/>
              </a:rPr>
              <a:t>ERCOT PRC breakdown</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5B6770"/>
                </a:solidFill>
                <a:effectLst/>
                <a:uLnTx/>
                <a:uFillTx/>
                <a:latin typeface="Arial" panose="020B0604020202020204"/>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5B6770"/>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5B6770"/>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5B677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5B6770"/>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B6770"/>
                </a:solidFill>
                <a:effectLst/>
                <a:uLnTx/>
                <a:uFillTx/>
                <a:latin typeface="Arial" panose="020B0604020202020204"/>
                <a:ea typeface="+mn-ea"/>
                <a:cs typeface="+mn-cs"/>
              </a:rPr>
              <a:t>At the 6/10/22 IBRTF meeting, ERCOT presented initial findings on the event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5B6770"/>
                </a:solidFill>
                <a:effectLst/>
                <a:uLnTx/>
                <a:uFillTx/>
                <a:latin typeface="Arial" panose="020B0604020202020204"/>
                <a:ea typeface="+mn-ea"/>
                <a:cs typeface="+mn-cs"/>
              </a:rPr>
              <a:t>     - </a:t>
            </a:r>
            <a:r>
              <a:rPr kumimoji="0" lang="en-US" sz="1800" b="0" i="0" u="none" strike="noStrike" kern="1200" cap="none" spc="0" normalizeH="0" baseline="0" noProof="0" dirty="0">
                <a:ln>
                  <a:noFill/>
                </a:ln>
                <a:solidFill>
                  <a:srgbClr val="5B6770"/>
                </a:solidFill>
                <a:effectLst/>
                <a:uLnTx/>
                <a:uFillTx/>
                <a:latin typeface="Arial" panose="020B0604020202020204"/>
                <a:ea typeface="+mn-ea"/>
                <a:cs typeface="+mn-cs"/>
                <a:hlinkClick r:id="rId2"/>
              </a:rPr>
              <a:t>Slide Deck</a:t>
            </a:r>
            <a:r>
              <a:rPr kumimoji="0" lang="en-US" sz="1800" b="0" i="0" u="none" strike="noStrike" kern="1200" cap="none" spc="0" normalizeH="0" baseline="0" noProof="0" dirty="0">
                <a:ln>
                  <a:noFill/>
                </a:ln>
                <a:solidFill>
                  <a:srgbClr val="5B6770"/>
                </a:solidFill>
                <a:effectLst/>
                <a:uLnTx/>
                <a:uFillTx/>
                <a:latin typeface="Arial" panose="020B0604020202020204"/>
                <a:ea typeface="+mn-ea"/>
                <a:cs typeface="+mn-cs"/>
              </a:rPr>
              <a:t> </a:t>
            </a:r>
          </a:p>
          <a:p>
            <a:endParaRPr lang="en-US" dirty="0"/>
          </a:p>
        </p:txBody>
      </p:sp>
      <p:sp>
        <p:nvSpPr>
          <p:cNvPr id="4" name="Slide Number Placeholder 3">
            <a:extLst>
              <a:ext uri="{FF2B5EF4-FFF2-40B4-BE49-F238E27FC236}">
                <a16:creationId xmlns:a16="http://schemas.microsoft.com/office/drawing/2014/main" id="{D457176F-BC75-4D3F-875B-19967A222454}"/>
              </a:ext>
            </a:extLst>
          </p:cNvPr>
          <p:cNvSpPr>
            <a:spLocks noGrp="1"/>
          </p:cNvSpPr>
          <p:nvPr>
            <p:ph type="sldNum" sz="quarter" idx="4"/>
          </p:nvPr>
        </p:nvSpPr>
        <p:spPr/>
        <p:txBody>
          <a:bodyPr/>
          <a:lstStyle/>
          <a:p>
            <a:fld id="{1D93BD3E-1E9A-4970-A6F7-E7AC52762E0C}" type="slidenum">
              <a:rPr lang="en-US" smtClean="0"/>
              <a:pPr/>
              <a:t>9</a:t>
            </a:fld>
            <a:endParaRPr lang="en-US"/>
          </a:p>
        </p:txBody>
      </p:sp>
      <p:pic>
        <p:nvPicPr>
          <p:cNvPr id="6" name="Picture 5">
            <a:extLst>
              <a:ext uri="{FF2B5EF4-FFF2-40B4-BE49-F238E27FC236}">
                <a16:creationId xmlns:a16="http://schemas.microsoft.com/office/drawing/2014/main" id="{6462DE0E-4435-4C2E-961C-CE924E4F3DA0}"/>
              </a:ext>
            </a:extLst>
          </p:cNvPr>
          <p:cNvPicPr>
            <a:picLocks noChangeAspect="1"/>
          </p:cNvPicPr>
          <p:nvPr/>
        </p:nvPicPr>
        <p:blipFill>
          <a:blip r:embed="rId3"/>
          <a:stretch>
            <a:fillRect/>
          </a:stretch>
        </p:blipFill>
        <p:spPr>
          <a:xfrm>
            <a:off x="914400" y="2572392"/>
            <a:ext cx="2505673" cy="1390008"/>
          </a:xfrm>
          <a:prstGeom prst="rect">
            <a:avLst/>
          </a:prstGeom>
        </p:spPr>
      </p:pic>
    </p:spTree>
    <p:extLst>
      <p:ext uri="{BB962C8B-B14F-4D97-AF65-F5344CB8AC3E}">
        <p14:creationId xmlns:p14="http://schemas.microsoft.com/office/powerpoint/2010/main" val="3111690772"/>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884B7F-5407-4A7E-885F-D19D0E5ED726}">
  <ds:schemaRefs>
    <ds:schemaRef ds:uri="http://schemas.microsoft.com/sharepoint/v3/contenttype/forms"/>
  </ds:schemaRefs>
</ds:datastoreItem>
</file>

<file path=customXml/itemProps2.xml><?xml version="1.0" encoding="utf-8"?>
<ds:datastoreItem xmlns:ds="http://schemas.openxmlformats.org/officeDocument/2006/customXml" ds:itemID="{B248F63C-08AC-4CDD-B36F-0851B11853CB}">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c34af464-7aa1-4edd-9be4-83dffc1cb926"/>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686AC9E6-93EC-408A-81EA-765D121FF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41504</TotalTime>
  <Words>542</Words>
  <Application>Microsoft Office PowerPoint</Application>
  <PresentationFormat>On-screen Show (4:3)</PresentationFormat>
  <Paragraphs>118</Paragraphs>
  <Slides>17</Slides>
  <Notes>6</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17</vt:i4>
      </vt:variant>
    </vt:vector>
  </HeadingPairs>
  <TitlesOfParts>
    <vt:vector size="23" baseType="lpstr">
      <vt:lpstr>Arial</vt:lpstr>
      <vt:lpstr>Calibri</vt:lpstr>
      <vt:lpstr>Trade Gothic Pro Light</vt:lpstr>
      <vt:lpstr>1_Custom Design</vt:lpstr>
      <vt:lpstr>Office Theme</vt:lpstr>
      <vt:lpstr>Custom Design</vt:lpstr>
      <vt:lpstr>PowerPoint Presentation</vt:lpstr>
      <vt:lpstr>5/8/2022 23:37:46(FME) </vt:lpstr>
      <vt:lpstr>5/13/2022 12:32:24(FME) </vt:lpstr>
      <vt:lpstr>5/22/2022 1:26:37(FME) </vt:lpstr>
      <vt:lpstr>5/26/2022 18:17:24(NON-FME) </vt:lpstr>
      <vt:lpstr>6/4/22 12:59:26 (NON-FME)</vt:lpstr>
      <vt:lpstr>PowerPoint Presentation</vt:lpstr>
      <vt:lpstr>Additional information on 6/4/22 event</vt:lpstr>
      <vt:lpstr>Additional information on 6/4/22 event</vt:lpstr>
      <vt:lpstr>Wind Output</vt:lpstr>
      <vt:lpstr>Solar Output</vt:lpstr>
      <vt:lpstr>ESR Response</vt:lpstr>
      <vt:lpstr>Regulation and RRS deployment</vt:lpstr>
      <vt:lpstr>Response from resources carrying RRS</vt:lpstr>
      <vt:lpstr>Response from resources not carrying RRS</vt:lpstr>
      <vt:lpstr>Spinning and PRC</vt:lpstr>
      <vt:lpstr>Questions?</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Masanna Gari, Abhi</cp:lastModifiedBy>
  <cp:revision>756</cp:revision>
  <cp:lastPrinted>2016-01-21T20:53:15Z</cp:lastPrinted>
  <dcterms:created xsi:type="dcterms:W3CDTF">2016-01-21T15:20:31Z</dcterms:created>
  <dcterms:modified xsi:type="dcterms:W3CDTF">2022-06-15T20:56:49Z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