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8"/>
  </p:notesMasterIdLst>
  <p:handoutMasterIdLst>
    <p:handoutMasterId r:id="rId9"/>
  </p:handoutMasterIdLst>
  <p:sldIdLst>
    <p:sldId id="270" r:id="rId4"/>
    <p:sldId id="573" r:id="rId5"/>
    <p:sldId id="634" r:id="rId6"/>
    <p:sldId id="60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A54A9B-E357-4A22-BE9B-663A29E5DECC}" v="2" dt="2022-06-16T08:17:52.8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82" d="100"/>
          <a:sy n="82" d="100"/>
        </p:scale>
        <p:origin x="656" y="44"/>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08A54A9B-E357-4A22-BE9B-663A29E5DECC}"/>
    <pc:docChg chg="undo custSel addSld delSld modSld">
      <pc:chgData name="Mago, Nitika" userId="eb4dfd7f-5a13-4bd1-acb0-2d627733e6c8" providerId="ADAL" clId="{08A54A9B-E357-4A22-BE9B-663A29E5DECC}" dt="2022-06-16T08:29:44.183" v="930" actId="20577"/>
      <pc:docMkLst>
        <pc:docMk/>
      </pc:docMkLst>
      <pc:sldChg chg="modSp mod">
        <pc:chgData name="Mago, Nitika" userId="eb4dfd7f-5a13-4bd1-acb0-2d627733e6c8" providerId="ADAL" clId="{08A54A9B-E357-4A22-BE9B-663A29E5DECC}" dt="2022-06-16T08:29:44.183" v="930" actId="20577"/>
        <pc:sldMkLst>
          <pc:docMk/>
          <pc:sldMk cId="2188054726" sldId="270"/>
        </pc:sldMkLst>
        <pc:spChg chg="mod">
          <ac:chgData name="Mago, Nitika" userId="eb4dfd7f-5a13-4bd1-acb0-2d627733e6c8" providerId="ADAL" clId="{08A54A9B-E357-4A22-BE9B-663A29E5DECC}" dt="2022-06-16T08:29:44.183" v="930" actId="20577"/>
          <ac:spMkLst>
            <pc:docMk/>
            <pc:sldMk cId="2188054726" sldId="270"/>
            <ac:spMk id="3" creationId="{00000000-0000-0000-0000-000000000000}"/>
          </ac:spMkLst>
        </pc:spChg>
      </pc:sldChg>
      <pc:sldChg chg="modSp mod">
        <pc:chgData name="Mago, Nitika" userId="eb4dfd7f-5a13-4bd1-acb0-2d627733e6c8" providerId="ADAL" clId="{08A54A9B-E357-4A22-BE9B-663A29E5DECC}" dt="2022-06-16T08:29:25.470" v="919" actId="20577"/>
        <pc:sldMkLst>
          <pc:docMk/>
          <pc:sldMk cId="1396407083" sldId="573"/>
        </pc:sldMkLst>
        <pc:spChg chg="mod">
          <ac:chgData name="Mago, Nitika" userId="eb4dfd7f-5a13-4bd1-acb0-2d627733e6c8" providerId="ADAL" clId="{08A54A9B-E357-4A22-BE9B-663A29E5DECC}" dt="2022-06-16T08:03:56.941" v="9" actId="20577"/>
          <ac:spMkLst>
            <pc:docMk/>
            <pc:sldMk cId="1396407083" sldId="573"/>
            <ac:spMk id="5" creationId="{FBEF5B44-E632-4245-A096-BA112339D24E}"/>
          </ac:spMkLst>
        </pc:spChg>
        <pc:spChg chg="mod">
          <ac:chgData name="Mago, Nitika" userId="eb4dfd7f-5a13-4bd1-acb0-2d627733e6c8" providerId="ADAL" clId="{08A54A9B-E357-4A22-BE9B-663A29E5DECC}" dt="2022-06-16T08:29:25.470" v="919" actId="20577"/>
          <ac:spMkLst>
            <pc:docMk/>
            <pc:sldMk cId="1396407083" sldId="573"/>
            <ac:spMk id="6" creationId="{9B6A41C8-5CDA-444E-835B-A14C44684CBA}"/>
          </ac:spMkLst>
        </pc:spChg>
      </pc:sldChg>
      <pc:sldChg chg="modSp mod">
        <pc:chgData name="Mago, Nitika" userId="eb4dfd7f-5a13-4bd1-acb0-2d627733e6c8" providerId="ADAL" clId="{08A54A9B-E357-4A22-BE9B-663A29E5DECC}" dt="2022-06-16T08:11:54.452" v="136" actId="20577"/>
        <pc:sldMkLst>
          <pc:docMk/>
          <pc:sldMk cId="288994591" sldId="608"/>
        </pc:sldMkLst>
        <pc:spChg chg="mod">
          <ac:chgData name="Mago, Nitika" userId="eb4dfd7f-5a13-4bd1-acb0-2d627733e6c8" providerId="ADAL" clId="{08A54A9B-E357-4A22-BE9B-663A29E5DECC}" dt="2022-06-16T08:11:54.452" v="136" actId="20577"/>
          <ac:spMkLst>
            <pc:docMk/>
            <pc:sldMk cId="288994591" sldId="608"/>
            <ac:spMk id="3" creationId="{6BA6C0BF-3537-464C-A6C3-9133E160FABF}"/>
          </ac:spMkLst>
        </pc:spChg>
      </pc:sldChg>
      <pc:sldChg chg="del">
        <pc:chgData name="Mago, Nitika" userId="eb4dfd7f-5a13-4bd1-acb0-2d627733e6c8" providerId="ADAL" clId="{08A54A9B-E357-4A22-BE9B-663A29E5DECC}" dt="2022-06-16T08:04:51.586" v="10" actId="47"/>
        <pc:sldMkLst>
          <pc:docMk/>
          <pc:sldMk cId="4026887155" sldId="609"/>
        </pc:sldMkLst>
      </pc:sldChg>
      <pc:sldChg chg="modSp add mod">
        <pc:chgData name="Mago, Nitika" userId="eb4dfd7f-5a13-4bd1-acb0-2d627733e6c8" providerId="ADAL" clId="{08A54A9B-E357-4A22-BE9B-663A29E5DECC}" dt="2022-06-16T08:29:32.624" v="921" actId="1076"/>
        <pc:sldMkLst>
          <pc:docMk/>
          <pc:sldMk cId="1026590148" sldId="634"/>
        </pc:sldMkLst>
        <pc:spChg chg="mod">
          <ac:chgData name="Mago, Nitika" userId="eb4dfd7f-5a13-4bd1-acb0-2d627733e6c8" providerId="ADAL" clId="{08A54A9B-E357-4A22-BE9B-663A29E5DECC}" dt="2022-06-16T08:20:01.075" v="368" actId="6549"/>
          <ac:spMkLst>
            <pc:docMk/>
            <pc:sldMk cId="1026590148" sldId="634"/>
            <ac:spMk id="2" creationId="{FA5DA10C-E80F-4992-86E5-A927A28CE3DD}"/>
          </ac:spMkLst>
        </pc:spChg>
        <pc:spChg chg="mod">
          <ac:chgData name="Mago, Nitika" userId="eb4dfd7f-5a13-4bd1-acb0-2d627733e6c8" providerId="ADAL" clId="{08A54A9B-E357-4A22-BE9B-663A29E5DECC}" dt="2022-06-16T08:29:30.171" v="920" actId="6549"/>
          <ac:spMkLst>
            <pc:docMk/>
            <pc:sldMk cId="1026590148" sldId="634"/>
            <ac:spMk id="3" creationId="{B3FCEF71-482D-4C35-8F62-1F3FDA784B51}"/>
          </ac:spMkLst>
        </pc:spChg>
        <pc:picChg chg="mod">
          <ac:chgData name="Mago, Nitika" userId="eb4dfd7f-5a13-4bd1-acb0-2d627733e6c8" providerId="ADAL" clId="{08A54A9B-E357-4A22-BE9B-663A29E5DECC}" dt="2022-06-16T08:29:32.624" v="921" actId="1076"/>
          <ac:picMkLst>
            <pc:docMk/>
            <pc:sldMk cId="1026590148" sldId="634"/>
            <ac:picMk id="5" creationId="{83692116-569F-4D6F-99AD-299B43FD94D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6/16/2022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6/16/2022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18/12/06/863NPRR-24a_ERCOT_Comments_120618.doc" TargetMode="External"/><Relationship Id="rId2" Type="http://schemas.openxmlformats.org/officeDocument/2006/relationships/hyperlink" Target="https://www.ercot.com/files/docs/2018/04/04/Inertia_Basic_Concepts_Impacts_On_ERCOT_v0.pdf" TargetMode="External"/><Relationship Id="rId1" Type="http://schemas.openxmlformats.org/officeDocument/2006/relationships/slideLayout" Target="../slideLayouts/slideLayout2.xml"/><Relationship Id="rId5" Type="http://schemas.openxmlformats.org/officeDocument/2006/relationships/hyperlink" Target="https://www.ercot.com/calendar/event?id=1630419786530" TargetMode="External"/><Relationship Id="rId4" Type="http://schemas.openxmlformats.org/officeDocument/2006/relationships/hyperlink" Target="https://www.ercot.com/files/docs/2021/08/12/Winter_Event_2021_PDCWG_08112021_v2.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NPRR 1128 On FFR Procurement </a:t>
            </a:r>
          </a:p>
        </p:txBody>
      </p:sp>
      <p:sp>
        <p:nvSpPr>
          <p:cNvPr id="3" name="Text Placeholder 2"/>
          <p:cNvSpPr>
            <a:spLocks noGrp="1"/>
          </p:cNvSpPr>
          <p:nvPr>
            <p:ph type="body" sz="quarter" idx="3"/>
          </p:nvPr>
        </p:nvSpPr>
        <p:spPr/>
        <p:txBody>
          <a:bodyPr/>
          <a:lstStyle/>
          <a:p>
            <a:r>
              <a:rPr lang="en-US" dirty="0"/>
              <a:t>PDCWG</a:t>
            </a:r>
          </a:p>
          <a:p>
            <a:r>
              <a:rPr lang="en-US"/>
              <a:t>June 16, </a:t>
            </a:r>
            <a:r>
              <a:rPr lang="en-US" dirty="0"/>
              <a:t>2022</a:t>
            </a:r>
          </a:p>
        </p:txBody>
      </p:sp>
      <p:sp>
        <p:nvSpPr>
          <p:cNvPr id="4" name="Text Placeholder 3"/>
          <p:cNvSpPr>
            <a:spLocks noGrp="1"/>
          </p:cNvSpPr>
          <p:nvPr>
            <p:ph type="body" sz="quarter" idx="10"/>
          </p:nvPr>
        </p:nvSpPr>
        <p:spPr/>
        <p:txBody>
          <a:bodyPr/>
          <a:lstStyle/>
          <a:p>
            <a:r>
              <a:rPr lang="en-US" dirty="0"/>
              <a:t>Balancing Operations Planning</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EF5B44-E632-4245-A096-BA112339D24E}"/>
              </a:ext>
            </a:extLst>
          </p:cNvPr>
          <p:cNvSpPr>
            <a:spLocks noGrp="1"/>
          </p:cNvSpPr>
          <p:nvPr>
            <p:ph type="title"/>
          </p:nvPr>
        </p:nvSpPr>
        <p:spPr/>
        <p:txBody>
          <a:bodyPr/>
          <a:lstStyle/>
          <a:p>
            <a:r>
              <a:rPr lang="en-US" dirty="0"/>
              <a:t>Background</a:t>
            </a:r>
          </a:p>
        </p:txBody>
      </p:sp>
      <p:sp>
        <p:nvSpPr>
          <p:cNvPr id="6" name="Content Placeholder 5">
            <a:extLst>
              <a:ext uri="{FF2B5EF4-FFF2-40B4-BE49-F238E27FC236}">
                <a16:creationId xmlns:a16="http://schemas.microsoft.com/office/drawing/2014/main" id="{9B6A41C8-5CDA-444E-835B-A14C44684CBA}"/>
              </a:ext>
            </a:extLst>
          </p:cNvPr>
          <p:cNvSpPr>
            <a:spLocks noGrp="1"/>
          </p:cNvSpPr>
          <p:nvPr>
            <p:ph idx="1"/>
          </p:nvPr>
        </p:nvSpPr>
        <p:spPr/>
        <p:txBody>
          <a:bodyPr/>
          <a:lstStyle/>
          <a:p>
            <a:r>
              <a:rPr lang="en-US" sz="1400" dirty="0"/>
              <a:t>NPRR 1128, proposes that Fast Frequency Response (FFR) Ancillary Service Offer price may not be less than -$0.01 per MW. This will allow FFR procurement up to the current FFR limit without proration.</a:t>
            </a:r>
          </a:p>
          <a:p>
            <a:endParaRPr lang="en-US" sz="800" dirty="0"/>
          </a:p>
          <a:p>
            <a:r>
              <a:rPr lang="en-US" sz="1400" dirty="0"/>
              <a:t>FFR triggers at 59.85 Hz, provides response within 15 cycles and for a single event, resource providing FFR must be capable of sustaining response for at least 15 minutes.</a:t>
            </a:r>
          </a:p>
          <a:p>
            <a:pPr lvl="1"/>
            <a:endParaRPr lang="en-US" sz="1400" dirty="0"/>
          </a:p>
          <a:p>
            <a:r>
              <a:rPr lang="en-US" sz="1400" dirty="0"/>
              <a:t>During low inertia conditions, especially when the system inertia is below 250 </a:t>
            </a:r>
            <a:r>
              <a:rPr lang="en-US" sz="1400" dirty="0" err="1"/>
              <a:t>GW∙sec</a:t>
            </a:r>
            <a:r>
              <a:rPr lang="en-US" sz="1400" dirty="0"/>
              <a:t>, faster and earlier response from FFR will reduce ERCOT’s Critical Inertia and the amount of RRS needed in those hours. Under today’s setup, if 450 MW of FFR is available,</a:t>
            </a:r>
          </a:p>
          <a:p>
            <a:pPr lvl="1"/>
            <a:r>
              <a:rPr lang="en-US" sz="1400" dirty="0"/>
              <a:t>Critical Inertia during hours with low inertia conditions will reduce by around 8-10 GW.s.</a:t>
            </a:r>
          </a:p>
          <a:p>
            <a:pPr lvl="1"/>
            <a:r>
              <a:rPr lang="en-US" sz="1400" dirty="0"/>
              <a:t>Average RRS reduction for 2022 would be around 50 MW – 75 MW.</a:t>
            </a:r>
          </a:p>
          <a:p>
            <a:endParaRPr lang="en-US" sz="800" dirty="0"/>
          </a:p>
          <a:p>
            <a:r>
              <a:rPr lang="en-US" sz="1400" dirty="0"/>
              <a:t>Also worth noting is that during tight operating conditions and long drawn events like February 2021 Winter Storm event, due to its duration limited nature, FFR if deployed, may not be available after some time. During similar conditions, Load Resources providing RRS using under frequency relays (RRS-UFR) if deployed, are required to stay deployed till recalled.</a:t>
            </a:r>
          </a:p>
          <a:p>
            <a:endParaRPr lang="en-US" sz="800" dirty="0"/>
          </a:p>
          <a:p>
            <a:r>
              <a:rPr lang="en-US" sz="1400" dirty="0"/>
              <a:t>Hence, ERCOT recommends revising NPRR1128 to adopting an approach wherein preference for FFR is limited to the hours/months wherein FFR is most effective in meeting reliability needs.</a:t>
            </a:r>
          </a:p>
          <a:p>
            <a:endParaRPr lang="en-US" sz="800" dirty="0"/>
          </a:p>
          <a:p>
            <a:pPr lvl="1"/>
            <a:endParaRPr lang="en-US" dirty="0"/>
          </a:p>
          <a:p>
            <a:pPr lvl="1"/>
            <a:endParaRPr lang="en-US" dirty="0"/>
          </a:p>
          <a:p>
            <a:endParaRPr lang="en-US" dirty="0"/>
          </a:p>
        </p:txBody>
      </p:sp>
    </p:spTree>
    <p:extLst>
      <p:ext uri="{BB962C8B-B14F-4D97-AF65-F5344CB8AC3E}">
        <p14:creationId xmlns:p14="http://schemas.microsoft.com/office/powerpoint/2010/main" val="1396407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DA10C-E80F-4992-86E5-A927A28CE3DD}"/>
              </a:ext>
            </a:extLst>
          </p:cNvPr>
          <p:cNvSpPr>
            <a:spLocks noGrp="1"/>
          </p:cNvSpPr>
          <p:nvPr>
            <p:ph type="title"/>
          </p:nvPr>
        </p:nvSpPr>
        <p:spPr/>
        <p:txBody>
          <a:bodyPr/>
          <a:lstStyle/>
          <a:p>
            <a:r>
              <a:rPr lang="en-US" sz="2400" dirty="0"/>
              <a:t>Potential Approach for Identifying Hours with low inertia</a:t>
            </a:r>
          </a:p>
        </p:txBody>
      </p:sp>
      <p:sp>
        <p:nvSpPr>
          <p:cNvPr id="3" name="Content Placeholder 2">
            <a:extLst>
              <a:ext uri="{FF2B5EF4-FFF2-40B4-BE49-F238E27FC236}">
                <a16:creationId xmlns:a16="http://schemas.microsoft.com/office/drawing/2014/main" id="{B3FCEF71-482D-4C35-8F62-1F3FDA784B51}"/>
              </a:ext>
            </a:extLst>
          </p:cNvPr>
          <p:cNvSpPr>
            <a:spLocks noGrp="1"/>
          </p:cNvSpPr>
          <p:nvPr>
            <p:ph idx="1"/>
          </p:nvPr>
        </p:nvSpPr>
        <p:spPr/>
        <p:txBody>
          <a:bodyPr/>
          <a:lstStyle/>
          <a:p>
            <a:r>
              <a:rPr lang="en-US" sz="1600" dirty="0"/>
              <a:t>The hours marked in red color below identify hours during which 75</a:t>
            </a:r>
            <a:r>
              <a:rPr lang="en-US" sz="1600" baseline="30000" dirty="0"/>
              <a:t>th</a:t>
            </a:r>
            <a:r>
              <a:rPr lang="en-US" sz="1600" dirty="0"/>
              <a:t> percentile of the system inertia for the same hour of each month in past 3 years was less than 250 </a:t>
            </a:r>
            <a:r>
              <a:rPr lang="en-US" sz="1600" dirty="0" err="1"/>
              <a:t>GW∙sec</a:t>
            </a:r>
            <a:r>
              <a:rPr lang="en-US" sz="1600" dirty="0"/>
              <a:t>.</a:t>
            </a:r>
          </a:p>
          <a:p>
            <a:endParaRPr lang="en-US" sz="1600" dirty="0"/>
          </a:p>
          <a:p>
            <a:endParaRPr lang="en-US" sz="1600" dirty="0"/>
          </a:p>
          <a:p>
            <a:endParaRPr lang="en-US" dirty="0"/>
          </a:p>
        </p:txBody>
      </p:sp>
      <p:sp>
        <p:nvSpPr>
          <p:cNvPr id="4" name="Slide Number Placeholder 3">
            <a:extLst>
              <a:ext uri="{FF2B5EF4-FFF2-40B4-BE49-F238E27FC236}">
                <a16:creationId xmlns:a16="http://schemas.microsoft.com/office/drawing/2014/main" id="{85D66988-0801-4CBB-BEBD-F2A497F7B4BC}"/>
              </a:ext>
            </a:extLst>
          </p:cNvPr>
          <p:cNvSpPr>
            <a:spLocks noGrp="1"/>
          </p:cNvSpPr>
          <p:nvPr>
            <p:ph type="sldNum" sz="quarter" idx="4"/>
          </p:nvPr>
        </p:nvSpPr>
        <p:spPr/>
        <p:txBody>
          <a:bodyPr/>
          <a:lstStyle/>
          <a:p>
            <a:fld id="{1D93BD3E-1E9A-4970-A6F7-E7AC52762E0C}" type="slidenum">
              <a:rPr lang="en-US" smtClean="0"/>
              <a:pPr/>
              <a:t>3</a:t>
            </a:fld>
            <a:endParaRPr lang="en-US" dirty="0"/>
          </a:p>
        </p:txBody>
      </p:sp>
      <p:pic>
        <p:nvPicPr>
          <p:cNvPr id="5" name="Picture 4">
            <a:extLst>
              <a:ext uri="{FF2B5EF4-FFF2-40B4-BE49-F238E27FC236}">
                <a16:creationId xmlns:a16="http://schemas.microsoft.com/office/drawing/2014/main" id="{83692116-569F-4D6F-99AD-299B43FD94D0}"/>
              </a:ext>
            </a:extLst>
          </p:cNvPr>
          <p:cNvPicPr>
            <a:picLocks noChangeAspect="1"/>
          </p:cNvPicPr>
          <p:nvPr/>
        </p:nvPicPr>
        <p:blipFill>
          <a:blip r:embed="rId2"/>
          <a:stretch>
            <a:fillRect/>
          </a:stretch>
        </p:blipFill>
        <p:spPr>
          <a:xfrm>
            <a:off x="1443338" y="1836549"/>
            <a:ext cx="6333523" cy="3812264"/>
          </a:xfrm>
          <a:prstGeom prst="rect">
            <a:avLst/>
          </a:prstGeom>
        </p:spPr>
      </p:pic>
    </p:spTree>
    <p:extLst>
      <p:ext uri="{BB962C8B-B14F-4D97-AF65-F5344CB8AC3E}">
        <p14:creationId xmlns:p14="http://schemas.microsoft.com/office/powerpoint/2010/main" val="102659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7A0D4-56FC-402F-9CE3-2814CB472A4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BA6C0BF-3537-464C-A6C3-9133E160FABF}"/>
              </a:ext>
            </a:extLst>
          </p:cNvPr>
          <p:cNvSpPr>
            <a:spLocks noGrp="1"/>
          </p:cNvSpPr>
          <p:nvPr>
            <p:ph idx="1"/>
          </p:nvPr>
        </p:nvSpPr>
        <p:spPr/>
        <p:txBody>
          <a:bodyPr/>
          <a:lstStyle/>
          <a:p>
            <a:r>
              <a:rPr lang="en-US" sz="1400" dirty="0"/>
              <a:t>Whitepaper, </a:t>
            </a:r>
            <a:r>
              <a:rPr lang="en-US" sz="1400" dirty="0">
                <a:hlinkClick r:id="rId2"/>
              </a:rPr>
              <a:t>Inertia: Basic Concepts and Impacts on the ERCOT Grid</a:t>
            </a:r>
            <a:endParaRPr lang="en-US" sz="1400" dirty="0"/>
          </a:p>
          <a:p>
            <a:endParaRPr lang="en-US" sz="1400" dirty="0"/>
          </a:p>
          <a:p>
            <a:r>
              <a:rPr lang="en-US" sz="1400" dirty="0"/>
              <a:t>NPRR863 ERCOT December 6, 2018 Comments | </a:t>
            </a:r>
            <a:r>
              <a:rPr lang="en-US" sz="1400" dirty="0">
                <a:hlinkClick r:id="rId3"/>
              </a:rPr>
              <a:t>Link</a:t>
            </a:r>
            <a:endParaRPr lang="en-US" sz="1400" dirty="0"/>
          </a:p>
          <a:p>
            <a:endParaRPr lang="en-US" sz="1400" dirty="0"/>
          </a:p>
          <a:p>
            <a:r>
              <a:rPr lang="en-US" sz="1400" dirty="0"/>
              <a:t>PDCWG | Aug 11, 2021 | </a:t>
            </a:r>
            <a:r>
              <a:rPr lang="en-US" sz="1400" u="sng" dirty="0">
                <a:hlinkClick r:id="rId4" tooltip="Winter Event 2021 PDCWG 08112021 v2"/>
              </a:rPr>
              <a:t>Winter Event 2021 PDCWG 08112021 v2</a:t>
            </a:r>
            <a:endParaRPr lang="en-US" sz="1400" u="sng" dirty="0"/>
          </a:p>
          <a:p>
            <a:endParaRPr lang="en-US" sz="1400" u="sng" dirty="0"/>
          </a:p>
          <a:p>
            <a:r>
              <a:rPr lang="en-US" sz="1400" dirty="0"/>
              <a:t>FFR Advancement Workshop | Oct 27, 2021 | </a:t>
            </a:r>
            <a:r>
              <a:rPr lang="en-US" sz="1400" dirty="0">
                <a:hlinkClick r:id="rId5"/>
              </a:rPr>
              <a:t>Link</a:t>
            </a:r>
            <a:endParaRPr lang="en-US" sz="1400" dirty="0"/>
          </a:p>
          <a:p>
            <a:endParaRPr lang="en-US" dirty="0"/>
          </a:p>
          <a:p>
            <a:endParaRPr lang="en-US" dirty="0"/>
          </a:p>
        </p:txBody>
      </p:sp>
      <p:sp>
        <p:nvSpPr>
          <p:cNvPr id="4" name="Slide Number Placeholder 3">
            <a:extLst>
              <a:ext uri="{FF2B5EF4-FFF2-40B4-BE49-F238E27FC236}">
                <a16:creationId xmlns:a16="http://schemas.microsoft.com/office/drawing/2014/main" id="{345F4C30-5CAD-4C3D-A9F5-A5CC22F74A66}"/>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88994591"/>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25280</TotalTime>
  <Words>354</Words>
  <Application>Microsoft Office PowerPoint</Application>
  <PresentationFormat>On-screen Show (4:3)</PresentationFormat>
  <Paragraphs>32</Paragraphs>
  <Slides>4</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Courier New</vt:lpstr>
      <vt:lpstr>Wingdings</vt:lpstr>
      <vt:lpstr>1_Office Theme</vt:lpstr>
      <vt:lpstr>2_Custom Design</vt:lpstr>
      <vt:lpstr>3_Custom Design</vt:lpstr>
      <vt:lpstr>PowerPoint Presentation</vt:lpstr>
      <vt:lpstr>Background</vt:lpstr>
      <vt:lpstr>Potential Approach for Identifying Hours with low inertia</vt:lpstr>
      <vt:lpstr>References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600</cp:revision>
  <dcterms:created xsi:type="dcterms:W3CDTF">2016-04-16T13:25:21Z</dcterms:created>
  <dcterms:modified xsi:type="dcterms:W3CDTF">2022-06-16T08:29:45Z</dcterms:modified>
</cp:coreProperties>
</file>