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4"/>
  </p:notesMasterIdLst>
  <p:handoutMasterIdLst>
    <p:handoutMasterId r:id="rId15"/>
  </p:handoutMasterIdLst>
  <p:sldIdLst>
    <p:sldId id="260" r:id="rId6"/>
    <p:sldId id="267" r:id="rId7"/>
    <p:sldId id="277" r:id="rId8"/>
    <p:sldId id="280" r:id="rId9"/>
    <p:sldId id="281" r:id="rId10"/>
    <p:sldId id="278" r:id="rId11"/>
    <p:sldId id="279" r:id="rId12"/>
    <p:sldId id="282" r:id="rId1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58D11EB-2B32-41B9-B70B-1C98C18F7495}">
          <p14:sldIdLst>
            <p14:sldId id="260"/>
          </p14:sldIdLst>
        </p14:section>
        <p14:section name="Manual Loadshed" id="{40945290-A787-4243-9ED5-D62C3867A4A8}">
          <p14:sldIdLst>
            <p14:sldId id="267"/>
            <p14:sldId id="277"/>
            <p14:sldId id="280"/>
            <p14:sldId id="281"/>
          </p14:sldIdLst>
        </p14:section>
        <p14:section name="UFLS" id="{D30E06D8-F4AD-4F6A-B26A-94194E75D19C}">
          <p14:sldIdLst>
            <p14:sldId id="278"/>
            <p14:sldId id="279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howGuides="1">
      <p:cViewPr varScale="1">
        <p:scale>
          <a:sx n="114" d="100"/>
          <a:sy n="114" d="100"/>
        </p:scale>
        <p:origin x="186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340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#RANGE!_ftn1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Large Flexible Load Issues</a:t>
            </a:r>
          </a:p>
          <a:p>
            <a:r>
              <a:rPr lang="en-US" sz="2000" b="1" dirty="0">
                <a:solidFill>
                  <a:schemeClr val="tx2"/>
                </a:solidFill>
              </a:rPr>
              <a:t>Summary of ERCOT suggestions for Manual </a:t>
            </a:r>
            <a:r>
              <a:rPr lang="en-US" sz="2000" b="1" dirty="0" err="1">
                <a:solidFill>
                  <a:schemeClr val="tx2"/>
                </a:solidFill>
              </a:rPr>
              <a:t>Loadshed</a:t>
            </a:r>
            <a:r>
              <a:rPr lang="en-US" sz="2000" b="1" dirty="0">
                <a:solidFill>
                  <a:schemeClr val="tx2"/>
                </a:solidFill>
              </a:rPr>
              <a:t> and UFLS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Manual </a:t>
            </a:r>
            <a:r>
              <a:rPr lang="en-US" dirty="0" err="1"/>
              <a:t>Loadshed</a:t>
            </a:r>
            <a:r>
              <a:rPr lang="en-US" dirty="0"/>
              <a:t> goal changes to accommodate Large Flexible Loads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08000" y="1295400"/>
            <a:ext cx="11099800" cy="5052221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3200" dirty="0">
                <a:solidFill>
                  <a:schemeClr val="tx1"/>
                </a:solidFill>
              </a:rPr>
              <a:t>Simple Implementation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>
                <a:solidFill>
                  <a:schemeClr val="tx1"/>
                </a:solidFill>
              </a:rPr>
              <a:t>Implement </a:t>
            </a:r>
            <a:r>
              <a:rPr lang="en-US" sz="3200" dirty="0" err="1">
                <a:solidFill>
                  <a:schemeClr val="tx1"/>
                </a:solidFill>
              </a:rPr>
              <a:t>Loadshed</a:t>
            </a:r>
            <a:r>
              <a:rPr lang="en-US" sz="3200" dirty="0">
                <a:solidFill>
                  <a:schemeClr val="tx1"/>
                </a:solidFill>
              </a:rPr>
              <a:t> in similar fashion that operators have been trained on.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>
                <a:solidFill>
                  <a:schemeClr val="tx1"/>
                </a:solidFill>
              </a:rPr>
              <a:t>Ensure LFL are shed to aid in avoiding Emergencies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>
                <a:solidFill>
                  <a:schemeClr val="tx1"/>
                </a:solidFill>
              </a:rPr>
              <a:t>Allow optional treatment for these loads but then based on this selection having clear rules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>
                <a:solidFill>
                  <a:schemeClr val="tx1"/>
                </a:solidFill>
              </a:rPr>
              <a:t>Address complications for TO’s due to different participations of LFL in Market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>
                <a:solidFill>
                  <a:schemeClr val="tx1"/>
                </a:solidFill>
              </a:rPr>
              <a:t>Minimize the need for system changes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5BA02-271A-4F3A-8C97-39EF3DD08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55356-FFA2-43B4-B978-8C045300C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Require connecting Large Loads to register as either Firm/Native Load or LFL</a:t>
            </a:r>
          </a:p>
          <a:p>
            <a:r>
              <a:rPr lang="en-US" sz="2400" dirty="0"/>
              <a:t>Apply </a:t>
            </a:r>
            <a:r>
              <a:rPr lang="en-US" sz="2400" dirty="0" err="1"/>
              <a:t>Loadshed</a:t>
            </a:r>
            <a:r>
              <a:rPr lang="en-US" sz="2400" dirty="0"/>
              <a:t> rules based on registration type</a:t>
            </a:r>
          </a:p>
          <a:p>
            <a:pPr lvl="1"/>
            <a:r>
              <a:rPr lang="en-US" sz="2200" dirty="0"/>
              <a:t>Firm/Native loads continue to use existing table</a:t>
            </a:r>
          </a:p>
          <a:p>
            <a:pPr lvl="1"/>
            <a:r>
              <a:rPr lang="en-US" sz="2200" dirty="0"/>
              <a:t>LFL would require creation of a new </a:t>
            </a:r>
            <a:r>
              <a:rPr lang="en-US" sz="2200" dirty="0" err="1"/>
              <a:t>Loadshed</a:t>
            </a:r>
            <a:r>
              <a:rPr lang="en-US" sz="2200" dirty="0"/>
              <a:t> process/table</a:t>
            </a:r>
          </a:p>
          <a:p>
            <a:pPr lvl="2"/>
            <a:r>
              <a:rPr lang="en-US" sz="2000" dirty="0"/>
              <a:t>LFL </a:t>
            </a:r>
            <a:r>
              <a:rPr lang="en-US" sz="2000" dirty="0" err="1"/>
              <a:t>loadshed</a:t>
            </a:r>
            <a:r>
              <a:rPr lang="en-US" sz="2000" dirty="0"/>
              <a:t> percentages would be calculated based on registered capacity of load.</a:t>
            </a:r>
          </a:p>
          <a:p>
            <a:r>
              <a:rPr lang="en-US" sz="2400" dirty="0"/>
              <a:t>Instructions for manual </a:t>
            </a:r>
            <a:r>
              <a:rPr lang="en-US" sz="2400" dirty="0" err="1"/>
              <a:t>Loadshed</a:t>
            </a:r>
            <a:r>
              <a:rPr lang="en-US" sz="2400" dirty="0"/>
              <a:t>:</a:t>
            </a:r>
          </a:p>
          <a:p>
            <a:pPr lvl="1"/>
            <a:r>
              <a:rPr lang="en-US" sz="2200" dirty="0"/>
              <a:t>LFL would be to the QSE</a:t>
            </a:r>
          </a:p>
          <a:p>
            <a:pPr lvl="1"/>
            <a:r>
              <a:rPr lang="en-US" sz="2200" dirty="0"/>
              <a:t>Firm/Native Load would be to </a:t>
            </a:r>
            <a:r>
              <a:rPr lang="en-US" sz="2200" dirty="0" err="1"/>
              <a:t>TO</a:t>
            </a:r>
            <a:endParaRPr lang="en-US" sz="2200" dirty="0"/>
          </a:p>
          <a:p>
            <a:r>
              <a:rPr lang="en-US" sz="2400" dirty="0"/>
              <a:t>Instructions for LFL </a:t>
            </a:r>
            <a:r>
              <a:rPr lang="en-US" sz="2400" dirty="0" err="1"/>
              <a:t>Loadshed</a:t>
            </a:r>
            <a:r>
              <a:rPr lang="en-US" sz="2400" dirty="0"/>
              <a:t> would occur before Firm/Native </a:t>
            </a:r>
            <a:r>
              <a:rPr lang="en-US" sz="2400" dirty="0" err="1"/>
              <a:t>loadshed</a:t>
            </a:r>
            <a:r>
              <a:rPr lang="en-US" sz="2400" dirty="0"/>
              <a:t> instructions to TOs</a:t>
            </a:r>
          </a:p>
          <a:p>
            <a:pPr lvl="1"/>
            <a:r>
              <a:rPr lang="en-US" sz="2200" dirty="0"/>
              <a:t>Firm Load Shed would be minimized by using this sequence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20EC1C-EAF3-435A-85C6-B5791DF402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6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54EB3-5AE8-46D7-8B95-10F628362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two Manual </a:t>
            </a:r>
            <a:r>
              <a:rPr lang="en-US" dirty="0" err="1"/>
              <a:t>Loadshed</a:t>
            </a:r>
            <a:r>
              <a:rPr lang="en-US" dirty="0"/>
              <a:t> tables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A664D1-565C-4AF8-A01C-86B00EF47C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2449B5F-C980-4F0F-8823-6CFC977009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027946"/>
              </p:ext>
            </p:extLst>
          </p:nvPr>
        </p:nvGraphicFramePr>
        <p:xfrm>
          <a:off x="685800" y="1106305"/>
          <a:ext cx="4539564" cy="46453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69782">
                  <a:extLst>
                    <a:ext uri="{9D8B030D-6E8A-4147-A177-3AD203B41FA5}">
                      <a16:colId xmlns:a16="http://schemas.microsoft.com/office/drawing/2014/main" val="2701023045"/>
                    </a:ext>
                  </a:extLst>
                </a:gridCol>
                <a:gridCol w="2269782">
                  <a:extLst>
                    <a:ext uri="{9D8B030D-6E8A-4147-A177-3AD203B41FA5}">
                      <a16:colId xmlns:a16="http://schemas.microsoft.com/office/drawing/2014/main" val="633112653"/>
                    </a:ext>
                  </a:extLst>
                </a:gridCol>
              </a:tblGrid>
              <a:tr h="20760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ERCOT Firm Load Shed Table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7311443"/>
                  </a:ext>
                </a:extLst>
              </a:tr>
              <a:tr h="17438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b"/>
                </a:tc>
                <a:extLst>
                  <a:ext uri="{0D108BD9-81ED-4DB2-BD59-A6C34878D82A}">
                    <a16:rowId xmlns:a16="http://schemas.microsoft.com/office/drawing/2014/main" val="3252741142"/>
                  </a:ext>
                </a:extLst>
              </a:tr>
              <a:tr h="4235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Transmission Operator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2021 Total Transmission Operator Load (% MW)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/>
                </a:tc>
                <a:extLst>
                  <a:ext uri="{0D108BD9-81ED-4DB2-BD59-A6C34878D82A}">
                    <a16:rowId xmlns:a16="http://schemas.microsoft.com/office/drawing/2014/main" val="643033033"/>
                  </a:ext>
                </a:extLst>
              </a:tr>
              <a:tr h="166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AEP Texas Central Company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8.41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/>
                </a:tc>
                <a:extLst>
                  <a:ext uri="{0D108BD9-81ED-4DB2-BD59-A6C34878D82A}">
                    <a16:rowId xmlns:a16="http://schemas.microsoft.com/office/drawing/2014/main" val="1361668800"/>
                  </a:ext>
                </a:extLst>
              </a:tr>
              <a:tr h="166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Brazos Electric Power Cooperative Inc.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4.85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/>
                </a:tc>
                <a:extLst>
                  <a:ext uri="{0D108BD9-81ED-4DB2-BD59-A6C34878D82A}">
                    <a16:rowId xmlns:a16="http://schemas.microsoft.com/office/drawing/2014/main" val="1300078243"/>
                  </a:ext>
                </a:extLst>
              </a:tr>
              <a:tr h="166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Brownsville Public Utilities Board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0.37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/>
                </a:tc>
                <a:extLst>
                  <a:ext uri="{0D108BD9-81ED-4DB2-BD59-A6C34878D82A}">
                    <a16:rowId xmlns:a16="http://schemas.microsoft.com/office/drawing/2014/main" val="3984304371"/>
                  </a:ext>
                </a:extLst>
              </a:tr>
              <a:tr h="166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Bryan Texas Utilities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0.52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/>
                </a:tc>
                <a:extLst>
                  <a:ext uri="{0D108BD9-81ED-4DB2-BD59-A6C34878D82A}">
                    <a16:rowId xmlns:a16="http://schemas.microsoft.com/office/drawing/2014/main" val="3194754399"/>
                  </a:ext>
                </a:extLst>
              </a:tr>
              <a:tr h="166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CenterPoint Energy Houston Electric LLC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25.89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/>
                </a:tc>
                <a:extLst>
                  <a:ext uri="{0D108BD9-81ED-4DB2-BD59-A6C34878D82A}">
                    <a16:rowId xmlns:a16="http://schemas.microsoft.com/office/drawing/2014/main" val="1897040238"/>
                  </a:ext>
                </a:extLst>
              </a:tr>
              <a:tr h="166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City of Austin DBA Austin Energy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3.54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/>
                </a:tc>
                <a:extLst>
                  <a:ext uri="{0D108BD9-81ED-4DB2-BD59-A6C34878D82A}">
                    <a16:rowId xmlns:a16="http://schemas.microsoft.com/office/drawing/2014/main" val="1196089453"/>
                  </a:ext>
                </a:extLst>
              </a:tr>
              <a:tr h="166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City of College Station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0.28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/>
                </a:tc>
                <a:extLst>
                  <a:ext uri="{0D108BD9-81ED-4DB2-BD59-A6C34878D82A}">
                    <a16:rowId xmlns:a16="http://schemas.microsoft.com/office/drawing/2014/main" val="2137860608"/>
                  </a:ext>
                </a:extLst>
              </a:tr>
              <a:tr h="166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City of Garland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0.73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/>
                </a:tc>
                <a:extLst>
                  <a:ext uri="{0D108BD9-81ED-4DB2-BD59-A6C34878D82A}">
                    <a16:rowId xmlns:a16="http://schemas.microsoft.com/office/drawing/2014/main" val="2855520116"/>
                  </a:ext>
                </a:extLst>
              </a:tr>
              <a:tr h="166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City of Lubbock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0.58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/>
                </a:tc>
                <a:extLst>
                  <a:ext uri="{0D108BD9-81ED-4DB2-BD59-A6C34878D82A}">
                    <a16:rowId xmlns:a16="http://schemas.microsoft.com/office/drawing/2014/main" val="2603728577"/>
                  </a:ext>
                </a:extLst>
              </a:tr>
              <a:tr h="166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CPS Energy (San Antonio)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6.44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/>
                </a:tc>
                <a:extLst>
                  <a:ext uri="{0D108BD9-81ED-4DB2-BD59-A6C34878D82A}">
                    <a16:rowId xmlns:a16="http://schemas.microsoft.com/office/drawing/2014/main" val="793919777"/>
                  </a:ext>
                </a:extLst>
              </a:tr>
              <a:tr h="166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Denton Municipal Electric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0.48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/>
                </a:tc>
                <a:extLst>
                  <a:ext uri="{0D108BD9-81ED-4DB2-BD59-A6C34878D82A}">
                    <a16:rowId xmlns:a16="http://schemas.microsoft.com/office/drawing/2014/main" val="1629397027"/>
                  </a:ext>
                </a:extLst>
              </a:tr>
              <a:tr h="166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GEUS (Greenville)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0.14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/>
                </a:tc>
                <a:extLst>
                  <a:ext uri="{0D108BD9-81ED-4DB2-BD59-A6C34878D82A}">
                    <a16:rowId xmlns:a16="http://schemas.microsoft.com/office/drawing/2014/main" val="1613711075"/>
                  </a:ext>
                </a:extLst>
              </a:tr>
              <a:tr h="166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Golden Spread Electric Cooperative Inc.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0.36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/>
                </a:tc>
                <a:extLst>
                  <a:ext uri="{0D108BD9-81ED-4DB2-BD59-A6C34878D82A}">
                    <a16:rowId xmlns:a16="http://schemas.microsoft.com/office/drawing/2014/main" val="3169287880"/>
                  </a:ext>
                </a:extLst>
              </a:tr>
              <a:tr h="166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hlinkClick r:id="rId2"/>
                        </a:rPr>
                        <a:t>Lamar County Electric Cooperative Inc*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0.07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/>
                </a:tc>
                <a:extLst>
                  <a:ext uri="{0D108BD9-81ED-4DB2-BD59-A6C34878D82A}">
                    <a16:rowId xmlns:a16="http://schemas.microsoft.com/office/drawing/2014/main" val="848312664"/>
                  </a:ext>
                </a:extLst>
              </a:tr>
              <a:tr h="166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LCRA Transmission Services Corporation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5.89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/>
                </a:tc>
                <a:extLst>
                  <a:ext uri="{0D108BD9-81ED-4DB2-BD59-A6C34878D82A}">
                    <a16:rowId xmlns:a16="http://schemas.microsoft.com/office/drawing/2014/main" val="3260604797"/>
                  </a:ext>
                </a:extLst>
              </a:tr>
              <a:tr h="166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Oncor Electric Delivery Company LLC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35.47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/>
                </a:tc>
                <a:extLst>
                  <a:ext uri="{0D108BD9-81ED-4DB2-BD59-A6C34878D82A}">
                    <a16:rowId xmlns:a16="http://schemas.microsoft.com/office/drawing/2014/main" val="2089503797"/>
                  </a:ext>
                </a:extLst>
              </a:tr>
              <a:tr h="33216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Rayburn Country Electric Cooperative Inc. DBA Rayburn Electric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1.34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/>
                </a:tc>
                <a:extLst>
                  <a:ext uri="{0D108BD9-81ED-4DB2-BD59-A6C34878D82A}">
                    <a16:rowId xmlns:a16="http://schemas.microsoft.com/office/drawing/2014/main" val="635085414"/>
                  </a:ext>
                </a:extLst>
              </a:tr>
              <a:tr h="166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South Texas Electric Cooperative Inc.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1.92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/>
                </a:tc>
                <a:extLst>
                  <a:ext uri="{0D108BD9-81ED-4DB2-BD59-A6C34878D82A}">
                    <a16:rowId xmlns:a16="http://schemas.microsoft.com/office/drawing/2014/main" val="4240865406"/>
                  </a:ext>
                </a:extLst>
              </a:tr>
              <a:tr h="17438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Texas-New Mexico Power Company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2.72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4" marR="8304" marT="8304" marB="0" anchor="ctr"/>
                </a:tc>
                <a:extLst>
                  <a:ext uri="{0D108BD9-81ED-4DB2-BD59-A6C34878D82A}">
                    <a16:rowId xmlns:a16="http://schemas.microsoft.com/office/drawing/2014/main" val="3584235820"/>
                  </a:ext>
                </a:extLst>
              </a:tr>
              <a:tr h="2159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ERCOT Total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04" marR="8304" marT="8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100.00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04" marR="8304" marT="8304" marB="0" anchor="ctr"/>
                </a:tc>
                <a:extLst>
                  <a:ext uri="{0D108BD9-81ED-4DB2-BD59-A6C34878D82A}">
                    <a16:rowId xmlns:a16="http://schemas.microsoft.com/office/drawing/2014/main" val="3171587530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BBADE7C-B8DB-469A-84FE-811ECA45BA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846273"/>
              </p:ext>
            </p:extLst>
          </p:nvPr>
        </p:nvGraphicFramePr>
        <p:xfrm>
          <a:off x="6477000" y="1396347"/>
          <a:ext cx="4581568" cy="43513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90784">
                  <a:extLst>
                    <a:ext uri="{9D8B030D-6E8A-4147-A177-3AD203B41FA5}">
                      <a16:colId xmlns:a16="http://schemas.microsoft.com/office/drawing/2014/main" val="1195630602"/>
                    </a:ext>
                  </a:extLst>
                </a:gridCol>
                <a:gridCol w="2290784">
                  <a:extLst>
                    <a:ext uri="{9D8B030D-6E8A-4147-A177-3AD203B41FA5}">
                      <a16:colId xmlns:a16="http://schemas.microsoft.com/office/drawing/2014/main" val="61104993"/>
                    </a:ext>
                  </a:extLst>
                </a:gridCol>
              </a:tblGrid>
              <a:tr h="21584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ERCOT LFL Load Shed Table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4026138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/>
                </a:tc>
                <a:extLst>
                  <a:ext uri="{0D108BD9-81ED-4DB2-BD59-A6C34878D82A}">
                    <a16:rowId xmlns:a16="http://schemas.microsoft.com/office/drawing/2014/main" val="4247386605"/>
                  </a:ext>
                </a:extLst>
              </a:tr>
              <a:tr h="440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Qualified Scheduling Entity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2021 Total QSE LFL Loadshed percentage(% MW)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ctr"/>
                </a:tc>
                <a:extLst>
                  <a:ext uri="{0D108BD9-81ED-4DB2-BD59-A6C34878D82A}">
                    <a16:rowId xmlns:a16="http://schemas.microsoft.com/office/drawing/2014/main" val="2011059455"/>
                  </a:ext>
                </a:extLst>
              </a:tr>
              <a:tr h="1726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QSE-1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8.41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ctr"/>
                </a:tc>
                <a:extLst>
                  <a:ext uri="{0D108BD9-81ED-4DB2-BD59-A6C34878D82A}">
                    <a16:rowId xmlns:a16="http://schemas.microsoft.com/office/drawing/2014/main" val="1441269180"/>
                  </a:ext>
                </a:extLst>
              </a:tr>
              <a:tr h="1726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QSE-2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4.85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ctr"/>
                </a:tc>
                <a:extLst>
                  <a:ext uri="{0D108BD9-81ED-4DB2-BD59-A6C34878D82A}">
                    <a16:rowId xmlns:a16="http://schemas.microsoft.com/office/drawing/2014/main" val="1968326358"/>
                  </a:ext>
                </a:extLst>
              </a:tr>
              <a:tr h="1726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QSE-3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0.37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ctr"/>
                </a:tc>
                <a:extLst>
                  <a:ext uri="{0D108BD9-81ED-4DB2-BD59-A6C34878D82A}">
                    <a16:rowId xmlns:a16="http://schemas.microsoft.com/office/drawing/2014/main" val="495656654"/>
                  </a:ext>
                </a:extLst>
              </a:tr>
              <a:tr h="1726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QSE-4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0.52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ctr"/>
                </a:tc>
                <a:extLst>
                  <a:ext uri="{0D108BD9-81ED-4DB2-BD59-A6C34878D82A}">
                    <a16:rowId xmlns:a16="http://schemas.microsoft.com/office/drawing/2014/main" val="1851055692"/>
                  </a:ext>
                </a:extLst>
              </a:tr>
              <a:tr h="1726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QSE-5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25.89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ctr"/>
                </a:tc>
                <a:extLst>
                  <a:ext uri="{0D108BD9-81ED-4DB2-BD59-A6C34878D82A}">
                    <a16:rowId xmlns:a16="http://schemas.microsoft.com/office/drawing/2014/main" val="1407323842"/>
                  </a:ext>
                </a:extLst>
              </a:tr>
              <a:tr h="1726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QSE-6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3.54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ctr"/>
                </a:tc>
                <a:extLst>
                  <a:ext uri="{0D108BD9-81ED-4DB2-BD59-A6C34878D82A}">
                    <a16:rowId xmlns:a16="http://schemas.microsoft.com/office/drawing/2014/main" val="1849085583"/>
                  </a:ext>
                </a:extLst>
              </a:tr>
              <a:tr h="1726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QSE-7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0.28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ctr"/>
                </a:tc>
                <a:extLst>
                  <a:ext uri="{0D108BD9-81ED-4DB2-BD59-A6C34878D82A}">
                    <a16:rowId xmlns:a16="http://schemas.microsoft.com/office/drawing/2014/main" val="4235544063"/>
                  </a:ext>
                </a:extLst>
              </a:tr>
              <a:tr h="1726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QSE-8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0.73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ctr"/>
                </a:tc>
                <a:extLst>
                  <a:ext uri="{0D108BD9-81ED-4DB2-BD59-A6C34878D82A}">
                    <a16:rowId xmlns:a16="http://schemas.microsoft.com/office/drawing/2014/main" val="3549757630"/>
                  </a:ext>
                </a:extLst>
              </a:tr>
              <a:tr h="1726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QSE-9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0.58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ctr"/>
                </a:tc>
                <a:extLst>
                  <a:ext uri="{0D108BD9-81ED-4DB2-BD59-A6C34878D82A}">
                    <a16:rowId xmlns:a16="http://schemas.microsoft.com/office/drawing/2014/main" val="2097518555"/>
                  </a:ext>
                </a:extLst>
              </a:tr>
              <a:tr h="1726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QSE-10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6.44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ctr"/>
                </a:tc>
                <a:extLst>
                  <a:ext uri="{0D108BD9-81ED-4DB2-BD59-A6C34878D82A}">
                    <a16:rowId xmlns:a16="http://schemas.microsoft.com/office/drawing/2014/main" val="1099557951"/>
                  </a:ext>
                </a:extLst>
              </a:tr>
              <a:tr h="1726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QSE-11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0.48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ctr"/>
                </a:tc>
                <a:extLst>
                  <a:ext uri="{0D108BD9-81ED-4DB2-BD59-A6C34878D82A}">
                    <a16:rowId xmlns:a16="http://schemas.microsoft.com/office/drawing/2014/main" val="2691573640"/>
                  </a:ext>
                </a:extLst>
              </a:tr>
              <a:tr h="1726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QSE-12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0.14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ctr"/>
                </a:tc>
                <a:extLst>
                  <a:ext uri="{0D108BD9-81ED-4DB2-BD59-A6C34878D82A}">
                    <a16:rowId xmlns:a16="http://schemas.microsoft.com/office/drawing/2014/main" val="1538132969"/>
                  </a:ext>
                </a:extLst>
              </a:tr>
              <a:tr h="1726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QSE-13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0.36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ctr"/>
                </a:tc>
                <a:extLst>
                  <a:ext uri="{0D108BD9-81ED-4DB2-BD59-A6C34878D82A}">
                    <a16:rowId xmlns:a16="http://schemas.microsoft.com/office/drawing/2014/main" val="3086640399"/>
                  </a:ext>
                </a:extLst>
              </a:tr>
              <a:tr h="1726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QSE-14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0.07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ctr"/>
                </a:tc>
                <a:extLst>
                  <a:ext uri="{0D108BD9-81ED-4DB2-BD59-A6C34878D82A}">
                    <a16:rowId xmlns:a16="http://schemas.microsoft.com/office/drawing/2014/main" val="3656221166"/>
                  </a:ext>
                </a:extLst>
              </a:tr>
              <a:tr h="1726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QSE-15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5.89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ctr"/>
                </a:tc>
                <a:extLst>
                  <a:ext uri="{0D108BD9-81ED-4DB2-BD59-A6C34878D82A}">
                    <a16:rowId xmlns:a16="http://schemas.microsoft.com/office/drawing/2014/main" val="320207188"/>
                  </a:ext>
                </a:extLst>
              </a:tr>
              <a:tr h="1726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QSE-16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35.47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ctr"/>
                </a:tc>
                <a:extLst>
                  <a:ext uri="{0D108BD9-81ED-4DB2-BD59-A6C34878D82A}">
                    <a16:rowId xmlns:a16="http://schemas.microsoft.com/office/drawing/2014/main" val="2862409540"/>
                  </a:ext>
                </a:extLst>
              </a:tr>
              <a:tr h="1726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QSE-17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1.34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ctr"/>
                </a:tc>
                <a:extLst>
                  <a:ext uri="{0D108BD9-81ED-4DB2-BD59-A6C34878D82A}">
                    <a16:rowId xmlns:a16="http://schemas.microsoft.com/office/drawing/2014/main" val="22978895"/>
                  </a:ext>
                </a:extLst>
              </a:tr>
              <a:tr h="1726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QSE-18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1.92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ctr"/>
                </a:tc>
                <a:extLst>
                  <a:ext uri="{0D108BD9-81ED-4DB2-BD59-A6C34878D82A}">
                    <a16:rowId xmlns:a16="http://schemas.microsoft.com/office/drawing/2014/main" val="2294637294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QSE-19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2.72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34" marR="8634" marT="8634" marB="0" anchor="ctr"/>
                </a:tc>
                <a:extLst>
                  <a:ext uri="{0D108BD9-81ED-4DB2-BD59-A6C34878D82A}">
                    <a16:rowId xmlns:a16="http://schemas.microsoft.com/office/drawing/2014/main" val="4036361421"/>
                  </a:ext>
                </a:extLst>
              </a:tr>
              <a:tr h="2244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ERCOT Total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100.00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extLst>
                  <a:ext uri="{0D108BD9-81ED-4DB2-BD59-A6C34878D82A}">
                    <a16:rowId xmlns:a16="http://schemas.microsoft.com/office/drawing/2014/main" val="4170202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9140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1FB0C-AD27-43F8-B92D-49B2273AA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LFL Manual </a:t>
            </a:r>
            <a:r>
              <a:rPr lang="en-US" dirty="0" err="1"/>
              <a:t>Loadshed</a:t>
            </a:r>
            <a:r>
              <a:rPr lang="en-US" dirty="0"/>
              <a:t> concept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3624-D0C7-46CF-B368-7B1423944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5400"/>
            <a:ext cx="6604000" cy="2628899"/>
          </a:xfrm>
        </p:spPr>
        <p:txBody>
          <a:bodyPr/>
          <a:lstStyle/>
          <a:p>
            <a:r>
              <a:rPr lang="en-US" dirty="0"/>
              <a:t>Consider trigger level for LFL</a:t>
            </a:r>
          </a:p>
          <a:p>
            <a:pPr lvl="1"/>
            <a:r>
              <a:rPr lang="en-US" dirty="0"/>
              <a:t>Shouldn’t shed LFL providing Ancillary Services prior to EEA</a:t>
            </a:r>
          </a:p>
          <a:p>
            <a:r>
              <a:rPr lang="en-US" dirty="0"/>
              <a:t>Should be at a level to ensure all LFL load is shed before Firm </a:t>
            </a:r>
            <a:r>
              <a:rPr lang="en-US" dirty="0" err="1"/>
              <a:t>Loadshed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E011F4-6147-4BCE-8B59-3E99CCF035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2052" name="Picture 4" descr="ERCOT Energy Emergency Alerts – CoServ">
            <a:extLst>
              <a:ext uri="{FF2B5EF4-FFF2-40B4-BE49-F238E27FC236}">
                <a16:creationId xmlns:a16="http://schemas.microsoft.com/office/drawing/2014/main" id="{5F70DE6A-A312-4FC8-B154-61A7C52426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762296"/>
            <a:ext cx="4944157" cy="2438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EC971B25-A480-40DD-A30C-42CBABC2A4A9}"/>
              </a:ext>
            </a:extLst>
          </p:cNvPr>
          <p:cNvSpPr/>
          <p:nvPr/>
        </p:nvSpPr>
        <p:spPr>
          <a:xfrm rot="12112648">
            <a:off x="8852534" y="4260187"/>
            <a:ext cx="1243333" cy="1442616"/>
          </a:xfrm>
          <a:prstGeom prst="triangle">
            <a:avLst>
              <a:gd name="adj" fmla="val 53047"/>
            </a:avLst>
          </a:prstGeom>
          <a:solidFill>
            <a:srgbClr val="FFFF00">
              <a:alpha val="3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04D2FF-FA7F-462B-8FC9-0BDD841DF333}"/>
              </a:ext>
            </a:extLst>
          </p:cNvPr>
          <p:cNvSpPr txBox="1"/>
          <p:nvPr/>
        </p:nvSpPr>
        <p:spPr>
          <a:xfrm>
            <a:off x="9449278" y="1765225"/>
            <a:ext cx="2032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Trigger level should be aligned in the range where LFL would economically desire to be off anyway</a:t>
            </a:r>
          </a:p>
        </p:txBody>
      </p:sp>
    </p:spTree>
    <p:extLst>
      <p:ext uri="{BB962C8B-B14F-4D97-AF65-F5344CB8AC3E}">
        <p14:creationId xmlns:p14="http://schemas.microsoft.com/office/powerpoint/2010/main" val="1508036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UFLS </a:t>
            </a:r>
            <a:r>
              <a:rPr lang="en-US" dirty="0" err="1"/>
              <a:t>Loadshed</a:t>
            </a:r>
            <a:r>
              <a:rPr lang="en-US" dirty="0"/>
              <a:t> goals to accommodate Large Flexible Loads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08000" y="1295400"/>
            <a:ext cx="11099800" cy="5052221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Simple Implementation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Implement </a:t>
            </a:r>
            <a:r>
              <a:rPr lang="en-US" sz="2800" dirty="0" err="1">
                <a:solidFill>
                  <a:schemeClr val="tx1"/>
                </a:solidFill>
              </a:rPr>
              <a:t>Loadshed</a:t>
            </a:r>
            <a:r>
              <a:rPr lang="en-US" sz="2800" dirty="0">
                <a:solidFill>
                  <a:schemeClr val="tx1"/>
                </a:solidFill>
              </a:rPr>
              <a:t> in similar fashion that operators have been trained on.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Ensure LFL are shed Automatically in steps aligned with Firm load UFLS.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Allow optional treatment for these loads but then based on this selection having clear rules.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Address complications for TO’s due to LFL being more responsive to market </a:t>
            </a: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379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5BA02-271A-4F3A-8C97-39EF3DD08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55356-FFA2-43B4-B978-8C045300C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Require connecting Large Loads to register as either Firm/Native Load or LFL</a:t>
            </a:r>
          </a:p>
          <a:p>
            <a:r>
              <a:rPr lang="en-US" sz="2400" dirty="0"/>
              <a:t>Based on this selection apply UFLS rules </a:t>
            </a:r>
          </a:p>
          <a:p>
            <a:r>
              <a:rPr lang="en-US" sz="2400" dirty="0"/>
              <a:t>LFL loads would be required to install and maintain UFLS based on same settings as Firm/Native Load UFLS.</a:t>
            </a:r>
          </a:p>
          <a:p>
            <a:r>
              <a:rPr lang="en-US" sz="2400" dirty="0"/>
              <a:t>LFL loads would certify their UFLs and provide details to TSP and ERCOT when established or modified.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20EC1C-EAF3-435A-85C6-B5791DF402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454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924C1-B199-427C-AA89-E5C5A1528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UFLS example on an LFL site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C9B7D-21AE-4CAD-AC15-B23054C063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2BB86D6E-126D-4761-90AA-5B4B14102B5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819400" y="649288"/>
            <a:ext cx="6172200" cy="5957887"/>
            <a:chOff x="1776" y="409"/>
            <a:chExt cx="3888" cy="3753"/>
          </a:xfrm>
        </p:grpSpPr>
        <p:sp>
          <p:nvSpPr>
            <p:cNvPr id="5" name="AutoShape 3">
              <a:extLst>
                <a:ext uri="{FF2B5EF4-FFF2-40B4-BE49-F238E27FC236}">
                  <a16:creationId xmlns:a16="http://schemas.microsoft.com/office/drawing/2014/main" id="{C9566CCF-1C7C-4460-80D3-AF54D75C7246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776" y="409"/>
              <a:ext cx="3888" cy="37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" name="Line 5">
              <a:extLst>
                <a:ext uri="{FF2B5EF4-FFF2-40B4-BE49-F238E27FC236}">
                  <a16:creationId xmlns:a16="http://schemas.microsoft.com/office/drawing/2014/main" id="{10679FAA-6E87-4F19-AA1D-13D98F728A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94" y="1364"/>
              <a:ext cx="1516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Line 6">
              <a:extLst>
                <a:ext uri="{FF2B5EF4-FFF2-40B4-BE49-F238E27FC236}">
                  <a16:creationId xmlns:a16="http://schemas.microsoft.com/office/drawing/2014/main" id="{0E83F235-F702-41B2-A829-2BF2C16BE0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18" y="1364"/>
              <a:ext cx="1516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7">
              <a:extLst>
                <a:ext uri="{FF2B5EF4-FFF2-40B4-BE49-F238E27FC236}">
                  <a16:creationId xmlns:a16="http://schemas.microsoft.com/office/drawing/2014/main" id="{616729FC-85A0-4AF6-ACBD-B1CE9FC46F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0" y="1310"/>
              <a:ext cx="108" cy="10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id="{725FC9A6-7486-486D-BC15-A5AB3247B5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0" y="1310"/>
              <a:ext cx="108" cy="108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AE8E00B0-3973-4AAC-9706-B189CC8BDA5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97" y="1588"/>
              <a:ext cx="100" cy="13"/>
            </a:xfrm>
            <a:custGeom>
              <a:avLst/>
              <a:gdLst>
                <a:gd name="T0" fmla="*/ 0 w 100"/>
                <a:gd name="T1" fmla="*/ 0 h 13"/>
                <a:gd name="T2" fmla="*/ 100 w 100"/>
                <a:gd name="T3" fmla="*/ 0 h 13"/>
                <a:gd name="T4" fmla="*/ 0 w 100"/>
                <a:gd name="T5" fmla="*/ 13 h 13"/>
                <a:gd name="T6" fmla="*/ 100 w 100"/>
                <a:gd name="T7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13">
                  <a:moveTo>
                    <a:pt x="0" y="0"/>
                  </a:moveTo>
                  <a:lnTo>
                    <a:pt x="100" y="0"/>
                  </a:lnTo>
                  <a:moveTo>
                    <a:pt x="0" y="13"/>
                  </a:moveTo>
                  <a:lnTo>
                    <a:pt x="100" y="13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76A41D3F-4C69-4BF4-B7AD-CFE36977B50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76" y="1609"/>
              <a:ext cx="142" cy="76"/>
            </a:xfrm>
            <a:custGeom>
              <a:avLst/>
              <a:gdLst>
                <a:gd name="T0" fmla="*/ 1 w 251"/>
                <a:gd name="T1" fmla="*/ 46 h 135"/>
                <a:gd name="T2" fmla="*/ 31 w 251"/>
                <a:gd name="T3" fmla="*/ 1 h 135"/>
                <a:gd name="T4" fmla="*/ 64 w 251"/>
                <a:gd name="T5" fmla="*/ 43 h 135"/>
                <a:gd name="T6" fmla="*/ 64 w 251"/>
                <a:gd name="T7" fmla="*/ 46 h 135"/>
                <a:gd name="T8" fmla="*/ 94 w 251"/>
                <a:gd name="T9" fmla="*/ 1 h 135"/>
                <a:gd name="T10" fmla="*/ 126 w 251"/>
                <a:gd name="T11" fmla="*/ 43 h 135"/>
                <a:gd name="T12" fmla="*/ 126 w 251"/>
                <a:gd name="T13" fmla="*/ 46 h 135"/>
                <a:gd name="T14" fmla="*/ 156 w 251"/>
                <a:gd name="T15" fmla="*/ 1 h 135"/>
                <a:gd name="T16" fmla="*/ 188 w 251"/>
                <a:gd name="T17" fmla="*/ 43 h 135"/>
                <a:gd name="T18" fmla="*/ 188 w 251"/>
                <a:gd name="T19" fmla="*/ 46 h 135"/>
                <a:gd name="T20" fmla="*/ 218 w 251"/>
                <a:gd name="T21" fmla="*/ 1 h 135"/>
                <a:gd name="T22" fmla="*/ 251 w 251"/>
                <a:gd name="T23" fmla="*/ 43 h 135"/>
                <a:gd name="T24" fmla="*/ 251 w 251"/>
                <a:gd name="T25" fmla="*/ 46 h 135"/>
                <a:gd name="T26" fmla="*/ 1 w 251"/>
                <a:gd name="T27" fmla="*/ 46 h 135"/>
                <a:gd name="T28" fmla="*/ 1 w 251"/>
                <a:gd name="T29" fmla="*/ 135 h 135"/>
                <a:gd name="T30" fmla="*/ 251 w 251"/>
                <a:gd name="T31" fmla="*/ 46 h 135"/>
                <a:gd name="T32" fmla="*/ 251 w 251"/>
                <a:gd name="T33" fmla="*/ 13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51" h="135">
                  <a:moveTo>
                    <a:pt x="1" y="46"/>
                  </a:moveTo>
                  <a:cubicBezTo>
                    <a:pt x="0" y="22"/>
                    <a:pt x="14" y="2"/>
                    <a:pt x="31" y="1"/>
                  </a:cubicBezTo>
                  <a:cubicBezTo>
                    <a:pt x="48" y="0"/>
                    <a:pt x="63" y="19"/>
                    <a:pt x="64" y="43"/>
                  </a:cubicBezTo>
                  <a:cubicBezTo>
                    <a:pt x="64" y="44"/>
                    <a:pt x="64" y="45"/>
                    <a:pt x="64" y="46"/>
                  </a:cubicBezTo>
                  <a:cubicBezTo>
                    <a:pt x="63" y="22"/>
                    <a:pt x="76" y="2"/>
                    <a:pt x="94" y="1"/>
                  </a:cubicBezTo>
                  <a:cubicBezTo>
                    <a:pt x="111" y="0"/>
                    <a:pt x="125" y="19"/>
                    <a:pt x="126" y="43"/>
                  </a:cubicBezTo>
                  <a:cubicBezTo>
                    <a:pt x="126" y="44"/>
                    <a:pt x="126" y="45"/>
                    <a:pt x="126" y="46"/>
                  </a:cubicBezTo>
                  <a:cubicBezTo>
                    <a:pt x="125" y="22"/>
                    <a:pt x="139" y="2"/>
                    <a:pt x="156" y="1"/>
                  </a:cubicBezTo>
                  <a:cubicBezTo>
                    <a:pt x="173" y="0"/>
                    <a:pt x="188" y="19"/>
                    <a:pt x="188" y="43"/>
                  </a:cubicBezTo>
                  <a:cubicBezTo>
                    <a:pt x="188" y="44"/>
                    <a:pt x="188" y="45"/>
                    <a:pt x="188" y="46"/>
                  </a:cubicBezTo>
                  <a:cubicBezTo>
                    <a:pt x="188" y="22"/>
                    <a:pt x="201" y="2"/>
                    <a:pt x="218" y="1"/>
                  </a:cubicBezTo>
                  <a:cubicBezTo>
                    <a:pt x="236" y="0"/>
                    <a:pt x="250" y="19"/>
                    <a:pt x="251" y="43"/>
                  </a:cubicBezTo>
                  <a:cubicBezTo>
                    <a:pt x="251" y="44"/>
                    <a:pt x="251" y="45"/>
                    <a:pt x="251" y="46"/>
                  </a:cubicBezTo>
                  <a:moveTo>
                    <a:pt x="1" y="46"/>
                  </a:moveTo>
                  <a:lnTo>
                    <a:pt x="1" y="135"/>
                  </a:lnTo>
                  <a:moveTo>
                    <a:pt x="251" y="46"/>
                  </a:moveTo>
                  <a:lnTo>
                    <a:pt x="251" y="135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204F0399-9E91-4CE2-A645-C28CA665780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77" y="1504"/>
              <a:ext cx="141" cy="76"/>
            </a:xfrm>
            <a:custGeom>
              <a:avLst/>
              <a:gdLst>
                <a:gd name="T0" fmla="*/ 250 w 250"/>
                <a:gd name="T1" fmla="*/ 89 h 135"/>
                <a:gd name="T2" fmla="*/ 220 w 250"/>
                <a:gd name="T3" fmla="*/ 134 h 135"/>
                <a:gd name="T4" fmla="*/ 187 w 250"/>
                <a:gd name="T5" fmla="*/ 93 h 135"/>
                <a:gd name="T6" fmla="*/ 187 w 250"/>
                <a:gd name="T7" fmla="*/ 89 h 135"/>
                <a:gd name="T8" fmla="*/ 157 w 250"/>
                <a:gd name="T9" fmla="*/ 134 h 135"/>
                <a:gd name="T10" fmla="*/ 125 w 250"/>
                <a:gd name="T11" fmla="*/ 93 h 135"/>
                <a:gd name="T12" fmla="*/ 125 w 250"/>
                <a:gd name="T13" fmla="*/ 89 h 135"/>
                <a:gd name="T14" fmla="*/ 95 w 250"/>
                <a:gd name="T15" fmla="*/ 134 h 135"/>
                <a:gd name="T16" fmla="*/ 63 w 250"/>
                <a:gd name="T17" fmla="*/ 93 h 135"/>
                <a:gd name="T18" fmla="*/ 63 w 250"/>
                <a:gd name="T19" fmla="*/ 89 h 135"/>
                <a:gd name="T20" fmla="*/ 33 w 250"/>
                <a:gd name="T21" fmla="*/ 134 h 135"/>
                <a:gd name="T22" fmla="*/ 0 w 250"/>
                <a:gd name="T23" fmla="*/ 93 h 135"/>
                <a:gd name="T24" fmla="*/ 0 w 250"/>
                <a:gd name="T25" fmla="*/ 89 h 135"/>
                <a:gd name="T26" fmla="*/ 250 w 250"/>
                <a:gd name="T27" fmla="*/ 89 h 135"/>
                <a:gd name="T28" fmla="*/ 250 w 250"/>
                <a:gd name="T29" fmla="*/ 0 h 135"/>
                <a:gd name="T30" fmla="*/ 0 w 250"/>
                <a:gd name="T31" fmla="*/ 89 h 135"/>
                <a:gd name="T32" fmla="*/ 0 w 250"/>
                <a:gd name="T33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50" h="135">
                  <a:moveTo>
                    <a:pt x="250" y="89"/>
                  </a:moveTo>
                  <a:cubicBezTo>
                    <a:pt x="250" y="113"/>
                    <a:pt x="237" y="133"/>
                    <a:pt x="220" y="134"/>
                  </a:cubicBezTo>
                  <a:cubicBezTo>
                    <a:pt x="203" y="135"/>
                    <a:pt x="188" y="116"/>
                    <a:pt x="187" y="93"/>
                  </a:cubicBezTo>
                  <a:cubicBezTo>
                    <a:pt x="187" y="92"/>
                    <a:pt x="187" y="90"/>
                    <a:pt x="187" y="89"/>
                  </a:cubicBezTo>
                  <a:cubicBezTo>
                    <a:pt x="188" y="113"/>
                    <a:pt x="175" y="133"/>
                    <a:pt x="157" y="134"/>
                  </a:cubicBezTo>
                  <a:cubicBezTo>
                    <a:pt x="140" y="135"/>
                    <a:pt x="126" y="116"/>
                    <a:pt x="125" y="93"/>
                  </a:cubicBezTo>
                  <a:cubicBezTo>
                    <a:pt x="125" y="92"/>
                    <a:pt x="125" y="90"/>
                    <a:pt x="125" y="89"/>
                  </a:cubicBezTo>
                  <a:cubicBezTo>
                    <a:pt x="126" y="113"/>
                    <a:pt x="112" y="133"/>
                    <a:pt x="95" y="134"/>
                  </a:cubicBezTo>
                  <a:cubicBezTo>
                    <a:pt x="78" y="135"/>
                    <a:pt x="63" y="116"/>
                    <a:pt x="63" y="93"/>
                  </a:cubicBezTo>
                  <a:cubicBezTo>
                    <a:pt x="63" y="92"/>
                    <a:pt x="63" y="90"/>
                    <a:pt x="63" y="89"/>
                  </a:cubicBezTo>
                  <a:cubicBezTo>
                    <a:pt x="63" y="113"/>
                    <a:pt x="50" y="133"/>
                    <a:pt x="33" y="134"/>
                  </a:cubicBezTo>
                  <a:cubicBezTo>
                    <a:pt x="15" y="135"/>
                    <a:pt x="1" y="116"/>
                    <a:pt x="0" y="93"/>
                  </a:cubicBezTo>
                  <a:cubicBezTo>
                    <a:pt x="0" y="92"/>
                    <a:pt x="0" y="90"/>
                    <a:pt x="0" y="89"/>
                  </a:cubicBezTo>
                  <a:moveTo>
                    <a:pt x="250" y="89"/>
                  </a:moveTo>
                  <a:lnTo>
                    <a:pt x="250" y="0"/>
                  </a:lnTo>
                  <a:moveTo>
                    <a:pt x="0" y="89"/>
                  </a:moveTo>
                  <a:lnTo>
                    <a:pt x="0" y="0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EF0E2C73-E1DF-4647-A5E7-B8C8A7D3720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63" y="1588"/>
              <a:ext cx="100" cy="13"/>
            </a:xfrm>
            <a:custGeom>
              <a:avLst/>
              <a:gdLst>
                <a:gd name="T0" fmla="*/ 0 w 100"/>
                <a:gd name="T1" fmla="*/ 0 h 13"/>
                <a:gd name="T2" fmla="*/ 100 w 100"/>
                <a:gd name="T3" fmla="*/ 0 h 13"/>
                <a:gd name="T4" fmla="*/ 0 w 100"/>
                <a:gd name="T5" fmla="*/ 13 h 13"/>
                <a:gd name="T6" fmla="*/ 100 w 100"/>
                <a:gd name="T7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13">
                  <a:moveTo>
                    <a:pt x="0" y="0"/>
                  </a:moveTo>
                  <a:lnTo>
                    <a:pt x="100" y="0"/>
                  </a:lnTo>
                  <a:moveTo>
                    <a:pt x="0" y="13"/>
                  </a:moveTo>
                  <a:lnTo>
                    <a:pt x="100" y="13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EEF781B5-C06D-4236-9F56-A272A835F18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42" y="1609"/>
              <a:ext cx="142" cy="76"/>
            </a:xfrm>
            <a:custGeom>
              <a:avLst/>
              <a:gdLst>
                <a:gd name="T0" fmla="*/ 1 w 251"/>
                <a:gd name="T1" fmla="*/ 46 h 135"/>
                <a:gd name="T2" fmla="*/ 31 w 251"/>
                <a:gd name="T3" fmla="*/ 1 h 135"/>
                <a:gd name="T4" fmla="*/ 64 w 251"/>
                <a:gd name="T5" fmla="*/ 43 h 135"/>
                <a:gd name="T6" fmla="*/ 64 w 251"/>
                <a:gd name="T7" fmla="*/ 46 h 135"/>
                <a:gd name="T8" fmla="*/ 94 w 251"/>
                <a:gd name="T9" fmla="*/ 1 h 135"/>
                <a:gd name="T10" fmla="*/ 126 w 251"/>
                <a:gd name="T11" fmla="*/ 43 h 135"/>
                <a:gd name="T12" fmla="*/ 126 w 251"/>
                <a:gd name="T13" fmla="*/ 46 h 135"/>
                <a:gd name="T14" fmla="*/ 156 w 251"/>
                <a:gd name="T15" fmla="*/ 1 h 135"/>
                <a:gd name="T16" fmla="*/ 188 w 251"/>
                <a:gd name="T17" fmla="*/ 43 h 135"/>
                <a:gd name="T18" fmla="*/ 188 w 251"/>
                <a:gd name="T19" fmla="*/ 46 h 135"/>
                <a:gd name="T20" fmla="*/ 218 w 251"/>
                <a:gd name="T21" fmla="*/ 1 h 135"/>
                <a:gd name="T22" fmla="*/ 251 w 251"/>
                <a:gd name="T23" fmla="*/ 43 h 135"/>
                <a:gd name="T24" fmla="*/ 251 w 251"/>
                <a:gd name="T25" fmla="*/ 46 h 135"/>
                <a:gd name="T26" fmla="*/ 1 w 251"/>
                <a:gd name="T27" fmla="*/ 46 h 135"/>
                <a:gd name="T28" fmla="*/ 1 w 251"/>
                <a:gd name="T29" fmla="*/ 135 h 135"/>
                <a:gd name="T30" fmla="*/ 251 w 251"/>
                <a:gd name="T31" fmla="*/ 46 h 135"/>
                <a:gd name="T32" fmla="*/ 251 w 251"/>
                <a:gd name="T33" fmla="*/ 13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51" h="135">
                  <a:moveTo>
                    <a:pt x="1" y="46"/>
                  </a:moveTo>
                  <a:cubicBezTo>
                    <a:pt x="0" y="22"/>
                    <a:pt x="14" y="2"/>
                    <a:pt x="31" y="1"/>
                  </a:cubicBezTo>
                  <a:cubicBezTo>
                    <a:pt x="48" y="0"/>
                    <a:pt x="63" y="19"/>
                    <a:pt x="64" y="43"/>
                  </a:cubicBezTo>
                  <a:cubicBezTo>
                    <a:pt x="64" y="44"/>
                    <a:pt x="64" y="45"/>
                    <a:pt x="64" y="46"/>
                  </a:cubicBezTo>
                  <a:cubicBezTo>
                    <a:pt x="63" y="22"/>
                    <a:pt x="76" y="2"/>
                    <a:pt x="94" y="1"/>
                  </a:cubicBezTo>
                  <a:cubicBezTo>
                    <a:pt x="111" y="0"/>
                    <a:pt x="125" y="19"/>
                    <a:pt x="126" y="43"/>
                  </a:cubicBezTo>
                  <a:cubicBezTo>
                    <a:pt x="126" y="44"/>
                    <a:pt x="126" y="45"/>
                    <a:pt x="126" y="46"/>
                  </a:cubicBezTo>
                  <a:cubicBezTo>
                    <a:pt x="125" y="22"/>
                    <a:pt x="139" y="2"/>
                    <a:pt x="156" y="1"/>
                  </a:cubicBezTo>
                  <a:cubicBezTo>
                    <a:pt x="173" y="0"/>
                    <a:pt x="188" y="19"/>
                    <a:pt x="188" y="43"/>
                  </a:cubicBezTo>
                  <a:cubicBezTo>
                    <a:pt x="188" y="44"/>
                    <a:pt x="188" y="45"/>
                    <a:pt x="188" y="46"/>
                  </a:cubicBezTo>
                  <a:cubicBezTo>
                    <a:pt x="188" y="22"/>
                    <a:pt x="201" y="2"/>
                    <a:pt x="218" y="1"/>
                  </a:cubicBezTo>
                  <a:cubicBezTo>
                    <a:pt x="236" y="0"/>
                    <a:pt x="250" y="19"/>
                    <a:pt x="251" y="43"/>
                  </a:cubicBezTo>
                  <a:cubicBezTo>
                    <a:pt x="251" y="44"/>
                    <a:pt x="251" y="45"/>
                    <a:pt x="251" y="46"/>
                  </a:cubicBezTo>
                  <a:moveTo>
                    <a:pt x="1" y="46"/>
                  </a:moveTo>
                  <a:lnTo>
                    <a:pt x="1" y="135"/>
                  </a:lnTo>
                  <a:moveTo>
                    <a:pt x="251" y="46"/>
                  </a:moveTo>
                  <a:lnTo>
                    <a:pt x="251" y="135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39FBFC09-D0FD-4186-A524-48001C3E774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43" y="1504"/>
              <a:ext cx="141" cy="76"/>
            </a:xfrm>
            <a:custGeom>
              <a:avLst/>
              <a:gdLst>
                <a:gd name="T0" fmla="*/ 250 w 250"/>
                <a:gd name="T1" fmla="*/ 89 h 135"/>
                <a:gd name="T2" fmla="*/ 220 w 250"/>
                <a:gd name="T3" fmla="*/ 134 h 135"/>
                <a:gd name="T4" fmla="*/ 187 w 250"/>
                <a:gd name="T5" fmla="*/ 93 h 135"/>
                <a:gd name="T6" fmla="*/ 187 w 250"/>
                <a:gd name="T7" fmla="*/ 89 h 135"/>
                <a:gd name="T8" fmla="*/ 157 w 250"/>
                <a:gd name="T9" fmla="*/ 134 h 135"/>
                <a:gd name="T10" fmla="*/ 125 w 250"/>
                <a:gd name="T11" fmla="*/ 93 h 135"/>
                <a:gd name="T12" fmla="*/ 125 w 250"/>
                <a:gd name="T13" fmla="*/ 89 h 135"/>
                <a:gd name="T14" fmla="*/ 95 w 250"/>
                <a:gd name="T15" fmla="*/ 134 h 135"/>
                <a:gd name="T16" fmla="*/ 63 w 250"/>
                <a:gd name="T17" fmla="*/ 93 h 135"/>
                <a:gd name="T18" fmla="*/ 63 w 250"/>
                <a:gd name="T19" fmla="*/ 89 h 135"/>
                <a:gd name="T20" fmla="*/ 33 w 250"/>
                <a:gd name="T21" fmla="*/ 134 h 135"/>
                <a:gd name="T22" fmla="*/ 0 w 250"/>
                <a:gd name="T23" fmla="*/ 93 h 135"/>
                <a:gd name="T24" fmla="*/ 0 w 250"/>
                <a:gd name="T25" fmla="*/ 89 h 135"/>
                <a:gd name="T26" fmla="*/ 250 w 250"/>
                <a:gd name="T27" fmla="*/ 89 h 135"/>
                <a:gd name="T28" fmla="*/ 250 w 250"/>
                <a:gd name="T29" fmla="*/ 0 h 135"/>
                <a:gd name="T30" fmla="*/ 0 w 250"/>
                <a:gd name="T31" fmla="*/ 89 h 135"/>
                <a:gd name="T32" fmla="*/ 0 w 250"/>
                <a:gd name="T33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50" h="135">
                  <a:moveTo>
                    <a:pt x="250" y="89"/>
                  </a:moveTo>
                  <a:cubicBezTo>
                    <a:pt x="250" y="113"/>
                    <a:pt x="237" y="133"/>
                    <a:pt x="220" y="134"/>
                  </a:cubicBezTo>
                  <a:cubicBezTo>
                    <a:pt x="203" y="135"/>
                    <a:pt x="188" y="116"/>
                    <a:pt x="187" y="93"/>
                  </a:cubicBezTo>
                  <a:cubicBezTo>
                    <a:pt x="187" y="92"/>
                    <a:pt x="187" y="90"/>
                    <a:pt x="187" y="89"/>
                  </a:cubicBezTo>
                  <a:cubicBezTo>
                    <a:pt x="188" y="113"/>
                    <a:pt x="175" y="133"/>
                    <a:pt x="157" y="134"/>
                  </a:cubicBezTo>
                  <a:cubicBezTo>
                    <a:pt x="140" y="135"/>
                    <a:pt x="126" y="116"/>
                    <a:pt x="125" y="93"/>
                  </a:cubicBezTo>
                  <a:cubicBezTo>
                    <a:pt x="125" y="92"/>
                    <a:pt x="125" y="90"/>
                    <a:pt x="125" y="89"/>
                  </a:cubicBezTo>
                  <a:cubicBezTo>
                    <a:pt x="126" y="113"/>
                    <a:pt x="112" y="133"/>
                    <a:pt x="95" y="134"/>
                  </a:cubicBezTo>
                  <a:cubicBezTo>
                    <a:pt x="78" y="135"/>
                    <a:pt x="63" y="116"/>
                    <a:pt x="63" y="93"/>
                  </a:cubicBezTo>
                  <a:cubicBezTo>
                    <a:pt x="63" y="92"/>
                    <a:pt x="63" y="90"/>
                    <a:pt x="63" y="89"/>
                  </a:cubicBezTo>
                  <a:cubicBezTo>
                    <a:pt x="63" y="113"/>
                    <a:pt x="50" y="133"/>
                    <a:pt x="33" y="134"/>
                  </a:cubicBezTo>
                  <a:cubicBezTo>
                    <a:pt x="15" y="135"/>
                    <a:pt x="1" y="116"/>
                    <a:pt x="0" y="93"/>
                  </a:cubicBezTo>
                  <a:cubicBezTo>
                    <a:pt x="0" y="92"/>
                    <a:pt x="0" y="90"/>
                    <a:pt x="0" y="89"/>
                  </a:cubicBezTo>
                  <a:moveTo>
                    <a:pt x="250" y="89"/>
                  </a:moveTo>
                  <a:lnTo>
                    <a:pt x="250" y="0"/>
                  </a:lnTo>
                  <a:moveTo>
                    <a:pt x="0" y="89"/>
                  </a:moveTo>
                  <a:lnTo>
                    <a:pt x="0" y="0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5">
              <a:extLst>
                <a:ext uri="{FF2B5EF4-FFF2-40B4-BE49-F238E27FC236}">
                  <a16:creationId xmlns:a16="http://schemas.microsoft.com/office/drawing/2014/main" id="{981B8F8F-161B-4113-A50C-832FFB0C10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5" y="2149"/>
              <a:ext cx="65" cy="6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6">
              <a:extLst>
                <a:ext uri="{FF2B5EF4-FFF2-40B4-BE49-F238E27FC236}">
                  <a16:creationId xmlns:a16="http://schemas.microsoft.com/office/drawing/2014/main" id="{E90E0EC1-065B-435A-B5F6-2FB5CF5081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5" y="2149"/>
              <a:ext cx="65" cy="64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17">
              <a:extLst>
                <a:ext uri="{FF2B5EF4-FFF2-40B4-BE49-F238E27FC236}">
                  <a16:creationId xmlns:a16="http://schemas.microsoft.com/office/drawing/2014/main" id="{0B067CF5-AE55-469D-B01E-1BBD3F35E7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77" y="2014"/>
              <a:ext cx="129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4F49DE80-C4CE-4992-B287-29E5ABEAFBB1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4" y="1364"/>
              <a:ext cx="1516" cy="2544"/>
            </a:xfrm>
            <a:custGeom>
              <a:avLst/>
              <a:gdLst>
                <a:gd name="T0" fmla="*/ 0 w 1516"/>
                <a:gd name="T1" fmla="*/ 0 h 2544"/>
                <a:gd name="T2" fmla="*/ 0 w 1516"/>
                <a:gd name="T3" fmla="*/ 2544 h 2544"/>
                <a:gd name="T4" fmla="*/ 1516 w 1516"/>
                <a:gd name="T5" fmla="*/ 2544 h 2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6" h="2544">
                  <a:moveTo>
                    <a:pt x="0" y="0"/>
                  </a:moveTo>
                  <a:lnTo>
                    <a:pt x="0" y="2544"/>
                  </a:lnTo>
                  <a:lnTo>
                    <a:pt x="1516" y="254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C1362A06-5DC1-42EF-BBC3-6E9B6477C6C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8" y="1364"/>
              <a:ext cx="1516" cy="2544"/>
            </a:xfrm>
            <a:custGeom>
              <a:avLst/>
              <a:gdLst>
                <a:gd name="T0" fmla="*/ 1516 w 1516"/>
                <a:gd name="T1" fmla="*/ 0 h 2544"/>
                <a:gd name="T2" fmla="*/ 1516 w 1516"/>
                <a:gd name="T3" fmla="*/ 2544 h 2544"/>
                <a:gd name="T4" fmla="*/ 0 w 1516"/>
                <a:gd name="T5" fmla="*/ 2544 h 2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6" h="2544">
                  <a:moveTo>
                    <a:pt x="1516" y="0"/>
                  </a:moveTo>
                  <a:lnTo>
                    <a:pt x="1516" y="2544"/>
                  </a:lnTo>
                  <a:lnTo>
                    <a:pt x="0" y="254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20">
              <a:extLst>
                <a:ext uri="{FF2B5EF4-FFF2-40B4-BE49-F238E27FC236}">
                  <a16:creationId xmlns:a16="http://schemas.microsoft.com/office/drawing/2014/main" id="{30D6AF96-61E7-4EA2-A618-FF4D093F41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0" y="3854"/>
              <a:ext cx="108" cy="10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21">
              <a:extLst>
                <a:ext uri="{FF2B5EF4-FFF2-40B4-BE49-F238E27FC236}">
                  <a16:creationId xmlns:a16="http://schemas.microsoft.com/office/drawing/2014/main" id="{D767FC3F-E384-49B8-B04D-69753C2DF8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0" y="3854"/>
              <a:ext cx="108" cy="109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22">
              <a:extLst>
                <a:ext uri="{FF2B5EF4-FFF2-40B4-BE49-F238E27FC236}">
                  <a16:creationId xmlns:a16="http://schemas.microsoft.com/office/drawing/2014/main" id="{B8350E66-E5B7-438E-8EC3-7D998F020B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35" y="2014"/>
              <a:ext cx="32" cy="135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23">
              <a:extLst>
                <a:ext uri="{FF2B5EF4-FFF2-40B4-BE49-F238E27FC236}">
                  <a16:creationId xmlns:a16="http://schemas.microsoft.com/office/drawing/2014/main" id="{DCA6E894-9017-4635-970A-D92BA5E88B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44" y="1635"/>
              <a:ext cx="0" cy="379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24">
              <a:extLst>
                <a:ext uri="{FF2B5EF4-FFF2-40B4-BE49-F238E27FC236}">
                  <a16:creationId xmlns:a16="http://schemas.microsoft.com/office/drawing/2014/main" id="{85B21CD2-8D64-437D-8072-6D488621CC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10" y="1635"/>
              <a:ext cx="0" cy="379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25">
              <a:extLst>
                <a:ext uri="{FF2B5EF4-FFF2-40B4-BE49-F238E27FC236}">
                  <a16:creationId xmlns:a16="http://schemas.microsoft.com/office/drawing/2014/main" id="{9E8DA14D-5B02-422E-8F48-AB5E0FF1F5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10" y="1364"/>
              <a:ext cx="0" cy="19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26">
              <a:extLst>
                <a:ext uri="{FF2B5EF4-FFF2-40B4-BE49-F238E27FC236}">
                  <a16:creationId xmlns:a16="http://schemas.microsoft.com/office/drawing/2014/main" id="{FF940A9D-5B1F-416A-AE72-518B4AEC79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44" y="1364"/>
              <a:ext cx="0" cy="19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B12E569F-8859-477E-A5BE-62956206FD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2" y="1116"/>
              <a:ext cx="64" cy="6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2646F152-A05D-4C35-B822-EFC3F8755F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2" y="1116"/>
              <a:ext cx="64" cy="64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73E437A5-6A27-4775-A419-0DA342345A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8" y="1116"/>
              <a:ext cx="65" cy="6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30">
              <a:extLst>
                <a:ext uri="{FF2B5EF4-FFF2-40B4-BE49-F238E27FC236}">
                  <a16:creationId xmlns:a16="http://schemas.microsoft.com/office/drawing/2014/main" id="{30B26845-AD3D-439D-B033-E4009E2319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8" y="1116"/>
              <a:ext cx="65" cy="64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31">
              <a:extLst>
                <a:ext uri="{FF2B5EF4-FFF2-40B4-BE49-F238E27FC236}">
                  <a16:creationId xmlns:a16="http://schemas.microsoft.com/office/drawing/2014/main" id="{E790BD42-4F40-4E6B-98C0-706FCA2068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1" y="1116"/>
              <a:ext cx="64" cy="6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32">
              <a:extLst>
                <a:ext uri="{FF2B5EF4-FFF2-40B4-BE49-F238E27FC236}">
                  <a16:creationId xmlns:a16="http://schemas.microsoft.com/office/drawing/2014/main" id="{C01367FA-CC04-40E1-8308-E0AAF5F02B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1" y="1116"/>
              <a:ext cx="64" cy="64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33">
              <a:extLst>
                <a:ext uri="{FF2B5EF4-FFF2-40B4-BE49-F238E27FC236}">
                  <a16:creationId xmlns:a16="http://schemas.microsoft.com/office/drawing/2014/main" id="{DEEAE020-510F-423B-B895-E09ED15A64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7" y="1116"/>
              <a:ext cx="65" cy="6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34">
              <a:extLst>
                <a:ext uri="{FF2B5EF4-FFF2-40B4-BE49-F238E27FC236}">
                  <a16:creationId xmlns:a16="http://schemas.microsoft.com/office/drawing/2014/main" id="{A721CBC9-8BA1-439B-A489-965046795B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7" y="1116"/>
              <a:ext cx="65" cy="64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Line 35">
              <a:extLst>
                <a:ext uri="{FF2B5EF4-FFF2-40B4-BE49-F238E27FC236}">
                  <a16:creationId xmlns:a16="http://schemas.microsoft.com/office/drawing/2014/main" id="{A8557A58-C6E2-4509-BD61-6C97C4E50F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95" y="1180"/>
              <a:ext cx="0" cy="184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Line 36">
              <a:extLst>
                <a:ext uri="{FF2B5EF4-FFF2-40B4-BE49-F238E27FC236}">
                  <a16:creationId xmlns:a16="http://schemas.microsoft.com/office/drawing/2014/main" id="{AEBF923D-794E-4F6C-9212-2DFF03DEE9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3" y="1180"/>
              <a:ext cx="0" cy="184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Line 37">
              <a:extLst>
                <a:ext uri="{FF2B5EF4-FFF2-40B4-BE49-F238E27FC236}">
                  <a16:creationId xmlns:a16="http://schemas.microsoft.com/office/drawing/2014/main" id="{AF95EC7A-5426-4EAA-A453-3FFD4599F6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96" y="1180"/>
              <a:ext cx="0" cy="184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Line 38">
              <a:extLst>
                <a:ext uri="{FF2B5EF4-FFF2-40B4-BE49-F238E27FC236}">
                  <a16:creationId xmlns:a16="http://schemas.microsoft.com/office/drawing/2014/main" id="{8CAC99AC-8477-474A-9665-3C48645890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4" y="1180"/>
              <a:ext cx="0" cy="184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Line 39">
              <a:extLst>
                <a:ext uri="{FF2B5EF4-FFF2-40B4-BE49-F238E27FC236}">
                  <a16:creationId xmlns:a16="http://schemas.microsoft.com/office/drawing/2014/main" id="{42ABD368-4A00-4B24-B485-56C09A3B3A5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96" y="931"/>
              <a:ext cx="0" cy="185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Line 40">
              <a:extLst>
                <a:ext uri="{FF2B5EF4-FFF2-40B4-BE49-F238E27FC236}">
                  <a16:creationId xmlns:a16="http://schemas.microsoft.com/office/drawing/2014/main" id="{E582F0D2-A76C-4102-B46D-637F9015A1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3" y="931"/>
              <a:ext cx="0" cy="185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>
              <a:extLst>
                <a:ext uri="{FF2B5EF4-FFF2-40B4-BE49-F238E27FC236}">
                  <a16:creationId xmlns:a16="http://schemas.microsoft.com/office/drawing/2014/main" id="{F1FCC2F8-934D-4CF3-9681-C672CA990D8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45" y="884"/>
              <a:ext cx="101" cy="13"/>
            </a:xfrm>
            <a:custGeom>
              <a:avLst/>
              <a:gdLst>
                <a:gd name="T0" fmla="*/ 0 w 101"/>
                <a:gd name="T1" fmla="*/ 0 h 13"/>
                <a:gd name="T2" fmla="*/ 101 w 101"/>
                <a:gd name="T3" fmla="*/ 0 h 13"/>
                <a:gd name="T4" fmla="*/ 0 w 101"/>
                <a:gd name="T5" fmla="*/ 13 h 13"/>
                <a:gd name="T6" fmla="*/ 101 w 101"/>
                <a:gd name="T7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13">
                  <a:moveTo>
                    <a:pt x="0" y="0"/>
                  </a:moveTo>
                  <a:lnTo>
                    <a:pt x="101" y="0"/>
                  </a:lnTo>
                  <a:moveTo>
                    <a:pt x="0" y="13"/>
                  </a:moveTo>
                  <a:lnTo>
                    <a:pt x="101" y="13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>
              <a:extLst>
                <a:ext uri="{FF2B5EF4-FFF2-40B4-BE49-F238E27FC236}">
                  <a16:creationId xmlns:a16="http://schemas.microsoft.com/office/drawing/2014/main" id="{340204F0-F07B-4655-BB41-F918F547F15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25" y="905"/>
              <a:ext cx="141" cy="76"/>
            </a:xfrm>
            <a:custGeom>
              <a:avLst/>
              <a:gdLst>
                <a:gd name="T0" fmla="*/ 0 w 250"/>
                <a:gd name="T1" fmla="*/ 46 h 135"/>
                <a:gd name="T2" fmla="*/ 30 w 250"/>
                <a:gd name="T3" fmla="*/ 1 h 135"/>
                <a:gd name="T4" fmla="*/ 63 w 250"/>
                <a:gd name="T5" fmla="*/ 43 h 135"/>
                <a:gd name="T6" fmla="*/ 63 w 250"/>
                <a:gd name="T7" fmla="*/ 46 h 135"/>
                <a:gd name="T8" fmla="*/ 93 w 250"/>
                <a:gd name="T9" fmla="*/ 1 h 135"/>
                <a:gd name="T10" fmla="*/ 125 w 250"/>
                <a:gd name="T11" fmla="*/ 43 h 135"/>
                <a:gd name="T12" fmla="*/ 125 w 250"/>
                <a:gd name="T13" fmla="*/ 46 h 135"/>
                <a:gd name="T14" fmla="*/ 155 w 250"/>
                <a:gd name="T15" fmla="*/ 1 h 135"/>
                <a:gd name="T16" fmla="*/ 188 w 250"/>
                <a:gd name="T17" fmla="*/ 43 h 135"/>
                <a:gd name="T18" fmla="*/ 188 w 250"/>
                <a:gd name="T19" fmla="*/ 46 h 135"/>
                <a:gd name="T20" fmla="*/ 218 w 250"/>
                <a:gd name="T21" fmla="*/ 1 h 135"/>
                <a:gd name="T22" fmla="*/ 250 w 250"/>
                <a:gd name="T23" fmla="*/ 43 h 135"/>
                <a:gd name="T24" fmla="*/ 250 w 250"/>
                <a:gd name="T25" fmla="*/ 46 h 135"/>
                <a:gd name="T26" fmla="*/ 0 w 250"/>
                <a:gd name="T27" fmla="*/ 46 h 135"/>
                <a:gd name="T28" fmla="*/ 0 w 250"/>
                <a:gd name="T29" fmla="*/ 135 h 135"/>
                <a:gd name="T30" fmla="*/ 250 w 250"/>
                <a:gd name="T31" fmla="*/ 46 h 135"/>
                <a:gd name="T32" fmla="*/ 250 w 250"/>
                <a:gd name="T33" fmla="*/ 13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50" h="135">
                  <a:moveTo>
                    <a:pt x="0" y="46"/>
                  </a:moveTo>
                  <a:cubicBezTo>
                    <a:pt x="0" y="22"/>
                    <a:pt x="13" y="2"/>
                    <a:pt x="30" y="1"/>
                  </a:cubicBezTo>
                  <a:cubicBezTo>
                    <a:pt x="48" y="0"/>
                    <a:pt x="62" y="19"/>
                    <a:pt x="63" y="43"/>
                  </a:cubicBezTo>
                  <a:cubicBezTo>
                    <a:pt x="63" y="44"/>
                    <a:pt x="63" y="45"/>
                    <a:pt x="63" y="46"/>
                  </a:cubicBezTo>
                  <a:cubicBezTo>
                    <a:pt x="62" y="22"/>
                    <a:pt x="75" y="2"/>
                    <a:pt x="93" y="1"/>
                  </a:cubicBezTo>
                  <a:cubicBezTo>
                    <a:pt x="110" y="0"/>
                    <a:pt x="124" y="19"/>
                    <a:pt x="125" y="43"/>
                  </a:cubicBezTo>
                  <a:cubicBezTo>
                    <a:pt x="125" y="44"/>
                    <a:pt x="125" y="45"/>
                    <a:pt x="125" y="46"/>
                  </a:cubicBezTo>
                  <a:cubicBezTo>
                    <a:pt x="124" y="22"/>
                    <a:pt x="138" y="2"/>
                    <a:pt x="155" y="1"/>
                  </a:cubicBezTo>
                  <a:cubicBezTo>
                    <a:pt x="172" y="0"/>
                    <a:pt x="187" y="19"/>
                    <a:pt x="188" y="43"/>
                  </a:cubicBezTo>
                  <a:cubicBezTo>
                    <a:pt x="188" y="44"/>
                    <a:pt x="188" y="45"/>
                    <a:pt x="188" y="46"/>
                  </a:cubicBezTo>
                  <a:cubicBezTo>
                    <a:pt x="187" y="22"/>
                    <a:pt x="200" y="2"/>
                    <a:pt x="218" y="1"/>
                  </a:cubicBezTo>
                  <a:cubicBezTo>
                    <a:pt x="235" y="0"/>
                    <a:pt x="249" y="19"/>
                    <a:pt x="250" y="43"/>
                  </a:cubicBezTo>
                  <a:cubicBezTo>
                    <a:pt x="250" y="44"/>
                    <a:pt x="250" y="45"/>
                    <a:pt x="250" y="46"/>
                  </a:cubicBezTo>
                  <a:moveTo>
                    <a:pt x="0" y="46"/>
                  </a:moveTo>
                  <a:lnTo>
                    <a:pt x="0" y="135"/>
                  </a:lnTo>
                  <a:moveTo>
                    <a:pt x="250" y="46"/>
                  </a:moveTo>
                  <a:lnTo>
                    <a:pt x="250" y="135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>
              <a:extLst>
                <a:ext uri="{FF2B5EF4-FFF2-40B4-BE49-F238E27FC236}">
                  <a16:creationId xmlns:a16="http://schemas.microsoft.com/office/drawing/2014/main" id="{096E3CB9-0BEB-4AB9-9C72-C20A21F60AB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25" y="800"/>
              <a:ext cx="142" cy="77"/>
            </a:xfrm>
            <a:custGeom>
              <a:avLst/>
              <a:gdLst>
                <a:gd name="T0" fmla="*/ 250 w 251"/>
                <a:gd name="T1" fmla="*/ 89 h 135"/>
                <a:gd name="T2" fmla="*/ 220 w 251"/>
                <a:gd name="T3" fmla="*/ 134 h 135"/>
                <a:gd name="T4" fmla="*/ 188 w 251"/>
                <a:gd name="T5" fmla="*/ 93 h 135"/>
                <a:gd name="T6" fmla="*/ 188 w 251"/>
                <a:gd name="T7" fmla="*/ 89 h 135"/>
                <a:gd name="T8" fmla="*/ 158 w 251"/>
                <a:gd name="T9" fmla="*/ 134 h 135"/>
                <a:gd name="T10" fmla="*/ 125 w 251"/>
                <a:gd name="T11" fmla="*/ 93 h 135"/>
                <a:gd name="T12" fmla="*/ 125 w 251"/>
                <a:gd name="T13" fmla="*/ 89 h 135"/>
                <a:gd name="T14" fmla="*/ 95 w 251"/>
                <a:gd name="T15" fmla="*/ 134 h 135"/>
                <a:gd name="T16" fmla="*/ 63 w 251"/>
                <a:gd name="T17" fmla="*/ 93 h 135"/>
                <a:gd name="T18" fmla="*/ 63 w 251"/>
                <a:gd name="T19" fmla="*/ 89 h 135"/>
                <a:gd name="T20" fmla="*/ 33 w 251"/>
                <a:gd name="T21" fmla="*/ 134 h 135"/>
                <a:gd name="T22" fmla="*/ 0 w 251"/>
                <a:gd name="T23" fmla="*/ 93 h 135"/>
                <a:gd name="T24" fmla="*/ 0 w 251"/>
                <a:gd name="T25" fmla="*/ 89 h 135"/>
                <a:gd name="T26" fmla="*/ 250 w 251"/>
                <a:gd name="T27" fmla="*/ 89 h 135"/>
                <a:gd name="T28" fmla="*/ 250 w 251"/>
                <a:gd name="T29" fmla="*/ 0 h 135"/>
                <a:gd name="T30" fmla="*/ 0 w 251"/>
                <a:gd name="T31" fmla="*/ 89 h 135"/>
                <a:gd name="T32" fmla="*/ 0 w 251"/>
                <a:gd name="T33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51" h="135">
                  <a:moveTo>
                    <a:pt x="250" y="89"/>
                  </a:moveTo>
                  <a:cubicBezTo>
                    <a:pt x="251" y="113"/>
                    <a:pt x="237" y="133"/>
                    <a:pt x="220" y="134"/>
                  </a:cubicBezTo>
                  <a:cubicBezTo>
                    <a:pt x="203" y="135"/>
                    <a:pt x="188" y="116"/>
                    <a:pt x="188" y="93"/>
                  </a:cubicBezTo>
                  <a:cubicBezTo>
                    <a:pt x="188" y="92"/>
                    <a:pt x="188" y="90"/>
                    <a:pt x="188" y="89"/>
                  </a:cubicBezTo>
                  <a:cubicBezTo>
                    <a:pt x="188" y="113"/>
                    <a:pt x="175" y="133"/>
                    <a:pt x="158" y="134"/>
                  </a:cubicBezTo>
                  <a:cubicBezTo>
                    <a:pt x="140" y="135"/>
                    <a:pt x="126" y="116"/>
                    <a:pt x="125" y="93"/>
                  </a:cubicBezTo>
                  <a:cubicBezTo>
                    <a:pt x="125" y="92"/>
                    <a:pt x="125" y="90"/>
                    <a:pt x="125" y="89"/>
                  </a:cubicBezTo>
                  <a:cubicBezTo>
                    <a:pt x="126" y="113"/>
                    <a:pt x="112" y="133"/>
                    <a:pt x="95" y="134"/>
                  </a:cubicBezTo>
                  <a:cubicBezTo>
                    <a:pt x="78" y="135"/>
                    <a:pt x="63" y="116"/>
                    <a:pt x="63" y="93"/>
                  </a:cubicBezTo>
                  <a:cubicBezTo>
                    <a:pt x="63" y="92"/>
                    <a:pt x="63" y="90"/>
                    <a:pt x="63" y="89"/>
                  </a:cubicBezTo>
                  <a:cubicBezTo>
                    <a:pt x="63" y="113"/>
                    <a:pt x="50" y="133"/>
                    <a:pt x="33" y="134"/>
                  </a:cubicBezTo>
                  <a:cubicBezTo>
                    <a:pt x="16" y="135"/>
                    <a:pt x="1" y="116"/>
                    <a:pt x="0" y="93"/>
                  </a:cubicBezTo>
                  <a:cubicBezTo>
                    <a:pt x="0" y="92"/>
                    <a:pt x="0" y="90"/>
                    <a:pt x="0" y="89"/>
                  </a:cubicBezTo>
                  <a:moveTo>
                    <a:pt x="250" y="89"/>
                  </a:moveTo>
                  <a:lnTo>
                    <a:pt x="250" y="0"/>
                  </a:lnTo>
                  <a:moveTo>
                    <a:pt x="0" y="89"/>
                  </a:moveTo>
                  <a:lnTo>
                    <a:pt x="0" y="0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>
              <a:extLst>
                <a:ext uri="{FF2B5EF4-FFF2-40B4-BE49-F238E27FC236}">
                  <a16:creationId xmlns:a16="http://schemas.microsoft.com/office/drawing/2014/main" id="{A95D3191-6E10-4746-87A1-2B4CB3B43D3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90" y="884"/>
              <a:ext cx="100" cy="12"/>
            </a:xfrm>
            <a:custGeom>
              <a:avLst/>
              <a:gdLst>
                <a:gd name="T0" fmla="*/ 0 w 100"/>
                <a:gd name="T1" fmla="*/ 0 h 12"/>
                <a:gd name="T2" fmla="*/ 100 w 100"/>
                <a:gd name="T3" fmla="*/ 0 h 12"/>
                <a:gd name="T4" fmla="*/ 0 w 100"/>
                <a:gd name="T5" fmla="*/ 12 h 12"/>
                <a:gd name="T6" fmla="*/ 100 w 100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12">
                  <a:moveTo>
                    <a:pt x="0" y="0"/>
                  </a:moveTo>
                  <a:lnTo>
                    <a:pt x="100" y="0"/>
                  </a:lnTo>
                  <a:moveTo>
                    <a:pt x="0" y="12"/>
                  </a:moveTo>
                  <a:lnTo>
                    <a:pt x="100" y="12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>
              <a:extLst>
                <a:ext uri="{FF2B5EF4-FFF2-40B4-BE49-F238E27FC236}">
                  <a16:creationId xmlns:a16="http://schemas.microsoft.com/office/drawing/2014/main" id="{91DCA7DA-D14B-4812-BCB0-DA768F5C436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69" y="905"/>
              <a:ext cx="141" cy="76"/>
            </a:xfrm>
            <a:custGeom>
              <a:avLst/>
              <a:gdLst>
                <a:gd name="T0" fmla="*/ 1 w 250"/>
                <a:gd name="T1" fmla="*/ 46 h 135"/>
                <a:gd name="T2" fmla="*/ 31 w 250"/>
                <a:gd name="T3" fmla="*/ 1 h 135"/>
                <a:gd name="T4" fmla="*/ 63 w 250"/>
                <a:gd name="T5" fmla="*/ 42 h 135"/>
                <a:gd name="T6" fmla="*/ 63 w 250"/>
                <a:gd name="T7" fmla="*/ 46 h 135"/>
                <a:gd name="T8" fmla="*/ 93 w 250"/>
                <a:gd name="T9" fmla="*/ 1 h 135"/>
                <a:gd name="T10" fmla="*/ 125 w 250"/>
                <a:gd name="T11" fmla="*/ 42 h 135"/>
                <a:gd name="T12" fmla="*/ 125 w 250"/>
                <a:gd name="T13" fmla="*/ 46 h 135"/>
                <a:gd name="T14" fmla="*/ 155 w 250"/>
                <a:gd name="T15" fmla="*/ 1 h 135"/>
                <a:gd name="T16" fmla="*/ 188 w 250"/>
                <a:gd name="T17" fmla="*/ 42 h 135"/>
                <a:gd name="T18" fmla="*/ 188 w 250"/>
                <a:gd name="T19" fmla="*/ 46 h 135"/>
                <a:gd name="T20" fmla="*/ 218 w 250"/>
                <a:gd name="T21" fmla="*/ 1 h 135"/>
                <a:gd name="T22" fmla="*/ 250 w 250"/>
                <a:gd name="T23" fmla="*/ 42 h 135"/>
                <a:gd name="T24" fmla="*/ 250 w 250"/>
                <a:gd name="T25" fmla="*/ 46 h 135"/>
                <a:gd name="T26" fmla="*/ 1 w 250"/>
                <a:gd name="T27" fmla="*/ 46 h 135"/>
                <a:gd name="T28" fmla="*/ 1 w 250"/>
                <a:gd name="T29" fmla="*/ 135 h 135"/>
                <a:gd name="T30" fmla="*/ 250 w 250"/>
                <a:gd name="T31" fmla="*/ 46 h 135"/>
                <a:gd name="T32" fmla="*/ 250 w 250"/>
                <a:gd name="T33" fmla="*/ 13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50" h="135">
                  <a:moveTo>
                    <a:pt x="1" y="46"/>
                  </a:moveTo>
                  <a:cubicBezTo>
                    <a:pt x="0" y="22"/>
                    <a:pt x="13" y="2"/>
                    <a:pt x="31" y="1"/>
                  </a:cubicBezTo>
                  <a:cubicBezTo>
                    <a:pt x="48" y="0"/>
                    <a:pt x="62" y="18"/>
                    <a:pt x="63" y="42"/>
                  </a:cubicBezTo>
                  <a:cubicBezTo>
                    <a:pt x="63" y="43"/>
                    <a:pt x="63" y="44"/>
                    <a:pt x="63" y="46"/>
                  </a:cubicBezTo>
                  <a:cubicBezTo>
                    <a:pt x="62" y="22"/>
                    <a:pt x="76" y="2"/>
                    <a:pt x="93" y="1"/>
                  </a:cubicBezTo>
                  <a:cubicBezTo>
                    <a:pt x="110" y="0"/>
                    <a:pt x="125" y="18"/>
                    <a:pt x="125" y="42"/>
                  </a:cubicBezTo>
                  <a:cubicBezTo>
                    <a:pt x="125" y="43"/>
                    <a:pt x="125" y="44"/>
                    <a:pt x="125" y="46"/>
                  </a:cubicBezTo>
                  <a:cubicBezTo>
                    <a:pt x="125" y="22"/>
                    <a:pt x="138" y="2"/>
                    <a:pt x="155" y="1"/>
                  </a:cubicBezTo>
                  <a:cubicBezTo>
                    <a:pt x="173" y="0"/>
                    <a:pt x="187" y="18"/>
                    <a:pt x="188" y="42"/>
                  </a:cubicBezTo>
                  <a:cubicBezTo>
                    <a:pt x="188" y="43"/>
                    <a:pt x="188" y="44"/>
                    <a:pt x="188" y="46"/>
                  </a:cubicBezTo>
                  <a:cubicBezTo>
                    <a:pt x="187" y="22"/>
                    <a:pt x="200" y="2"/>
                    <a:pt x="218" y="1"/>
                  </a:cubicBezTo>
                  <a:cubicBezTo>
                    <a:pt x="235" y="0"/>
                    <a:pt x="249" y="18"/>
                    <a:pt x="250" y="42"/>
                  </a:cubicBezTo>
                  <a:cubicBezTo>
                    <a:pt x="250" y="43"/>
                    <a:pt x="250" y="44"/>
                    <a:pt x="250" y="46"/>
                  </a:cubicBezTo>
                  <a:moveTo>
                    <a:pt x="1" y="46"/>
                  </a:moveTo>
                  <a:lnTo>
                    <a:pt x="1" y="135"/>
                  </a:lnTo>
                  <a:moveTo>
                    <a:pt x="250" y="46"/>
                  </a:moveTo>
                  <a:lnTo>
                    <a:pt x="250" y="135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>
              <a:extLst>
                <a:ext uri="{FF2B5EF4-FFF2-40B4-BE49-F238E27FC236}">
                  <a16:creationId xmlns:a16="http://schemas.microsoft.com/office/drawing/2014/main" id="{347EACE9-CD1E-4E81-AE29-F92D9460060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70" y="800"/>
              <a:ext cx="141" cy="75"/>
            </a:xfrm>
            <a:custGeom>
              <a:avLst/>
              <a:gdLst>
                <a:gd name="T0" fmla="*/ 249 w 250"/>
                <a:gd name="T1" fmla="*/ 89 h 134"/>
                <a:gd name="T2" fmla="*/ 219 w 250"/>
                <a:gd name="T3" fmla="*/ 133 h 134"/>
                <a:gd name="T4" fmla="*/ 187 w 250"/>
                <a:gd name="T5" fmla="*/ 92 h 134"/>
                <a:gd name="T6" fmla="*/ 187 w 250"/>
                <a:gd name="T7" fmla="*/ 89 h 134"/>
                <a:gd name="T8" fmla="*/ 157 w 250"/>
                <a:gd name="T9" fmla="*/ 133 h 134"/>
                <a:gd name="T10" fmla="*/ 124 w 250"/>
                <a:gd name="T11" fmla="*/ 92 h 134"/>
                <a:gd name="T12" fmla="*/ 124 w 250"/>
                <a:gd name="T13" fmla="*/ 89 h 134"/>
                <a:gd name="T14" fmla="*/ 94 w 250"/>
                <a:gd name="T15" fmla="*/ 133 h 134"/>
                <a:gd name="T16" fmla="*/ 62 w 250"/>
                <a:gd name="T17" fmla="*/ 92 h 134"/>
                <a:gd name="T18" fmla="*/ 62 w 250"/>
                <a:gd name="T19" fmla="*/ 89 h 134"/>
                <a:gd name="T20" fmla="*/ 32 w 250"/>
                <a:gd name="T21" fmla="*/ 133 h 134"/>
                <a:gd name="T22" fmla="*/ 0 w 250"/>
                <a:gd name="T23" fmla="*/ 92 h 134"/>
                <a:gd name="T24" fmla="*/ 0 w 250"/>
                <a:gd name="T25" fmla="*/ 89 h 134"/>
                <a:gd name="T26" fmla="*/ 249 w 250"/>
                <a:gd name="T27" fmla="*/ 89 h 134"/>
                <a:gd name="T28" fmla="*/ 249 w 250"/>
                <a:gd name="T29" fmla="*/ 0 h 134"/>
                <a:gd name="T30" fmla="*/ 0 w 250"/>
                <a:gd name="T31" fmla="*/ 89 h 134"/>
                <a:gd name="T32" fmla="*/ 0 w 250"/>
                <a:gd name="T33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50" h="134">
                  <a:moveTo>
                    <a:pt x="249" y="89"/>
                  </a:moveTo>
                  <a:cubicBezTo>
                    <a:pt x="250" y="113"/>
                    <a:pt x="236" y="133"/>
                    <a:pt x="219" y="133"/>
                  </a:cubicBezTo>
                  <a:cubicBezTo>
                    <a:pt x="202" y="134"/>
                    <a:pt x="187" y="116"/>
                    <a:pt x="187" y="92"/>
                  </a:cubicBezTo>
                  <a:cubicBezTo>
                    <a:pt x="187" y="91"/>
                    <a:pt x="187" y="90"/>
                    <a:pt x="187" y="89"/>
                  </a:cubicBezTo>
                  <a:cubicBezTo>
                    <a:pt x="187" y="113"/>
                    <a:pt x="174" y="133"/>
                    <a:pt x="157" y="133"/>
                  </a:cubicBezTo>
                  <a:cubicBezTo>
                    <a:pt x="140" y="134"/>
                    <a:pt x="125" y="116"/>
                    <a:pt x="124" y="92"/>
                  </a:cubicBezTo>
                  <a:cubicBezTo>
                    <a:pt x="124" y="91"/>
                    <a:pt x="124" y="90"/>
                    <a:pt x="124" y="89"/>
                  </a:cubicBezTo>
                  <a:cubicBezTo>
                    <a:pt x="125" y="113"/>
                    <a:pt x="112" y="133"/>
                    <a:pt x="94" y="133"/>
                  </a:cubicBezTo>
                  <a:cubicBezTo>
                    <a:pt x="77" y="134"/>
                    <a:pt x="63" y="116"/>
                    <a:pt x="62" y="92"/>
                  </a:cubicBezTo>
                  <a:cubicBezTo>
                    <a:pt x="62" y="91"/>
                    <a:pt x="62" y="90"/>
                    <a:pt x="62" y="89"/>
                  </a:cubicBezTo>
                  <a:cubicBezTo>
                    <a:pt x="63" y="113"/>
                    <a:pt x="49" y="133"/>
                    <a:pt x="32" y="133"/>
                  </a:cubicBezTo>
                  <a:cubicBezTo>
                    <a:pt x="15" y="134"/>
                    <a:pt x="0" y="116"/>
                    <a:pt x="0" y="92"/>
                  </a:cubicBezTo>
                  <a:cubicBezTo>
                    <a:pt x="0" y="91"/>
                    <a:pt x="0" y="90"/>
                    <a:pt x="0" y="89"/>
                  </a:cubicBezTo>
                  <a:moveTo>
                    <a:pt x="249" y="89"/>
                  </a:moveTo>
                  <a:lnTo>
                    <a:pt x="249" y="0"/>
                  </a:lnTo>
                  <a:moveTo>
                    <a:pt x="0" y="89"/>
                  </a:moveTo>
                  <a:lnTo>
                    <a:pt x="0" y="0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Line 47">
              <a:extLst>
                <a:ext uri="{FF2B5EF4-FFF2-40B4-BE49-F238E27FC236}">
                  <a16:creationId xmlns:a16="http://schemas.microsoft.com/office/drawing/2014/main" id="{5C488A54-0347-4A30-8CC5-0BFAF8E82C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94" y="634"/>
              <a:ext cx="1326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Line 48">
              <a:extLst>
                <a:ext uri="{FF2B5EF4-FFF2-40B4-BE49-F238E27FC236}">
                  <a16:creationId xmlns:a16="http://schemas.microsoft.com/office/drawing/2014/main" id="{08908113-C90C-4465-8345-F3D04B43C8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94" y="634"/>
              <a:ext cx="1340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Rectangle 49">
              <a:extLst>
                <a:ext uri="{FF2B5EF4-FFF2-40B4-BE49-F238E27FC236}">
                  <a16:creationId xmlns:a16="http://schemas.microsoft.com/office/drawing/2014/main" id="{CEE1341F-6250-47B8-BD4C-5F2AD83A90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0" y="579"/>
              <a:ext cx="108" cy="10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Rectangle 50">
              <a:extLst>
                <a:ext uri="{FF2B5EF4-FFF2-40B4-BE49-F238E27FC236}">
                  <a16:creationId xmlns:a16="http://schemas.microsoft.com/office/drawing/2014/main" id="{5C69E988-298D-428F-91D7-46BAE20062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0" y="579"/>
              <a:ext cx="108" cy="109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Line 51">
              <a:extLst>
                <a:ext uri="{FF2B5EF4-FFF2-40B4-BE49-F238E27FC236}">
                  <a16:creationId xmlns:a16="http://schemas.microsoft.com/office/drawing/2014/main" id="{1D9C1114-4ABE-45B2-B84B-883374FFAE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778" y="704"/>
              <a:ext cx="18" cy="36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>
              <a:extLst>
                <a:ext uri="{FF2B5EF4-FFF2-40B4-BE49-F238E27FC236}">
                  <a16:creationId xmlns:a16="http://schemas.microsoft.com/office/drawing/2014/main" id="{0760B25E-17E8-4374-9F53-D22CDC1797F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96" y="634"/>
              <a:ext cx="0" cy="176"/>
            </a:xfrm>
            <a:custGeom>
              <a:avLst/>
              <a:gdLst>
                <a:gd name="T0" fmla="*/ 70 h 176"/>
                <a:gd name="T1" fmla="*/ 0 h 176"/>
                <a:gd name="T2" fmla="*/ 176 h 176"/>
                <a:gd name="T3" fmla="*/ 106 h 176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76">
                  <a:moveTo>
                    <a:pt x="0" y="70"/>
                  </a:moveTo>
                  <a:lnTo>
                    <a:pt x="0" y="0"/>
                  </a:lnTo>
                  <a:moveTo>
                    <a:pt x="0" y="176"/>
                  </a:moveTo>
                  <a:lnTo>
                    <a:pt x="0" y="106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Line 53">
              <a:extLst>
                <a:ext uri="{FF2B5EF4-FFF2-40B4-BE49-F238E27FC236}">
                  <a16:creationId xmlns:a16="http://schemas.microsoft.com/office/drawing/2014/main" id="{9E7C201C-7003-42A6-BA0A-B692547D59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96" y="810"/>
              <a:ext cx="0" cy="41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Line 54">
              <a:extLst>
                <a:ext uri="{FF2B5EF4-FFF2-40B4-BE49-F238E27FC236}">
                  <a16:creationId xmlns:a16="http://schemas.microsoft.com/office/drawing/2014/main" id="{A1C8A801-FAD5-4CBA-8CAF-690E31CD7F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725" y="704"/>
              <a:ext cx="18" cy="36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>
              <a:extLst>
                <a:ext uri="{FF2B5EF4-FFF2-40B4-BE49-F238E27FC236}">
                  <a16:creationId xmlns:a16="http://schemas.microsoft.com/office/drawing/2014/main" id="{57A406C3-9BCB-4C48-ADC8-BB69B6816A3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43" y="634"/>
              <a:ext cx="0" cy="176"/>
            </a:xfrm>
            <a:custGeom>
              <a:avLst/>
              <a:gdLst>
                <a:gd name="T0" fmla="*/ 70 h 176"/>
                <a:gd name="T1" fmla="*/ 0 h 176"/>
                <a:gd name="T2" fmla="*/ 176 h 176"/>
                <a:gd name="T3" fmla="*/ 106 h 176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76">
                  <a:moveTo>
                    <a:pt x="0" y="70"/>
                  </a:moveTo>
                  <a:lnTo>
                    <a:pt x="0" y="0"/>
                  </a:lnTo>
                  <a:moveTo>
                    <a:pt x="0" y="176"/>
                  </a:moveTo>
                  <a:lnTo>
                    <a:pt x="0" y="106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Line 56">
              <a:extLst>
                <a:ext uri="{FF2B5EF4-FFF2-40B4-BE49-F238E27FC236}">
                  <a16:creationId xmlns:a16="http://schemas.microsoft.com/office/drawing/2014/main" id="{F861A204-1869-4068-AAAF-64A7E9C562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3" y="810"/>
              <a:ext cx="0" cy="54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Line 57">
              <a:extLst>
                <a:ext uri="{FF2B5EF4-FFF2-40B4-BE49-F238E27FC236}">
                  <a16:creationId xmlns:a16="http://schemas.microsoft.com/office/drawing/2014/main" id="{2D6586F4-626D-4B65-AFA1-516F30477C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91" y="616"/>
              <a:ext cx="35" cy="18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>
              <a:extLst>
                <a:ext uri="{FF2B5EF4-FFF2-40B4-BE49-F238E27FC236}">
                  <a16:creationId xmlns:a16="http://schemas.microsoft.com/office/drawing/2014/main" id="{1015DC0E-364A-409E-8D36-A71C3A2173A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20" y="634"/>
              <a:ext cx="177" cy="0"/>
            </a:xfrm>
            <a:custGeom>
              <a:avLst/>
              <a:gdLst>
                <a:gd name="T0" fmla="*/ 106 w 177"/>
                <a:gd name="T1" fmla="*/ 177 w 177"/>
                <a:gd name="T2" fmla="*/ 0 w 177"/>
                <a:gd name="T3" fmla="*/ 71 w 17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77">
                  <a:moveTo>
                    <a:pt x="106" y="0"/>
                  </a:moveTo>
                  <a:lnTo>
                    <a:pt x="177" y="0"/>
                  </a:lnTo>
                  <a:moveTo>
                    <a:pt x="0" y="0"/>
                  </a:moveTo>
                  <a:lnTo>
                    <a:pt x="71" y="0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Line 59">
              <a:extLst>
                <a:ext uri="{FF2B5EF4-FFF2-40B4-BE49-F238E27FC236}">
                  <a16:creationId xmlns:a16="http://schemas.microsoft.com/office/drawing/2014/main" id="{B08E1CAF-C107-4B4A-BDE3-021C306DA1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97" y="634"/>
              <a:ext cx="13" cy="0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Line 60">
              <a:extLst>
                <a:ext uri="{FF2B5EF4-FFF2-40B4-BE49-F238E27FC236}">
                  <a16:creationId xmlns:a16="http://schemas.microsoft.com/office/drawing/2014/main" id="{F8FDFE08-89B8-434A-AAFF-DF2534EE2D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88" y="616"/>
              <a:ext cx="36" cy="18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>
              <a:extLst>
                <a:ext uri="{FF2B5EF4-FFF2-40B4-BE49-F238E27FC236}">
                  <a16:creationId xmlns:a16="http://schemas.microsoft.com/office/drawing/2014/main" id="{E7994661-CB29-4345-B939-D58CB3488E8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18" y="634"/>
              <a:ext cx="176" cy="0"/>
            </a:xfrm>
            <a:custGeom>
              <a:avLst/>
              <a:gdLst>
                <a:gd name="T0" fmla="*/ 106 w 176"/>
                <a:gd name="T1" fmla="*/ 176 w 176"/>
                <a:gd name="T2" fmla="*/ 0 w 176"/>
                <a:gd name="T3" fmla="*/ 70 w 17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76">
                  <a:moveTo>
                    <a:pt x="106" y="0"/>
                  </a:moveTo>
                  <a:lnTo>
                    <a:pt x="176" y="0"/>
                  </a:lnTo>
                  <a:moveTo>
                    <a:pt x="0" y="0"/>
                  </a:moveTo>
                  <a:lnTo>
                    <a:pt x="70" y="0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Rectangle 62">
              <a:extLst>
                <a:ext uri="{FF2B5EF4-FFF2-40B4-BE49-F238E27FC236}">
                  <a16:creationId xmlns:a16="http://schemas.microsoft.com/office/drawing/2014/main" id="{5CE34A26-A990-41F2-9B1D-37F71E0C66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5" y="1124"/>
              <a:ext cx="198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5800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63">
              <a:extLst>
                <a:ext uri="{FF2B5EF4-FFF2-40B4-BE49-F238E27FC236}">
                  <a16:creationId xmlns:a16="http://schemas.microsoft.com/office/drawing/2014/main" id="{A28BA685-7D2E-4F30-A443-353DB4931F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8" y="448"/>
              <a:ext cx="198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6895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24852276-4BBB-4C4F-BF1D-7953B8F960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1" y="1124"/>
              <a:ext cx="19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5000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Rectangle 65">
              <a:extLst>
                <a:ext uri="{FF2B5EF4-FFF2-40B4-BE49-F238E27FC236}">
                  <a16:creationId xmlns:a16="http://schemas.microsoft.com/office/drawing/2014/main" id="{777EE1D7-36DD-456D-9BCA-1663AE090A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2" y="1124"/>
              <a:ext cx="198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5500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Rectangle 66">
              <a:extLst>
                <a:ext uri="{FF2B5EF4-FFF2-40B4-BE49-F238E27FC236}">
                  <a16:creationId xmlns:a16="http://schemas.microsoft.com/office/drawing/2014/main" id="{D1227B9B-5DF6-483A-ABB8-9F614F4FAC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2" y="1124"/>
              <a:ext cx="19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6000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67">
              <a:extLst>
                <a:ext uri="{FF2B5EF4-FFF2-40B4-BE49-F238E27FC236}">
                  <a16:creationId xmlns:a16="http://schemas.microsoft.com/office/drawing/2014/main" id="{6389DC4E-D7F9-4219-8EB8-29CEC55340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1124"/>
              <a:ext cx="198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6800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68">
              <a:extLst>
                <a:ext uri="{FF2B5EF4-FFF2-40B4-BE49-F238E27FC236}">
                  <a16:creationId xmlns:a16="http://schemas.microsoft.com/office/drawing/2014/main" id="{21107321-0FC6-4D56-A375-BDA5BA024C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2" y="4047"/>
              <a:ext cx="90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Freeform 69">
              <a:extLst>
                <a:ext uri="{FF2B5EF4-FFF2-40B4-BE49-F238E27FC236}">
                  <a16:creationId xmlns:a16="http://schemas.microsoft.com/office/drawing/2014/main" id="{E539D914-A29A-4C2C-96C1-44D4A5DCF23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0" y="2457"/>
              <a:ext cx="102" cy="102"/>
            </a:xfrm>
            <a:custGeom>
              <a:avLst/>
              <a:gdLst>
                <a:gd name="T0" fmla="*/ 102 w 102"/>
                <a:gd name="T1" fmla="*/ 0 h 102"/>
                <a:gd name="T2" fmla="*/ 0 w 102"/>
                <a:gd name="T3" fmla="*/ 0 h 102"/>
                <a:gd name="T4" fmla="*/ 50 w 102"/>
                <a:gd name="T5" fmla="*/ 102 h 102"/>
                <a:gd name="T6" fmla="*/ 102 w 102"/>
                <a:gd name="T7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" h="102">
                  <a:moveTo>
                    <a:pt x="102" y="0"/>
                  </a:moveTo>
                  <a:lnTo>
                    <a:pt x="0" y="0"/>
                  </a:lnTo>
                  <a:lnTo>
                    <a:pt x="50" y="102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0">
              <a:extLst>
                <a:ext uri="{FF2B5EF4-FFF2-40B4-BE49-F238E27FC236}">
                  <a16:creationId xmlns:a16="http://schemas.microsoft.com/office/drawing/2014/main" id="{7728F090-2082-4D3E-869A-612D854B3D0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0" y="2457"/>
              <a:ext cx="102" cy="102"/>
            </a:xfrm>
            <a:custGeom>
              <a:avLst/>
              <a:gdLst>
                <a:gd name="T0" fmla="*/ 102 w 102"/>
                <a:gd name="T1" fmla="*/ 0 h 102"/>
                <a:gd name="T2" fmla="*/ 0 w 102"/>
                <a:gd name="T3" fmla="*/ 0 h 102"/>
                <a:gd name="T4" fmla="*/ 50 w 102"/>
                <a:gd name="T5" fmla="*/ 102 h 102"/>
                <a:gd name="T6" fmla="*/ 102 w 102"/>
                <a:gd name="T7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" h="102">
                  <a:moveTo>
                    <a:pt x="102" y="0"/>
                  </a:moveTo>
                  <a:lnTo>
                    <a:pt x="0" y="0"/>
                  </a:lnTo>
                  <a:lnTo>
                    <a:pt x="50" y="102"/>
                  </a:lnTo>
                  <a:lnTo>
                    <a:pt x="102" y="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Line 71">
              <a:extLst>
                <a:ext uri="{FF2B5EF4-FFF2-40B4-BE49-F238E27FC236}">
                  <a16:creationId xmlns:a16="http://schemas.microsoft.com/office/drawing/2014/main" id="{FF3B2940-E0F2-4CF5-BDC6-E5C17FCFE5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70" y="2230"/>
              <a:ext cx="0" cy="224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Rectangle 72">
              <a:extLst>
                <a:ext uri="{FF2B5EF4-FFF2-40B4-BE49-F238E27FC236}">
                  <a16:creationId xmlns:a16="http://schemas.microsoft.com/office/drawing/2014/main" id="{5008310E-EF5D-47EE-BFCD-959A137FD9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1" y="2572"/>
              <a:ext cx="12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LD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Rectangle 73">
              <a:extLst>
                <a:ext uri="{FF2B5EF4-FFF2-40B4-BE49-F238E27FC236}">
                  <a16:creationId xmlns:a16="http://schemas.microsoft.com/office/drawing/2014/main" id="{E16448EB-ABC1-4EB8-B4FB-6745E0E447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" y="2572"/>
              <a:ext cx="63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74">
              <a:extLst>
                <a:ext uri="{FF2B5EF4-FFF2-40B4-BE49-F238E27FC236}">
                  <a16:creationId xmlns:a16="http://schemas.microsoft.com/office/drawing/2014/main" id="{0C00FE4C-03F2-442E-B54B-FFA2146B29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7" y="2572"/>
              <a:ext cx="73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Rectangle 75">
              <a:extLst>
                <a:ext uri="{FF2B5EF4-FFF2-40B4-BE49-F238E27FC236}">
                  <a16:creationId xmlns:a16="http://schemas.microsoft.com/office/drawing/2014/main" id="{B5925393-2252-4C98-94AF-4BD84A34A5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5" y="2599"/>
              <a:ext cx="126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LD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Rectangle 76">
              <a:extLst>
                <a:ext uri="{FF2B5EF4-FFF2-40B4-BE49-F238E27FC236}">
                  <a16:creationId xmlns:a16="http://schemas.microsoft.com/office/drawing/2014/main" id="{517D2D95-33A7-44A5-9C13-337009693E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7" y="2599"/>
              <a:ext cx="63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Rectangle 77">
              <a:extLst>
                <a:ext uri="{FF2B5EF4-FFF2-40B4-BE49-F238E27FC236}">
                  <a16:creationId xmlns:a16="http://schemas.microsoft.com/office/drawing/2014/main" id="{ACC570A4-8614-4497-B4A9-4705C7B463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1" y="2599"/>
              <a:ext cx="72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0" name="Rectangle 78">
              <a:extLst>
                <a:ext uri="{FF2B5EF4-FFF2-40B4-BE49-F238E27FC236}">
                  <a16:creationId xmlns:a16="http://schemas.microsoft.com/office/drawing/2014/main" id="{60C6AFD3-C272-4920-A9D8-7EE38D352B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7" y="2149"/>
              <a:ext cx="64" cy="6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Rectangle 79">
              <a:extLst>
                <a:ext uri="{FF2B5EF4-FFF2-40B4-BE49-F238E27FC236}">
                  <a16:creationId xmlns:a16="http://schemas.microsoft.com/office/drawing/2014/main" id="{07232C0F-9236-41A4-AFDC-46199C4CAB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7" y="2149"/>
              <a:ext cx="64" cy="64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Line 80">
              <a:extLst>
                <a:ext uri="{FF2B5EF4-FFF2-40B4-BE49-F238E27FC236}">
                  <a16:creationId xmlns:a16="http://schemas.microsoft.com/office/drawing/2014/main" id="{7439421F-B729-488F-BA9D-9486A37AEBD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47" y="2014"/>
              <a:ext cx="32" cy="135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1">
              <a:extLst>
                <a:ext uri="{FF2B5EF4-FFF2-40B4-BE49-F238E27FC236}">
                  <a16:creationId xmlns:a16="http://schemas.microsoft.com/office/drawing/2014/main" id="{94DFBA58-899A-40F9-825B-084915DC15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1" y="2457"/>
              <a:ext cx="102" cy="102"/>
            </a:xfrm>
            <a:custGeom>
              <a:avLst/>
              <a:gdLst>
                <a:gd name="T0" fmla="*/ 102 w 102"/>
                <a:gd name="T1" fmla="*/ 0 h 102"/>
                <a:gd name="T2" fmla="*/ 0 w 102"/>
                <a:gd name="T3" fmla="*/ 0 h 102"/>
                <a:gd name="T4" fmla="*/ 51 w 102"/>
                <a:gd name="T5" fmla="*/ 102 h 102"/>
                <a:gd name="T6" fmla="*/ 102 w 102"/>
                <a:gd name="T7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" h="102">
                  <a:moveTo>
                    <a:pt x="102" y="0"/>
                  </a:moveTo>
                  <a:lnTo>
                    <a:pt x="0" y="0"/>
                  </a:lnTo>
                  <a:lnTo>
                    <a:pt x="51" y="102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2">
              <a:extLst>
                <a:ext uri="{FF2B5EF4-FFF2-40B4-BE49-F238E27FC236}">
                  <a16:creationId xmlns:a16="http://schemas.microsoft.com/office/drawing/2014/main" id="{1B15AD48-4D1B-41F0-ABCF-9620D8B55E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1" y="2457"/>
              <a:ext cx="102" cy="102"/>
            </a:xfrm>
            <a:custGeom>
              <a:avLst/>
              <a:gdLst>
                <a:gd name="T0" fmla="*/ 102 w 102"/>
                <a:gd name="T1" fmla="*/ 0 h 102"/>
                <a:gd name="T2" fmla="*/ 0 w 102"/>
                <a:gd name="T3" fmla="*/ 0 h 102"/>
                <a:gd name="T4" fmla="*/ 51 w 102"/>
                <a:gd name="T5" fmla="*/ 102 h 102"/>
                <a:gd name="T6" fmla="*/ 102 w 102"/>
                <a:gd name="T7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" h="102">
                  <a:moveTo>
                    <a:pt x="102" y="0"/>
                  </a:moveTo>
                  <a:lnTo>
                    <a:pt x="0" y="0"/>
                  </a:lnTo>
                  <a:lnTo>
                    <a:pt x="51" y="102"/>
                  </a:lnTo>
                  <a:lnTo>
                    <a:pt x="102" y="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Line 83">
              <a:extLst>
                <a:ext uri="{FF2B5EF4-FFF2-40B4-BE49-F238E27FC236}">
                  <a16:creationId xmlns:a16="http://schemas.microsoft.com/office/drawing/2014/main" id="{B5658D4A-4166-40C7-BDA9-DAC079E398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82" y="2230"/>
              <a:ext cx="0" cy="224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4">
              <a:extLst>
                <a:ext uri="{FF2B5EF4-FFF2-40B4-BE49-F238E27FC236}">
                  <a16:creationId xmlns:a16="http://schemas.microsoft.com/office/drawing/2014/main" id="{FB3B7D50-DD7B-4C5E-B8AD-1129CBE0CE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1" y="2457"/>
              <a:ext cx="103" cy="102"/>
            </a:xfrm>
            <a:custGeom>
              <a:avLst/>
              <a:gdLst>
                <a:gd name="T0" fmla="*/ 103 w 103"/>
                <a:gd name="T1" fmla="*/ 0 h 102"/>
                <a:gd name="T2" fmla="*/ 0 w 103"/>
                <a:gd name="T3" fmla="*/ 0 h 102"/>
                <a:gd name="T4" fmla="*/ 52 w 103"/>
                <a:gd name="T5" fmla="*/ 102 h 102"/>
                <a:gd name="T6" fmla="*/ 103 w 103"/>
                <a:gd name="T7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" h="102">
                  <a:moveTo>
                    <a:pt x="103" y="0"/>
                  </a:moveTo>
                  <a:lnTo>
                    <a:pt x="0" y="0"/>
                  </a:lnTo>
                  <a:lnTo>
                    <a:pt x="52" y="102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5">
              <a:extLst>
                <a:ext uri="{FF2B5EF4-FFF2-40B4-BE49-F238E27FC236}">
                  <a16:creationId xmlns:a16="http://schemas.microsoft.com/office/drawing/2014/main" id="{0CF6D071-58C2-48A0-ABCB-8E61BB8474E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1" y="2457"/>
              <a:ext cx="103" cy="102"/>
            </a:xfrm>
            <a:custGeom>
              <a:avLst/>
              <a:gdLst>
                <a:gd name="T0" fmla="*/ 103 w 103"/>
                <a:gd name="T1" fmla="*/ 0 h 102"/>
                <a:gd name="T2" fmla="*/ 0 w 103"/>
                <a:gd name="T3" fmla="*/ 0 h 102"/>
                <a:gd name="T4" fmla="*/ 52 w 103"/>
                <a:gd name="T5" fmla="*/ 102 h 102"/>
                <a:gd name="T6" fmla="*/ 103 w 103"/>
                <a:gd name="T7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" h="102">
                  <a:moveTo>
                    <a:pt x="103" y="0"/>
                  </a:moveTo>
                  <a:lnTo>
                    <a:pt x="0" y="0"/>
                  </a:lnTo>
                  <a:lnTo>
                    <a:pt x="52" y="102"/>
                  </a:lnTo>
                  <a:lnTo>
                    <a:pt x="103" y="0"/>
                  </a:lnTo>
                  <a:close/>
                </a:path>
              </a:pathLst>
            </a:custGeom>
            <a:noFill/>
            <a:ln w="317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Line 86">
              <a:extLst>
                <a:ext uri="{FF2B5EF4-FFF2-40B4-BE49-F238E27FC236}">
                  <a16:creationId xmlns:a16="http://schemas.microsoft.com/office/drawing/2014/main" id="{EECEABBC-F499-4C54-907C-99CC688C09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982" y="2230"/>
              <a:ext cx="271" cy="224"/>
            </a:xfrm>
            <a:prstGeom prst="line">
              <a:avLst/>
            </a:prstGeom>
            <a:noFill/>
            <a:ln w="12700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7">
              <a:extLst>
                <a:ext uri="{FF2B5EF4-FFF2-40B4-BE49-F238E27FC236}">
                  <a16:creationId xmlns:a16="http://schemas.microsoft.com/office/drawing/2014/main" id="{2356D892-D625-425C-B029-4ADE9F92115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4" y="2457"/>
              <a:ext cx="102" cy="102"/>
            </a:xfrm>
            <a:custGeom>
              <a:avLst/>
              <a:gdLst>
                <a:gd name="T0" fmla="*/ 102 w 102"/>
                <a:gd name="T1" fmla="*/ 0 h 102"/>
                <a:gd name="T2" fmla="*/ 0 w 102"/>
                <a:gd name="T3" fmla="*/ 0 h 102"/>
                <a:gd name="T4" fmla="*/ 51 w 102"/>
                <a:gd name="T5" fmla="*/ 102 h 102"/>
                <a:gd name="T6" fmla="*/ 102 w 102"/>
                <a:gd name="T7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" h="102">
                  <a:moveTo>
                    <a:pt x="102" y="0"/>
                  </a:moveTo>
                  <a:lnTo>
                    <a:pt x="0" y="0"/>
                  </a:lnTo>
                  <a:lnTo>
                    <a:pt x="51" y="102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8">
              <a:extLst>
                <a:ext uri="{FF2B5EF4-FFF2-40B4-BE49-F238E27FC236}">
                  <a16:creationId xmlns:a16="http://schemas.microsoft.com/office/drawing/2014/main" id="{3CAC1931-8055-4923-ABB6-219D57A1193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4" y="2457"/>
              <a:ext cx="102" cy="102"/>
            </a:xfrm>
            <a:custGeom>
              <a:avLst/>
              <a:gdLst>
                <a:gd name="T0" fmla="*/ 102 w 102"/>
                <a:gd name="T1" fmla="*/ 0 h 102"/>
                <a:gd name="T2" fmla="*/ 0 w 102"/>
                <a:gd name="T3" fmla="*/ 0 h 102"/>
                <a:gd name="T4" fmla="*/ 51 w 102"/>
                <a:gd name="T5" fmla="*/ 102 h 102"/>
                <a:gd name="T6" fmla="*/ 102 w 102"/>
                <a:gd name="T7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" h="102">
                  <a:moveTo>
                    <a:pt x="102" y="0"/>
                  </a:moveTo>
                  <a:lnTo>
                    <a:pt x="0" y="0"/>
                  </a:lnTo>
                  <a:lnTo>
                    <a:pt x="51" y="102"/>
                  </a:lnTo>
                  <a:lnTo>
                    <a:pt x="102" y="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Line 89">
              <a:extLst>
                <a:ext uri="{FF2B5EF4-FFF2-40B4-BE49-F238E27FC236}">
                  <a16:creationId xmlns:a16="http://schemas.microsoft.com/office/drawing/2014/main" id="{E02E00A0-2512-4D2A-A41A-5C98937579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15" y="2230"/>
              <a:ext cx="222" cy="224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Rectangle 90">
              <a:extLst>
                <a:ext uri="{FF2B5EF4-FFF2-40B4-BE49-F238E27FC236}">
                  <a16:creationId xmlns:a16="http://schemas.microsoft.com/office/drawing/2014/main" id="{00D840B0-AB9D-4E59-91D6-1E96639738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2" y="2149"/>
              <a:ext cx="65" cy="6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Rectangle 91">
              <a:extLst>
                <a:ext uri="{FF2B5EF4-FFF2-40B4-BE49-F238E27FC236}">
                  <a16:creationId xmlns:a16="http://schemas.microsoft.com/office/drawing/2014/main" id="{8FEACD2E-1755-4A63-8B98-214A468771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2" y="2149"/>
              <a:ext cx="65" cy="64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Line 92">
              <a:extLst>
                <a:ext uri="{FF2B5EF4-FFF2-40B4-BE49-F238E27FC236}">
                  <a16:creationId xmlns:a16="http://schemas.microsoft.com/office/drawing/2014/main" id="{C3D07366-E6BA-417A-9F0D-4B932B1545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02" y="2014"/>
              <a:ext cx="32" cy="135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93">
              <a:extLst>
                <a:ext uri="{FF2B5EF4-FFF2-40B4-BE49-F238E27FC236}">
                  <a16:creationId xmlns:a16="http://schemas.microsoft.com/office/drawing/2014/main" id="{E97D26DC-6DEC-4FAB-8E4C-8B000C749C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7" y="2457"/>
              <a:ext cx="102" cy="102"/>
            </a:xfrm>
            <a:custGeom>
              <a:avLst/>
              <a:gdLst>
                <a:gd name="T0" fmla="*/ 102 w 102"/>
                <a:gd name="T1" fmla="*/ 0 h 102"/>
                <a:gd name="T2" fmla="*/ 0 w 102"/>
                <a:gd name="T3" fmla="*/ 0 h 102"/>
                <a:gd name="T4" fmla="*/ 50 w 102"/>
                <a:gd name="T5" fmla="*/ 102 h 102"/>
                <a:gd name="T6" fmla="*/ 102 w 102"/>
                <a:gd name="T7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" h="102">
                  <a:moveTo>
                    <a:pt x="102" y="0"/>
                  </a:moveTo>
                  <a:lnTo>
                    <a:pt x="0" y="0"/>
                  </a:lnTo>
                  <a:lnTo>
                    <a:pt x="50" y="102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94">
              <a:extLst>
                <a:ext uri="{FF2B5EF4-FFF2-40B4-BE49-F238E27FC236}">
                  <a16:creationId xmlns:a16="http://schemas.microsoft.com/office/drawing/2014/main" id="{52E8469D-55B2-4BCA-B67B-EDBF3CCA470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7" y="2457"/>
              <a:ext cx="102" cy="102"/>
            </a:xfrm>
            <a:custGeom>
              <a:avLst/>
              <a:gdLst>
                <a:gd name="T0" fmla="*/ 102 w 102"/>
                <a:gd name="T1" fmla="*/ 0 h 102"/>
                <a:gd name="T2" fmla="*/ 0 w 102"/>
                <a:gd name="T3" fmla="*/ 0 h 102"/>
                <a:gd name="T4" fmla="*/ 50 w 102"/>
                <a:gd name="T5" fmla="*/ 102 h 102"/>
                <a:gd name="T6" fmla="*/ 102 w 102"/>
                <a:gd name="T7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" h="102">
                  <a:moveTo>
                    <a:pt x="102" y="0"/>
                  </a:moveTo>
                  <a:lnTo>
                    <a:pt x="0" y="0"/>
                  </a:lnTo>
                  <a:lnTo>
                    <a:pt x="50" y="102"/>
                  </a:lnTo>
                  <a:lnTo>
                    <a:pt x="102" y="0"/>
                  </a:lnTo>
                  <a:close/>
                </a:path>
              </a:pathLst>
            </a:custGeom>
            <a:noFill/>
            <a:ln w="317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Line 95">
              <a:extLst>
                <a:ext uri="{FF2B5EF4-FFF2-40B4-BE49-F238E27FC236}">
                  <a16:creationId xmlns:a16="http://schemas.microsoft.com/office/drawing/2014/main" id="{BCFC1DF4-DE9F-44A3-AF17-22D0A287DE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37" y="2230"/>
              <a:ext cx="0" cy="224"/>
            </a:xfrm>
            <a:prstGeom prst="line">
              <a:avLst/>
            </a:prstGeom>
            <a:noFill/>
            <a:ln w="12700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Rectangle 96">
              <a:extLst>
                <a:ext uri="{FF2B5EF4-FFF2-40B4-BE49-F238E27FC236}">
                  <a16:creationId xmlns:a16="http://schemas.microsoft.com/office/drawing/2014/main" id="{8A90BE9E-6482-4ACD-AB61-9DD9727D2E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4" y="2626"/>
              <a:ext cx="126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LD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9" name="Rectangle 97">
              <a:extLst>
                <a:ext uri="{FF2B5EF4-FFF2-40B4-BE49-F238E27FC236}">
                  <a16:creationId xmlns:a16="http://schemas.microsoft.com/office/drawing/2014/main" id="{D38C0539-3641-4A95-8DEE-6BE8AC3219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6" y="2626"/>
              <a:ext cx="63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0" name="Rectangle 98">
              <a:extLst>
                <a:ext uri="{FF2B5EF4-FFF2-40B4-BE49-F238E27FC236}">
                  <a16:creationId xmlns:a16="http://schemas.microsoft.com/office/drawing/2014/main" id="{933C9BA3-9E76-45B1-AA8B-13447D2FC8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0" y="2626"/>
              <a:ext cx="73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1" name="Rectangle 99">
              <a:extLst>
                <a:ext uri="{FF2B5EF4-FFF2-40B4-BE49-F238E27FC236}">
                  <a16:creationId xmlns:a16="http://schemas.microsoft.com/office/drawing/2014/main" id="{76A2EBCB-F303-4199-8CAC-EA2C56D697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8" y="2626"/>
              <a:ext cx="126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LD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" name="Rectangle 100">
              <a:extLst>
                <a:ext uri="{FF2B5EF4-FFF2-40B4-BE49-F238E27FC236}">
                  <a16:creationId xmlns:a16="http://schemas.microsoft.com/office/drawing/2014/main" id="{A983F0FC-6151-459B-B3C1-4372EFF093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0" y="2626"/>
              <a:ext cx="63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" name="Rectangle 101">
              <a:extLst>
                <a:ext uri="{FF2B5EF4-FFF2-40B4-BE49-F238E27FC236}">
                  <a16:creationId xmlns:a16="http://schemas.microsoft.com/office/drawing/2014/main" id="{D8DC4413-8D21-4654-8D16-011F793DBC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4" y="2626"/>
              <a:ext cx="72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4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" name="Rectangle 102">
              <a:extLst>
                <a:ext uri="{FF2B5EF4-FFF2-40B4-BE49-F238E27FC236}">
                  <a16:creationId xmlns:a16="http://schemas.microsoft.com/office/drawing/2014/main" id="{D36E23B4-F901-4C20-8797-9D18A133C7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94" y="2626"/>
              <a:ext cx="126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LD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" name="Rectangle 103">
              <a:extLst>
                <a:ext uri="{FF2B5EF4-FFF2-40B4-BE49-F238E27FC236}">
                  <a16:creationId xmlns:a16="http://schemas.microsoft.com/office/drawing/2014/main" id="{8914ED13-362B-428B-A982-9B3849A86F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6" y="2626"/>
              <a:ext cx="63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6" name="Rectangle 104">
              <a:extLst>
                <a:ext uri="{FF2B5EF4-FFF2-40B4-BE49-F238E27FC236}">
                  <a16:creationId xmlns:a16="http://schemas.microsoft.com/office/drawing/2014/main" id="{DDE0CEA8-614B-48EE-8D70-8E909611A7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0" y="2626"/>
              <a:ext cx="72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7" name="Line 105">
              <a:extLst>
                <a:ext uri="{FF2B5EF4-FFF2-40B4-BE49-F238E27FC236}">
                  <a16:creationId xmlns:a16="http://schemas.microsoft.com/office/drawing/2014/main" id="{BCDEFEAA-5374-4F0E-9C06-B60DDBC044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00" y="2213"/>
              <a:ext cx="367" cy="244"/>
            </a:xfrm>
            <a:prstGeom prst="line">
              <a:avLst/>
            </a:prstGeom>
            <a:noFill/>
            <a:ln w="12700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06">
              <a:extLst>
                <a:ext uri="{FF2B5EF4-FFF2-40B4-BE49-F238E27FC236}">
                  <a16:creationId xmlns:a16="http://schemas.microsoft.com/office/drawing/2014/main" id="{A705D80A-BEF9-4E9A-866A-27F9A00AC818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6" y="2399"/>
              <a:ext cx="102" cy="102"/>
            </a:xfrm>
            <a:custGeom>
              <a:avLst/>
              <a:gdLst>
                <a:gd name="T0" fmla="*/ 102 w 102"/>
                <a:gd name="T1" fmla="*/ 0 h 102"/>
                <a:gd name="T2" fmla="*/ 0 w 102"/>
                <a:gd name="T3" fmla="*/ 0 h 102"/>
                <a:gd name="T4" fmla="*/ 51 w 102"/>
                <a:gd name="T5" fmla="*/ 102 h 102"/>
                <a:gd name="T6" fmla="*/ 102 w 102"/>
                <a:gd name="T7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" h="102">
                  <a:moveTo>
                    <a:pt x="102" y="0"/>
                  </a:moveTo>
                  <a:lnTo>
                    <a:pt x="0" y="0"/>
                  </a:lnTo>
                  <a:lnTo>
                    <a:pt x="51" y="102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7">
              <a:extLst>
                <a:ext uri="{FF2B5EF4-FFF2-40B4-BE49-F238E27FC236}">
                  <a16:creationId xmlns:a16="http://schemas.microsoft.com/office/drawing/2014/main" id="{F5CA2F54-1076-4F8E-A418-6CA847950CD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2" y="2461"/>
              <a:ext cx="102" cy="102"/>
            </a:xfrm>
            <a:custGeom>
              <a:avLst/>
              <a:gdLst>
                <a:gd name="T0" fmla="*/ 102 w 102"/>
                <a:gd name="T1" fmla="*/ 0 h 102"/>
                <a:gd name="T2" fmla="*/ 0 w 102"/>
                <a:gd name="T3" fmla="*/ 0 h 102"/>
                <a:gd name="T4" fmla="*/ 51 w 102"/>
                <a:gd name="T5" fmla="*/ 102 h 102"/>
                <a:gd name="T6" fmla="*/ 102 w 102"/>
                <a:gd name="T7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" h="102">
                  <a:moveTo>
                    <a:pt x="102" y="0"/>
                  </a:moveTo>
                  <a:lnTo>
                    <a:pt x="0" y="0"/>
                  </a:lnTo>
                  <a:lnTo>
                    <a:pt x="51" y="102"/>
                  </a:lnTo>
                  <a:lnTo>
                    <a:pt x="102" y="0"/>
                  </a:lnTo>
                  <a:close/>
                </a:path>
              </a:pathLst>
            </a:custGeom>
            <a:noFill/>
            <a:ln w="317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Rectangle 108">
              <a:extLst>
                <a:ext uri="{FF2B5EF4-FFF2-40B4-BE49-F238E27FC236}">
                  <a16:creationId xmlns:a16="http://schemas.microsoft.com/office/drawing/2014/main" id="{DD5BBFBB-88F8-42CF-868D-D2BBA7E228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3" y="2587"/>
              <a:ext cx="158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LD-6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1" name="Rectangle 109">
              <a:extLst>
                <a:ext uri="{FF2B5EF4-FFF2-40B4-BE49-F238E27FC236}">
                  <a16:creationId xmlns:a16="http://schemas.microsoft.com/office/drawing/2014/main" id="{FDE6D2B0-4145-4A46-803B-BD6F2412AD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5" y="2518"/>
              <a:ext cx="63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2" name="Rectangle 110">
              <a:extLst>
                <a:ext uri="{FF2B5EF4-FFF2-40B4-BE49-F238E27FC236}">
                  <a16:creationId xmlns:a16="http://schemas.microsoft.com/office/drawing/2014/main" id="{BAF30C0F-CAA9-4F31-A6B2-B947E63610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9" y="2518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3" name="Line 111">
              <a:extLst>
                <a:ext uri="{FF2B5EF4-FFF2-40B4-BE49-F238E27FC236}">
                  <a16:creationId xmlns:a16="http://schemas.microsoft.com/office/drawing/2014/main" id="{8B1560AE-9554-4B69-84B2-2C8707B14B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37" y="2559"/>
              <a:ext cx="0" cy="50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Rectangle 112">
              <a:extLst>
                <a:ext uri="{FF2B5EF4-FFF2-40B4-BE49-F238E27FC236}">
                  <a16:creationId xmlns:a16="http://schemas.microsoft.com/office/drawing/2014/main" id="{A8AE3DB6-BF36-4000-AF8E-03ADBF67FC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31" y="2724"/>
              <a:ext cx="253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5%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5" name="Rectangle 113">
              <a:extLst>
                <a:ext uri="{FF2B5EF4-FFF2-40B4-BE49-F238E27FC236}">
                  <a16:creationId xmlns:a16="http://schemas.microsoft.com/office/drawing/2014/main" id="{129FA32D-FDD4-4478-9252-2918C90C85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4" y="2872"/>
              <a:ext cx="352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UFLS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" name="Rectangle 114">
              <a:extLst>
                <a:ext uri="{FF2B5EF4-FFF2-40B4-BE49-F238E27FC236}">
                  <a16:creationId xmlns:a16="http://schemas.microsoft.com/office/drawing/2014/main" id="{143EF2A6-CE33-426E-B1B6-9B56BCD01D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7" y="2735"/>
              <a:ext cx="325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10%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7" name="Rectangle 115">
              <a:extLst>
                <a:ext uri="{FF2B5EF4-FFF2-40B4-BE49-F238E27FC236}">
                  <a16:creationId xmlns:a16="http://schemas.microsoft.com/office/drawing/2014/main" id="{4A0F74BD-F70B-406B-B7A4-4E0933D41B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6" y="2900"/>
              <a:ext cx="352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UFLS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8" name="Rectangle 116">
              <a:extLst>
                <a:ext uri="{FF2B5EF4-FFF2-40B4-BE49-F238E27FC236}">
                  <a16:creationId xmlns:a16="http://schemas.microsoft.com/office/drawing/2014/main" id="{440F905D-067D-4BB1-A5A7-FEF0C35B71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4" y="2740"/>
              <a:ext cx="325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10%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9" name="Rectangle 117">
              <a:extLst>
                <a:ext uri="{FF2B5EF4-FFF2-40B4-BE49-F238E27FC236}">
                  <a16:creationId xmlns:a16="http://schemas.microsoft.com/office/drawing/2014/main" id="{D8D669D9-3A96-4E11-9B96-E26B68AD5C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1" y="2883"/>
              <a:ext cx="352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UFLS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0" name="Rectangle 118">
              <a:extLst>
                <a:ext uri="{FF2B5EF4-FFF2-40B4-BE49-F238E27FC236}">
                  <a16:creationId xmlns:a16="http://schemas.microsoft.com/office/drawing/2014/main" id="{96C4C4E0-EB9A-4574-B2CC-ECDE5F2563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97" y="2657"/>
              <a:ext cx="342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Total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1" name="Rectangle 119">
              <a:extLst>
                <a:ext uri="{FF2B5EF4-FFF2-40B4-BE49-F238E27FC236}">
                  <a16:creationId xmlns:a16="http://schemas.microsoft.com/office/drawing/2014/main" id="{DD7B29F7-E908-4167-B4EC-2E7BCFA8BB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0" y="2800"/>
              <a:ext cx="325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25%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2" name="Rectangle 120">
              <a:extLst>
                <a:ext uri="{FF2B5EF4-FFF2-40B4-BE49-F238E27FC236}">
                  <a16:creationId xmlns:a16="http://schemas.microsoft.com/office/drawing/2014/main" id="{8C2A1EF5-B750-499E-A2A0-7C2101195A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77" y="2946"/>
              <a:ext cx="351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UFLS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11428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6 by 9 PUBLIC PowerPoint Template  -  Read-Only" id="{0F2D6E95-5B0D-47D8-82D2-262067680968}" vid="{5C1208F6-BC1F-4C31-86F0-9F9F80E121D5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6 by 9 PUBLIC PowerPoint Template  -  Read-Only" id="{0F2D6E95-5B0D-47D8-82D2-262067680968}" vid="{9C53787C-D064-42E4-B2F3-57DA870F959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38A853E2A21D478864F317E572DCF9" ma:contentTypeVersion="5" ma:contentTypeDescription="Create a new document." ma:contentTypeScope="" ma:versionID="bc086b1d27d1d5cd3200bec5c6f498fb">
  <xsd:schema xmlns:xsd="http://www.w3.org/2001/XMLSchema" xmlns:xs="http://www.w3.org/2001/XMLSchema" xmlns:p="http://schemas.microsoft.com/office/2006/metadata/properties" xmlns:ns3="97deaf5a-01d9-4834-89d2-802f43df07d1" xmlns:ns4="ded7f6be-006e-48d8-8435-0405bc84a9a7" targetNamespace="http://schemas.microsoft.com/office/2006/metadata/properties" ma:root="true" ma:fieldsID="8523d3693b54b68b988c11fe32c00f5a" ns3:_="" ns4:_="">
    <xsd:import namespace="97deaf5a-01d9-4834-89d2-802f43df07d1"/>
    <xsd:import namespace="ded7f6be-006e-48d8-8435-0405bc84a9a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deaf5a-01d9-4834-89d2-802f43df07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d7f6be-006e-48d8-8435-0405bc84a9a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purl.org/dc/dcmitype/"/>
    <ds:schemaRef ds:uri="97deaf5a-01d9-4834-89d2-802f43df07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ded7f6be-006e-48d8-8435-0405bc84a9a7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D150501-6051-4FAE-B447-19BC9BFEE0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deaf5a-01d9-4834-89d2-802f43df07d1"/>
    <ds:schemaRef ds:uri="ded7f6be-006e-48d8-8435-0405bc84a9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16 by 9 PUBLIC PowerPoint Template</Template>
  <TotalTime>559</TotalTime>
  <Words>594</Words>
  <Application>Microsoft Office PowerPoint</Application>
  <PresentationFormat>Widescreen</PresentationFormat>
  <Paragraphs>166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1_Custom Design</vt:lpstr>
      <vt:lpstr>Office Theme</vt:lpstr>
      <vt:lpstr>PowerPoint Presentation</vt:lpstr>
      <vt:lpstr>Manual Loadshed goal changes to accommodate Large Flexible Loads</vt:lpstr>
      <vt:lpstr>Concept</vt:lpstr>
      <vt:lpstr>Example of two Manual Loadshed tables</vt:lpstr>
      <vt:lpstr>LFL Manual Loadshed concept</vt:lpstr>
      <vt:lpstr>UFLS Loadshed goals to accommodate Large Flexible Loads</vt:lpstr>
      <vt:lpstr>Concept</vt:lpstr>
      <vt:lpstr>UFLS example on an LFL site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Blevins</dc:creator>
  <cp:lastModifiedBy>Stice, Clayton</cp:lastModifiedBy>
  <cp:revision>23</cp:revision>
  <cp:lastPrinted>2016-01-21T20:53:15Z</cp:lastPrinted>
  <dcterms:created xsi:type="dcterms:W3CDTF">2022-05-03T14:14:14Z</dcterms:created>
  <dcterms:modified xsi:type="dcterms:W3CDTF">2022-06-14T21:05:05Z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0x010100E238A853E2A21D478864F317E572DCF9</vt:lpwstr>
  </property>
</Properties>
</file>