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 id="2147483702" r:id="rId2"/>
    <p:sldMasterId id="2147483704" r:id="rId3"/>
    <p:sldMasterId id="2147483711" r:id="rId4"/>
    <p:sldMasterId id="2147483737" r:id="rId5"/>
  </p:sldMasterIdLst>
  <p:notesMasterIdLst>
    <p:notesMasterId r:id="rId12"/>
  </p:notesMasterIdLst>
  <p:handoutMasterIdLst>
    <p:handoutMasterId r:id="rId13"/>
  </p:handoutMasterIdLst>
  <p:sldIdLst>
    <p:sldId id="270" r:id="rId6"/>
    <p:sldId id="350" r:id="rId7"/>
    <p:sldId id="573" r:id="rId8"/>
    <p:sldId id="574" r:id="rId9"/>
    <p:sldId id="576" r:id="rId10"/>
    <p:sldId id="5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C1B14E-BE3F-4620-8D65-E1E0BA3C7500}" v="16" dt="2022-06-15T18:36:29.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71907" autoAdjust="0"/>
  </p:normalViewPr>
  <p:slideViewPr>
    <p:cSldViewPr snapToGrid="0">
      <p:cViewPr varScale="1">
        <p:scale>
          <a:sx n="110" d="100"/>
          <a:sy n="110" d="100"/>
        </p:scale>
        <p:origin x="378" y="108"/>
      </p:cViewPr>
      <p:guideLst>
        <p:guide orient="horz" pos="2160"/>
        <p:guide pos="384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6/15/2022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6/15/2022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8192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4</a:t>
            </a:fld>
            <a:endParaRPr lang="en-US"/>
          </a:p>
        </p:txBody>
      </p:sp>
    </p:spTree>
    <p:extLst>
      <p:ext uri="{BB962C8B-B14F-4D97-AF65-F5344CB8AC3E}">
        <p14:creationId xmlns:p14="http://schemas.microsoft.com/office/powerpoint/2010/main" val="2425398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5</a:t>
            </a:fld>
            <a:endParaRPr lang="en-US"/>
          </a:p>
        </p:txBody>
      </p:sp>
    </p:spTree>
    <p:extLst>
      <p:ext uri="{BB962C8B-B14F-4D97-AF65-F5344CB8AC3E}">
        <p14:creationId xmlns:p14="http://schemas.microsoft.com/office/powerpoint/2010/main" val="3458545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4734511" y="4837176"/>
            <a:ext cx="5953711"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4730497" y="3429000"/>
            <a:ext cx="5953711"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4730496" y="1325880"/>
            <a:ext cx="7359904"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2114197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5460940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6/15/2022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617029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6/15/2022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9465712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6/15/2022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3459839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9741039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01067424"/>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3008491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3270501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8120747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2438400" y="685800"/>
            <a:ext cx="84328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4734511" y="4837176"/>
            <a:ext cx="5953711"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4730497" y="3429000"/>
            <a:ext cx="5953711"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4730496" y="1325880"/>
            <a:ext cx="7359904"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12581895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780514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0914409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6494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10972800" y="6569084"/>
            <a:ext cx="609600" cy="212725"/>
          </a:xfrm>
          <a:prstGeom prst="rect">
            <a:avLst/>
          </a:prstGeom>
        </p:spPr>
        <p:txBody>
          <a:bodyPr vert="horz" lIns="91440" tIns="45720" rIns="91440" bIns="45720" rtlCol="0" anchor="ctr"/>
          <a:lstStyle>
            <a:lvl1pPr algn="ctr">
              <a:defRPr sz="675">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905000" y="2625326"/>
            <a:ext cx="83820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905000" y="4232673"/>
            <a:ext cx="83820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905000" y="2895600"/>
            <a:ext cx="8382000" cy="990600"/>
          </a:xfrm>
          <a:prstGeom prst="rect">
            <a:avLst/>
          </a:prstGeom>
        </p:spPr>
        <p:txBody>
          <a:bodyPr/>
          <a:lstStyle>
            <a:lvl1pPr marL="0" indent="0" algn="ctr">
              <a:buNone/>
              <a:defRPr sz="2400" b="1" cap="small" baseline="0">
                <a:solidFill>
                  <a:schemeClr val="tx2"/>
                </a:solidFill>
              </a:defRPr>
            </a:lvl1pPr>
            <a:lvl2pPr>
              <a:defRPr sz="1350" baseline="0">
                <a:solidFill>
                  <a:schemeClr val="tx2"/>
                </a:solidFill>
              </a:defRPr>
            </a:lvl2pPr>
            <a:lvl3pPr>
              <a:defRPr sz="1200" baseline="0">
                <a:solidFill>
                  <a:schemeClr val="tx2"/>
                </a:solidFill>
              </a:defRPr>
            </a:lvl3pPr>
            <a:lvl4pPr>
              <a:defRPr sz="1200" baseline="0">
                <a:solidFill>
                  <a:schemeClr val="tx2"/>
                </a:solidFill>
              </a:defRPr>
            </a:lvl4pPr>
            <a:lvl5pPr>
              <a:defRPr sz="105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3044649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855415"/>
            <a:ext cx="11379200" cy="5064627"/>
          </a:xfrm>
          <a:prstGeom prst="rect">
            <a:avLst/>
          </a:prstGeom>
        </p:spPr>
        <p:txBody>
          <a:bodyPr/>
          <a:lstStyle>
            <a:lvl1pPr>
              <a:defRPr sz="1350" baseline="0">
                <a:solidFill>
                  <a:schemeClr val="tx2"/>
                </a:solidFill>
              </a:defRPr>
            </a:lvl1pPr>
            <a:lvl2pPr>
              <a:defRPr sz="1350" baseline="0">
                <a:solidFill>
                  <a:schemeClr val="tx2"/>
                </a:solidFill>
              </a:defRPr>
            </a:lvl2pPr>
            <a:lvl3pPr>
              <a:defRPr sz="1200" baseline="0">
                <a:solidFill>
                  <a:schemeClr val="tx2"/>
                </a:solidFill>
              </a:defRPr>
            </a:lvl3pPr>
            <a:lvl4pPr>
              <a:defRPr sz="1200" baseline="0">
                <a:solidFill>
                  <a:schemeClr val="tx2"/>
                </a:solidFill>
              </a:defRPr>
            </a:lvl4pPr>
            <a:lvl5pPr>
              <a:defRPr sz="105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0959691" y="6553209"/>
            <a:ext cx="609600" cy="212725"/>
          </a:xfrm>
          <a:prstGeom prst="rect">
            <a:avLst/>
          </a:prstGeom>
        </p:spPr>
        <p:txBody>
          <a:bodyPr vert="horz" lIns="91440" tIns="45720" rIns="91440" bIns="45720" rtlCol="0" anchor="ctr"/>
          <a:lstStyle>
            <a:lvl1pPr algn="ctr">
              <a:defRPr sz="675">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69847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6181344" y="863355"/>
            <a:ext cx="5608320" cy="5064627"/>
          </a:xfrm>
          <a:prstGeom prst="rect">
            <a:avLst/>
          </a:prstGeom>
        </p:spPr>
        <p:txBody>
          <a:bodyPr/>
          <a:lstStyle>
            <a:lvl1pPr>
              <a:defRPr sz="1350" baseline="0">
                <a:solidFill>
                  <a:schemeClr val="tx2"/>
                </a:solidFill>
              </a:defRPr>
            </a:lvl1pPr>
            <a:lvl2pPr>
              <a:defRPr sz="1350" baseline="0">
                <a:solidFill>
                  <a:schemeClr val="tx2"/>
                </a:solidFill>
              </a:defRPr>
            </a:lvl2pPr>
            <a:lvl3pPr>
              <a:defRPr sz="1200" baseline="0">
                <a:solidFill>
                  <a:schemeClr val="tx2"/>
                </a:solidFill>
              </a:defRPr>
            </a:lvl3pPr>
            <a:lvl4pPr>
              <a:defRPr sz="1200" baseline="0">
                <a:solidFill>
                  <a:schemeClr val="tx2"/>
                </a:solidFill>
              </a:defRPr>
            </a:lvl4pPr>
            <a:lvl5pPr>
              <a:defRPr sz="105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406400" y="855415"/>
            <a:ext cx="5608320" cy="5064627"/>
          </a:xfrm>
          <a:prstGeom prst="rect">
            <a:avLst/>
          </a:prstGeom>
        </p:spPr>
        <p:txBody>
          <a:bodyPr/>
          <a:lstStyle>
            <a:lvl1pPr>
              <a:defRPr sz="1350" baseline="0">
                <a:solidFill>
                  <a:schemeClr val="tx2"/>
                </a:solidFill>
              </a:defRPr>
            </a:lvl1pPr>
            <a:lvl2pPr>
              <a:defRPr sz="1350" baseline="0">
                <a:solidFill>
                  <a:schemeClr val="tx2"/>
                </a:solidFill>
              </a:defRPr>
            </a:lvl2pPr>
            <a:lvl3pPr>
              <a:defRPr sz="1200" baseline="0">
                <a:solidFill>
                  <a:schemeClr val="tx2"/>
                </a:solidFill>
              </a:defRPr>
            </a:lvl3pPr>
            <a:lvl4pPr>
              <a:defRPr sz="1200" baseline="0">
                <a:solidFill>
                  <a:schemeClr val="tx2"/>
                </a:solidFill>
              </a:defRPr>
            </a:lvl4pPr>
            <a:lvl5pPr>
              <a:defRPr sz="105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5656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solidFill>
                <a:srgbClr val="FFFFFF"/>
              </a:solidFill>
            </a:endParaRPr>
          </a:p>
        </p:txBody>
      </p:sp>
      <p:cxnSp>
        <p:nvCxnSpPr>
          <p:cNvPr id="11" name="Straight Connector 10"/>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6181344" y="1695203"/>
            <a:ext cx="5608320" cy="4232773"/>
          </a:xfrm>
          <a:prstGeom prst="rect">
            <a:avLst/>
          </a:prstGeom>
        </p:spPr>
        <p:txBody>
          <a:bodyPr/>
          <a:lstStyle>
            <a:lvl1pPr>
              <a:defRPr sz="1350" baseline="0">
                <a:solidFill>
                  <a:schemeClr val="tx2"/>
                </a:solidFill>
              </a:defRPr>
            </a:lvl1pPr>
            <a:lvl2pPr>
              <a:defRPr sz="1350" baseline="0">
                <a:solidFill>
                  <a:schemeClr val="tx2"/>
                </a:solidFill>
              </a:defRPr>
            </a:lvl2pPr>
            <a:lvl3pPr>
              <a:defRPr sz="1200" baseline="0">
                <a:solidFill>
                  <a:schemeClr val="tx2"/>
                </a:solidFill>
              </a:defRPr>
            </a:lvl3pPr>
            <a:lvl4pPr>
              <a:defRPr sz="1200" baseline="0">
                <a:solidFill>
                  <a:schemeClr val="tx2"/>
                </a:solidFill>
              </a:defRPr>
            </a:lvl4pPr>
            <a:lvl5pPr>
              <a:defRPr sz="105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406400" y="1695208"/>
            <a:ext cx="5608320" cy="4224833"/>
          </a:xfrm>
          <a:prstGeom prst="rect">
            <a:avLst/>
          </a:prstGeom>
        </p:spPr>
        <p:txBody>
          <a:bodyPr/>
          <a:lstStyle>
            <a:lvl1pPr>
              <a:defRPr sz="1350" baseline="0">
                <a:solidFill>
                  <a:schemeClr val="tx2"/>
                </a:solidFill>
              </a:defRPr>
            </a:lvl1pPr>
            <a:lvl2pPr>
              <a:defRPr sz="1350" baseline="0">
                <a:solidFill>
                  <a:schemeClr val="tx2"/>
                </a:solidFill>
              </a:defRPr>
            </a:lvl2pPr>
            <a:lvl3pPr>
              <a:defRPr sz="1200" baseline="0">
                <a:solidFill>
                  <a:schemeClr val="tx2"/>
                </a:solidFill>
              </a:defRPr>
            </a:lvl3pPr>
            <a:lvl4pPr>
              <a:defRPr sz="1200" baseline="0">
                <a:solidFill>
                  <a:schemeClr val="tx2"/>
                </a:solidFill>
              </a:defRPr>
            </a:lvl4pPr>
            <a:lvl5pPr>
              <a:defRPr sz="105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6181344" y="863347"/>
            <a:ext cx="5608320" cy="730506"/>
          </a:xfrm>
          <a:prstGeom prst="rect">
            <a:avLst/>
          </a:prstGeom>
        </p:spPr>
        <p:txBody>
          <a:bodyPr/>
          <a:lstStyle>
            <a:lvl1pPr marL="0" marR="0" indent="0" algn="l" defTabSz="514325" rtl="0" eaLnBrk="1" fontAlgn="auto" latinLnBrk="0" hangingPunct="1">
              <a:lnSpc>
                <a:spcPct val="100000"/>
              </a:lnSpc>
              <a:spcBef>
                <a:spcPct val="20000"/>
              </a:spcBef>
              <a:spcAft>
                <a:spcPts val="0"/>
              </a:spcAft>
              <a:buClrTx/>
              <a:buSzTx/>
              <a:buFont typeface="Arial" panose="020B0604020202020204" pitchFamily="34" charset="0"/>
              <a:buNone/>
              <a:tabLst/>
              <a:defRPr sz="1350" b="1" baseline="0">
                <a:solidFill>
                  <a:schemeClr val="tx2"/>
                </a:solidFill>
              </a:defRPr>
            </a:lvl1pPr>
            <a:lvl2pPr>
              <a:defRPr sz="1350" baseline="0">
                <a:solidFill>
                  <a:schemeClr val="tx2"/>
                </a:solidFill>
              </a:defRPr>
            </a:lvl2pPr>
            <a:lvl3pPr>
              <a:defRPr sz="1200" baseline="0">
                <a:solidFill>
                  <a:schemeClr val="tx2"/>
                </a:solidFill>
              </a:defRPr>
            </a:lvl3pPr>
            <a:lvl4pPr>
              <a:defRPr sz="1200" baseline="0">
                <a:solidFill>
                  <a:schemeClr val="tx2"/>
                </a:solidFill>
              </a:defRPr>
            </a:lvl4pPr>
            <a:lvl5pPr>
              <a:defRPr sz="1050" baseline="0">
                <a:solidFill>
                  <a:schemeClr val="tx2"/>
                </a:solidFill>
              </a:defRPr>
            </a:lvl5pPr>
          </a:lstStyle>
          <a:p>
            <a:pPr marL="0" marR="0" lvl="0" indent="0" algn="l" defTabSz="514325"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406400" y="855407"/>
            <a:ext cx="5608320" cy="730506"/>
          </a:xfrm>
          <a:prstGeom prst="rect">
            <a:avLst/>
          </a:prstGeom>
        </p:spPr>
        <p:txBody>
          <a:bodyPr/>
          <a:lstStyle>
            <a:lvl1pPr marL="0" indent="0">
              <a:buNone/>
              <a:defRPr sz="1350" b="1" baseline="0">
                <a:solidFill>
                  <a:schemeClr val="tx2"/>
                </a:solidFill>
              </a:defRPr>
            </a:lvl1pPr>
            <a:lvl2pPr>
              <a:defRPr sz="1350" baseline="0">
                <a:solidFill>
                  <a:schemeClr val="tx2"/>
                </a:solidFill>
              </a:defRPr>
            </a:lvl2pPr>
            <a:lvl3pPr>
              <a:defRPr sz="1200" baseline="0">
                <a:solidFill>
                  <a:schemeClr val="tx2"/>
                </a:solidFill>
              </a:defRPr>
            </a:lvl3pPr>
            <a:lvl4pPr>
              <a:defRPr sz="1200" baseline="0">
                <a:solidFill>
                  <a:schemeClr val="tx2"/>
                </a:solidFill>
              </a:defRPr>
            </a:lvl4pPr>
            <a:lvl5pPr>
              <a:defRPr sz="105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143057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3752748" y="266304"/>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solidFill>
                <a:srgbClr val="FFFFFF"/>
              </a:solidFill>
            </a:endParaRPr>
          </a:p>
        </p:txBody>
      </p:sp>
      <p:cxnSp>
        <p:nvCxnSpPr>
          <p:cNvPr id="6" name="Straight Connector 5"/>
          <p:cNvCxnSpPr/>
          <p:nvPr userDrawn="1"/>
        </p:nvCxnSpPr>
        <p:spPr>
          <a:xfrm>
            <a:off x="3752748" y="266304"/>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3864864" y="243682"/>
            <a:ext cx="8022336"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sz="2400" dirty="0"/>
              <a:t>Click to edit Master title style</a:t>
            </a:r>
          </a:p>
        </p:txBody>
      </p:sp>
      <p:sp>
        <p:nvSpPr>
          <p:cNvPr id="8" name="Content Placeholder 2"/>
          <p:cNvSpPr>
            <a:spLocks noGrp="1"/>
          </p:cNvSpPr>
          <p:nvPr>
            <p:ph idx="13"/>
          </p:nvPr>
        </p:nvSpPr>
        <p:spPr>
          <a:xfrm>
            <a:off x="402336" y="859536"/>
            <a:ext cx="11375136" cy="5065776"/>
          </a:xfrm>
          <a:prstGeom prst="rect">
            <a:avLst/>
          </a:prstGeom>
        </p:spPr>
        <p:txBody>
          <a:bodyPr/>
          <a:lstStyle>
            <a:lvl1pPr>
              <a:defRPr sz="1350" baseline="0">
                <a:solidFill>
                  <a:schemeClr val="tx2"/>
                </a:solidFill>
              </a:defRPr>
            </a:lvl1pPr>
            <a:lvl2pPr marL="417889" indent="-160727">
              <a:buClr>
                <a:schemeClr val="accent1"/>
              </a:buClr>
              <a:buFont typeface="Wingdings" panose="05000000000000000000" pitchFamily="2" charset="2"/>
              <a:buChar char="§"/>
              <a:defRPr sz="1350" baseline="0">
                <a:solidFill>
                  <a:schemeClr val="tx2"/>
                </a:solidFill>
              </a:defRPr>
            </a:lvl2pPr>
            <a:lvl3pPr marL="642906" indent="-128582">
              <a:buClr>
                <a:schemeClr val="tx2"/>
              </a:buClr>
              <a:buFont typeface="Courier New" panose="02070309020205020404" pitchFamily="49" charset="0"/>
              <a:buChar char="o"/>
              <a:defRPr sz="1200" baseline="0">
                <a:solidFill>
                  <a:schemeClr val="tx2"/>
                </a:solidFill>
              </a:defRPr>
            </a:lvl3pPr>
            <a:lvl4pPr>
              <a:buClr>
                <a:schemeClr val="accent1"/>
              </a:buClr>
              <a:defRPr sz="1200" baseline="0">
                <a:solidFill>
                  <a:schemeClr val="tx2"/>
                </a:solidFill>
              </a:defRPr>
            </a:lvl4pPr>
            <a:lvl5pPr>
              <a:defRPr sz="105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39568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4"/>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342884" indent="0" algn="ctr">
              <a:buNone/>
              <a:defRPr>
                <a:solidFill>
                  <a:schemeClr val="tx1">
                    <a:tint val="75000"/>
                  </a:schemeClr>
                </a:solidFill>
              </a:defRPr>
            </a:lvl2pPr>
            <a:lvl3pPr marL="685766"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5" indent="0" algn="ctr">
              <a:buNone/>
              <a:defRPr>
                <a:solidFill>
                  <a:schemeClr val="tx1">
                    <a:tint val="75000"/>
                  </a:schemeClr>
                </a:solidFill>
              </a:defRPr>
            </a:lvl6pPr>
            <a:lvl7pPr marL="2057297" indent="0" algn="ctr">
              <a:buNone/>
              <a:defRPr>
                <a:solidFill>
                  <a:schemeClr val="tx1">
                    <a:tint val="75000"/>
                  </a:schemeClr>
                </a:solidFill>
              </a:defRPr>
            </a:lvl7pPr>
            <a:lvl8pPr marL="2400180" indent="0" algn="ctr">
              <a:buNone/>
              <a:defRPr>
                <a:solidFill>
                  <a:schemeClr val="tx1">
                    <a:tint val="75000"/>
                  </a:schemeClr>
                </a:solidFill>
              </a:defRPr>
            </a:lvl8pPr>
            <a:lvl9pPr marL="2743064"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a:xfrm>
            <a:off x="3657600" y="6553200"/>
            <a:ext cx="5384800" cy="228600"/>
          </a:xfrm>
          <a:prstGeom prst="rect">
            <a:avLst/>
          </a:prstGeom>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243533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53503978"/>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4.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5" Type="http://schemas.openxmlformats.org/officeDocument/2006/relationships/image" Target="../media/image2.png"/><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1219201" y="2"/>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1288" y="5257800"/>
            <a:ext cx="1575824" cy="457200"/>
          </a:xfrm>
          <a:prstGeom prst="rect">
            <a:avLst/>
          </a:prstGeom>
        </p:spPr>
      </p:pic>
      <p:cxnSp>
        <p:nvCxnSpPr>
          <p:cNvPr id="12" name="Straight Connector 11"/>
          <p:cNvCxnSpPr/>
          <p:nvPr userDrawn="1"/>
        </p:nvCxnSpPr>
        <p:spPr>
          <a:xfrm flipH="1">
            <a:off x="12192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675">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10943303" y="6561146"/>
            <a:ext cx="609600" cy="220663"/>
          </a:xfrm>
          <a:prstGeom prst="rect">
            <a:avLst/>
          </a:prstGeom>
        </p:spPr>
        <p:txBody>
          <a:bodyPr vert="horz" lIns="91440" tIns="45720" rIns="91440" bIns="45720" rtlCol="0" anchor="ctr"/>
          <a:lstStyle>
            <a:lvl1pPr algn="ctr">
              <a:defRPr sz="675">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1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3" y="6553206"/>
            <a:ext cx="943100" cy="178960"/>
          </a:xfrm>
          <a:prstGeom prst="rect">
            <a:avLst/>
          </a:prstGeom>
          <a:noFill/>
        </p:spPr>
        <p:txBody>
          <a:bodyPr wrap="square" rtlCol="0">
            <a:spAutoFit/>
          </a:bodyPr>
          <a:lstStyle/>
          <a:p>
            <a:r>
              <a:rPr lang="en-US" sz="563" b="1" dirty="0">
                <a:solidFill>
                  <a:srgbClr val="5B6770"/>
                </a:solidFill>
              </a:rPr>
              <a:t>PUBLIC</a:t>
            </a:r>
          </a:p>
        </p:txBody>
      </p:sp>
      <p:sp>
        <p:nvSpPr>
          <p:cNvPr id="11" name="Slide Number Placeholder 8"/>
          <p:cNvSpPr txBox="1">
            <a:spLocks/>
          </p:cNvSpPr>
          <p:nvPr userDrawn="1"/>
        </p:nvSpPr>
        <p:spPr>
          <a:xfrm>
            <a:off x="11552909" y="6561146"/>
            <a:ext cx="517177"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675" smtClean="0">
                <a:solidFill>
                  <a:schemeClr val="bg1">
                    <a:lumMod val="75000"/>
                  </a:schemeClr>
                </a:solidFill>
              </a:rPr>
              <a:pPr/>
              <a:t>‹#›</a:t>
            </a:fld>
            <a:endParaRPr lang="en-US" sz="675" dirty="0">
              <a:solidFill>
                <a:schemeClr val="bg1">
                  <a:lumMod val="75000"/>
                </a:schemeClr>
              </a:solidFill>
            </a:endParaRPr>
          </a:p>
        </p:txBody>
      </p:sp>
    </p:spTree>
    <p:extLst>
      <p:ext uri="{BB962C8B-B14F-4D97-AF65-F5344CB8AC3E}">
        <p14:creationId xmlns:p14="http://schemas.microsoft.com/office/powerpoint/2010/main" val="171553202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Lst>
  <p:hf hdr="0" ftr="0" dt="0"/>
  <p:txStyles>
    <p:titleStyle>
      <a:lvl1pPr algn="ctr" defTabSz="514325" rtl="0" eaLnBrk="1" latinLnBrk="0" hangingPunct="1">
        <a:spcBef>
          <a:spcPct val="0"/>
        </a:spcBef>
        <a:buNone/>
        <a:defRPr sz="2475" kern="1200">
          <a:solidFill>
            <a:schemeClr val="tx1"/>
          </a:solidFill>
          <a:latin typeface="+mj-lt"/>
          <a:ea typeface="+mj-ea"/>
          <a:cs typeface="+mj-cs"/>
        </a:defRPr>
      </a:lvl1pPr>
    </p:titleStyle>
    <p:bodyStyle>
      <a:lvl1pPr marL="192872" indent="-192872" algn="l" defTabSz="51432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417889" indent="-160727" algn="l" defTabSz="514325"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2pPr>
      <a:lvl3pPr marL="642906" indent="-128582" algn="l" defTabSz="514325" rtl="0" eaLnBrk="1" latinLnBrk="0" hangingPunct="1">
        <a:spcBef>
          <a:spcPct val="20000"/>
        </a:spcBef>
        <a:buFont typeface="Arial" panose="020B0604020202020204" pitchFamily="34" charset="0"/>
        <a:buChar char="•"/>
        <a:defRPr sz="1350" kern="1200">
          <a:solidFill>
            <a:schemeClr val="tx1"/>
          </a:solidFill>
          <a:latin typeface="+mn-lt"/>
          <a:ea typeface="+mn-ea"/>
          <a:cs typeface="+mn-cs"/>
        </a:defRPr>
      </a:lvl3pPr>
      <a:lvl4pPr marL="900068" indent="-128582" algn="l" defTabSz="514325"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4pPr>
      <a:lvl5pPr marL="1157230" indent="-128582" algn="l" defTabSz="514325"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5pPr>
      <a:lvl6pPr marL="1414393" indent="-128582" algn="l" defTabSz="514325"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6pPr>
      <a:lvl7pPr marL="1671554" indent="-128582" algn="l" defTabSz="514325"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7pPr>
      <a:lvl8pPr marL="1928717" indent="-128582" algn="l" defTabSz="514325"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8pPr>
      <a:lvl9pPr marL="2185880" indent="-128582" algn="l" defTabSz="514325"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9pPr>
    </p:bodyStyle>
    <p:otherStyle>
      <a:defPPr>
        <a:defRPr lang="en-US"/>
      </a:defPPr>
      <a:lvl1pPr marL="0" algn="l" defTabSz="514325" rtl="0" eaLnBrk="1" latinLnBrk="0" hangingPunct="1">
        <a:defRPr sz="1013" kern="1200">
          <a:solidFill>
            <a:schemeClr val="tx1"/>
          </a:solidFill>
          <a:latin typeface="+mn-lt"/>
          <a:ea typeface="+mn-ea"/>
          <a:cs typeface="+mn-cs"/>
        </a:defRPr>
      </a:lvl1pPr>
      <a:lvl2pPr marL="257162" algn="l" defTabSz="514325" rtl="0" eaLnBrk="1" latinLnBrk="0" hangingPunct="1">
        <a:defRPr sz="1013" kern="1200">
          <a:solidFill>
            <a:schemeClr val="tx1"/>
          </a:solidFill>
          <a:latin typeface="+mn-lt"/>
          <a:ea typeface="+mn-ea"/>
          <a:cs typeface="+mn-cs"/>
        </a:defRPr>
      </a:lvl2pPr>
      <a:lvl3pPr marL="514325" algn="l" defTabSz="514325" rtl="0" eaLnBrk="1" latinLnBrk="0" hangingPunct="1">
        <a:defRPr sz="1013" kern="1200">
          <a:solidFill>
            <a:schemeClr val="tx1"/>
          </a:solidFill>
          <a:latin typeface="+mn-lt"/>
          <a:ea typeface="+mn-ea"/>
          <a:cs typeface="+mn-cs"/>
        </a:defRPr>
      </a:lvl3pPr>
      <a:lvl4pPr marL="771487" algn="l" defTabSz="514325" rtl="0" eaLnBrk="1" latinLnBrk="0" hangingPunct="1">
        <a:defRPr sz="1013" kern="1200">
          <a:solidFill>
            <a:schemeClr val="tx1"/>
          </a:solidFill>
          <a:latin typeface="+mn-lt"/>
          <a:ea typeface="+mn-ea"/>
          <a:cs typeface="+mn-cs"/>
        </a:defRPr>
      </a:lvl4pPr>
      <a:lvl5pPr marL="1028649" algn="l" defTabSz="514325" rtl="0" eaLnBrk="1" latinLnBrk="0" hangingPunct="1">
        <a:defRPr sz="1013" kern="1200">
          <a:solidFill>
            <a:schemeClr val="tx1"/>
          </a:solidFill>
          <a:latin typeface="+mn-lt"/>
          <a:ea typeface="+mn-ea"/>
          <a:cs typeface="+mn-cs"/>
        </a:defRPr>
      </a:lvl5pPr>
      <a:lvl6pPr marL="1285811" algn="l" defTabSz="514325" rtl="0" eaLnBrk="1" latinLnBrk="0" hangingPunct="1">
        <a:defRPr sz="1013" kern="1200">
          <a:solidFill>
            <a:schemeClr val="tx1"/>
          </a:solidFill>
          <a:latin typeface="+mn-lt"/>
          <a:ea typeface="+mn-ea"/>
          <a:cs typeface="+mn-cs"/>
        </a:defRPr>
      </a:lvl6pPr>
      <a:lvl7pPr marL="1542974" algn="l" defTabSz="514325" rtl="0" eaLnBrk="1" latinLnBrk="0" hangingPunct="1">
        <a:defRPr sz="1013" kern="1200">
          <a:solidFill>
            <a:schemeClr val="tx1"/>
          </a:solidFill>
          <a:latin typeface="+mn-lt"/>
          <a:ea typeface="+mn-ea"/>
          <a:cs typeface="+mn-cs"/>
        </a:defRPr>
      </a:lvl7pPr>
      <a:lvl8pPr marL="1800135" algn="l" defTabSz="514325" rtl="0" eaLnBrk="1" latinLnBrk="0" hangingPunct="1">
        <a:defRPr sz="1013" kern="1200">
          <a:solidFill>
            <a:schemeClr val="tx1"/>
          </a:solidFill>
          <a:latin typeface="+mn-lt"/>
          <a:ea typeface="+mn-ea"/>
          <a:cs typeface="+mn-cs"/>
        </a:defRPr>
      </a:lvl8pPr>
      <a:lvl9pPr marL="2057297" algn="l" defTabSz="514325" rtl="0" eaLnBrk="1" latinLnBrk="0" hangingPunct="1">
        <a:defRPr sz="101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6/15/2022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a:extLst>
              <a:ext uri="{FF2B5EF4-FFF2-40B4-BE49-F238E27FC236}">
                <a16:creationId xmlns:a16="http://schemas.microsoft.com/office/drawing/2014/main" id="{1E8D0AF9-1F68-49A3-8370-A53691940957}"/>
              </a:ext>
            </a:extLst>
          </p:cNvPr>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a:extLst>
              <a:ext uri="{FF2B5EF4-FFF2-40B4-BE49-F238E27FC236}">
                <a16:creationId xmlns:a16="http://schemas.microsoft.com/office/drawing/2014/main" id="{67B62BDA-06C7-47F7-B787-BBA41A3AD52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857697789"/>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102495015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files/docs/2022/06/03/PRS_June_2022_Project_Update.pptx"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ontent/wcm/key_documents_lists/73770/FAS_CBA_2016_AS_Quantities_11032015.xlsx" TargetMode="External"/><Relationship Id="rId2" Type="http://schemas.openxmlformats.org/officeDocument/2006/relationships/hyperlink" Target="https://www.ercot.com/files/docs/2018/10/08/08.__NPRR863_STEC_Documents.v2.zip"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calendar/event?id=1630419786530" TargetMode="External"/><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3"/>
          </p:nvPr>
        </p:nvSpPr>
        <p:spPr/>
        <p:txBody>
          <a:bodyPr/>
          <a:lstStyle/>
          <a:p>
            <a:r>
              <a:rPr lang="en-US" dirty="0"/>
              <a:t>June 16, 2022</a:t>
            </a:r>
          </a:p>
          <a:p>
            <a:r>
              <a:rPr lang="en-US" dirty="0"/>
              <a:t>PDCWG</a:t>
            </a:r>
          </a:p>
        </p:txBody>
      </p:sp>
      <p:sp>
        <p:nvSpPr>
          <p:cNvPr id="4" name="Text Placeholder 3"/>
          <p:cNvSpPr>
            <a:spLocks noGrp="1"/>
          </p:cNvSpPr>
          <p:nvPr>
            <p:ph type="body" sz="quarter" idx="10"/>
          </p:nvPr>
        </p:nvSpPr>
        <p:spPr/>
        <p:txBody>
          <a:bodyPr/>
          <a:lstStyle/>
          <a:p>
            <a:r>
              <a:rPr lang="en-US" dirty="0"/>
              <a:t>ERCOT Staff</a:t>
            </a:r>
          </a:p>
        </p:txBody>
      </p:sp>
      <p:sp>
        <p:nvSpPr>
          <p:cNvPr id="5" name="Text Placeholder 4"/>
          <p:cNvSpPr>
            <a:spLocks noGrp="1"/>
          </p:cNvSpPr>
          <p:nvPr>
            <p:ph type="body" sz="quarter" idx="11"/>
          </p:nvPr>
        </p:nvSpPr>
        <p:spPr/>
        <p:txBody>
          <a:bodyPr/>
          <a:lstStyle/>
          <a:p>
            <a:r>
              <a:rPr lang="en-US" dirty="0"/>
              <a:t>Introduction to FFR Advancement and ERCOT Contingency Reserve Service (ECRS) Projects</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2022 Release Targets – Board Approved NPRRs / SCRs / </a:t>
            </a:r>
            <a:r>
              <a:rPr lang="en-US" sz="2000" dirty="0" err="1"/>
              <a:t>xGRRs</a:t>
            </a:r>
            <a:r>
              <a:rPr lang="en-US" sz="2000" dirty="0"/>
              <a:t> (</a:t>
            </a:r>
            <a:r>
              <a:rPr lang="en-US" sz="2000" dirty="0">
                <a:hlinkClick r:id="rId3"/>
              </a:rPr>
              <a:t>June 2022 PRS | Link</a:t>
            </a:r>
            <a:r>
              <a:rPr lang="en-US" sz="2000" dirty="0"/>
              <a:t>) </a:t>
            </a:r>
          </a:p>
        </p:txBody>
      </p:sp>
      <p:sp>
        <p:nvSpPr>
          <p:cNvPr id="6" name="Slide Number Placeholder 5"/>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2</a:t>
            </a:fld>
            <a:endParaRPr lang="en-US">
              <a:solidFill>
                <a:prstClr val="black">
                  <a:tint val="75000"/>
                </a:prstClr>
              </a:solidFill>
              <a:latin typeface="Arial" panose="020B0604020202020204"/>
            </a:endParaRPr>
          </a:p>
        </p:txBody>
      </p:sp>
      <p:sp>
        <p:nvSpPr>
          <p:cNvPr id="29" name="TextBox 15"/>
          <p:cNvSpPr txBox="1">
            <a:spLocks noChangeArrowheads="1"/>
          </p:cNvSpPr>
          <p:nvPr/>
        </p:nvSpPr>
        <p:spPr bwMode="auto">
          <a:xfrm>
            <a:off x="1684280" y="5590890"/>
            <a:ext cx="3174414"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t" anchorCtr="1">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fontAlgn="base" hangingPunct="1">
              <a:spcBef>
                <a:spcPct val="0"/>
              </a:spcBef>
              <a:spcAft>
                <a:spcPct val="0"/>
              </a:spcAft>
              <a:defRPr/>
            </a:pPr>
            <a:r>
              <a:rPr lang="en-US" sz="1000" b="0" kern="0" dirty="0">
                <a:solidFill>
                  <a:srgbClr val="000000"/>
                </a:solidFill>
              </a:rPr>
              <a:t>Go-live dates can differ from Protocol effective dates – Please refer to market notices for more details</a:t>
            </a:r>
          </a:p>
        </p:txBody>
      </p:sp>
      <p:sp>
        <p:nvSpPr>
          <p:cNvPr id="30" name="TextBox 22"/>
          <p:cNvSpPr txBox="1">
            <a:spLocks noChangeArrowheads="1"/>
          </p:cNvSpPr>
          <p:nvPr/>
        </p:nvSpPr>
        <p:spPr bwMode="auto">
          <a:xfrm>
            <a:off x="1684280" y="6002529"/>
            <a:ext cx="3174415" cy="2616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t" anchorCtr="1">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fontAlgn="base" hangingPunct="1">
              <a:spcBef>
                <a:spcPct val="0"/>
              </a:spcBef>
              <a:spcAft>
                <a:spcPct val="0"/>
              </a:spcAft>
              <a:defRPr/>
            </a:pPr>
            <a:r>
              <a:rPr lang="en-US" sz="1100" kern="0">
                <a:solidFill>
                  <a:srgbClr val="000000"/>
                </a:solidFill>
              </a:rPr>
              <a:t>Release targets are subject to change</a:t>
            </a:r>
          </a:p>
        </p:txBody>
      </p:sp>
      <p:sp>
        <p:nvSpPr>
          <p:cNvPr id="32" name="TextBox 23"/>
          <p:cNvSpPr txBox="1">
            <a:spLocks noChangeArrowheads="1"/>
          </p:cNvSpPr>
          <p:nvPr/>
        </p:nvSpPr>
        <p:spPr bwMode="auto">
          <a:xfrm>
            <a:off x="4967195" y="5595730"/>
            <a:ext cx="1647290" cy="75405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fontAlgn="base" hangingPunct="1">
              <a:spcBef>
                <a:spcPct val="0"/>
              </a:spcBef>
              <a:spcAft>
                <a:spcPct val="0"/>
              </a:spcAft>
              <a:defRPr/>
            </a:pPr>
            <a:r>
              <a:rPr lang="en-US" sz="800" b="0" kern="0" dirty="0">
                <a:solidFill>
                  <a:srgbClr val="000000"/>
                </a:solidFill>
              </a:rPr>
              <a:t>APPENDIX</a:t>
            </a:r>
          </a:p>
          <a:p>
            <a:pPr eaLnBrk="1" fontAlgn="base" hangingPunct="1">
              <a:spcBef>
                <a:spcPct val="0"/>
              </a:spcBef>
              <a:spcAft>
                <a:spcPct val="0"/>
              </a:spcAft>
              <a:defRPr/>
            </a:pPr>
            <a:r>
              <a:rPr lang="en-US" sz="700" b="0" kern="0" dirty="0">
                <a:solidFill>
                  <a:srgbClr val="FF0000"/>
                </a:solidFill>
              </a:rPr>
              <a:t>Red Text</a:t>
            </a:r>
            <a:r>
              <a:rPr lang="en-US" sz="700" b="0" kern="0" dirty="0">
                <a:solidFill>
                  <a:srgbClr val="000000"/>
                </a:solidFill>
              </a:rPr>
              <a:t>: New additions and target release changes</a:t>
            </a:r>
          </a:p>
          <a:p>
            <a:pPr eaLnBrk="1" fontAlgn="base" hangingPunct="1">
              <a:spcBef>
                <a:spcPct val="0"/>
              </a:spcBef>
              <a:spcAft>
                <a:spcPct val="0"/>
              </a:spcAft>
              <a:defRPr/>
            </a:pPr>
            <a:r>
              <a:rPr lang="en-US" sz="700" b="0" strike="sngStrike" kern="0" dirty="0">
                <a:solidFill>
                  <a:srgbClr val="000000"/>
                </a:solidFill>
              </a:rPr>
              <a:t>Strike-Through Text</a:t>
            </a:r>
            <a:r>
              <a:rPr lang="en-US" sz="700" b="0" kern="0" dirty="0">
                <a:solidFill>
                  <a:srgbClr val="000000"/>
                </a:solidFill>
              </a:rPr>
              <a:t>: Previous target release</a:t>
            </a:r>
          </a:p>
          <a:p>
            <a:pPr eaLnBrk="1" fontAlgn="base" hangingPunct="1">
              <a:spcBef>
                <a:spcPct val="0"/>
              </a:spcBef>
              <a:spcAft>
                <a:spcPct val="0"/>
              </a:spcAft>
              <a:defRPr/>
            </a:pPr>
            <a:r>
              <a:rPr lang="en-US" sz="700" b="0" kern="0" dirty="0">
                <a:solidFill>
                  <a:srgbClr val="000000"/>
                </a:solidFill>
              </a:rPr>
              <a:t>(a), (b), etc.: M</a:t>
            </a:r>
            <a:r>
              <a:rPr lang="en-US" sz="700" b="0" kern="0" dirty="0" err="1">
                <a:solidFill>
                  <a:srgbClr val="000000"/>
                </a:solidFill>
              </a:rPr>
              <a:t>ultiple</a:t>
            </a:r>
            <a:r>
              <a:rPr lang="en-US" sz="700" b="0" kern="0" dirty="0">
                <a:solidFill>
                  <a:srgbClr val="000000"/>
                </a:solidFill>
              </a:rPr>
              <a:t> phase release</a:t>
            </a:r>
          </a:p>
        </p:txBody>
      </p:sp>
      <p:graphicFrame>
        <p:nvGraphicFramePr>
          <p:cNvPr id="33" name="Group 3"/>
          <p:cNvGraphicFramePr>
            <a:graphicFrameLocks/>
          </p:cNvGraphicFramePr>
          <p:nvPr/>
        </p:nvGraphicFramePr>
        <p:xfrm>
          <a:off x="1684280" y="798446"/>
          <a:ext cx="8839200" cy="4335160"/>
        </p:xfrm>
        <a:graphic>
          <a:graphicData uri="http://schemas.openxmlformats.org/drawingml/2006/table">
            <a:tbl>
              <a:tblPr/>
              <a:tblGrid>
                <a:gridCol w="143992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531880">
                  <a:extLst>
                    <a:ext uri="{9D8B030D-6E8A-4147-A177-3AD203B41FA5}">
                      <a16:colId xmlns:a16="http://schemas.microsoft.com/office/drawing/2014/main" val="20005"/>
                    </a:ext>
                  </a:extLst>
                </a:gridCol>
              </a:tblGrid>
              <a:tr h="54954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rPr>
                        <a:t>February</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kern="1200" cap="none" normalizeH="0" baseline="0" dirty="0">
                          <a:ln>
                            <a:noFill/>
                          </a:ln>
                          <a:solidFill>
                            <a:schemeClr val="tx1"/>
                          </a:solidFill>
                          <a:effectLst/>
                          <a:latin typeface="Arial" charset="0"/>
                          <a:ea typeface="+mn-ea"/>
                          <a:cs typeface="+mn-cs"/>
                        </a:rPr>
                        <a:t>Various Dates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rPr>
                        <a:t>April</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kern="1200" cap="none" normalizeH="0" baseline="0" dirty="0">
                          <a:ln>
                            <a:noFill/>
                          </a:ln>
                          <a:solidFill>
                            <a:schemeClr val="tx1"/>
                          </a:solidFill>
                          <a:effectLst/>
                          <a:latin typeface="Arial" charset="0"/>
                          <a:ea typeface="+mn-ea"/>
                          <a:cs typeface="+mn-cs"/>
                        </a:rPr>
                        <a:t>4/5 – 4/7</a:t>
                      </a:r>
                      <a:endParaRPr kumimoji="0" lang="en-US" sz="1200" b="0" i="1"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rPr>
                        <a:t>May</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kern="1200" cap="none" normalizeH="0" baseline="0" dirty="0">
                          <a:ln>
                            <a:noFill/>
                          </a:ln>
                          <a:solidFill>
                            <a:schemeClr val="tx1"/>
                          </a:solidFill>
                          <a:effectLst/>
                          <a:latin typeface="Arial" charset="0"/>
                          <a:ea typeface="+mn-ea"/>
                          <a:cs typeface="+mn-cs"/>
                        </a:rPr>
                        <a:t>5/24 – 5/26</a:t>
                      </a:r>
                      <a:endParaRPr kumimoji="0" lang="en-US" sz="1200" b="0" i="1"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rPr>
                        <a:t>July</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kern="1200" cap="none" normalizeH="0" baseline="0" dirty="0">
                          <a:ln>
                            <a:noFill/>
                          </a:ln>
                          <a:solidFill>
                            <a:schemeClr val="tx1"/>
                          </a:solidFill>
                          <a:effectLst/>
                          <a:latin typeface="Arial" charset="0"/>
                          <a:ea typeface="+mn-ea"/>
                          <a:cs typeface="+mn-cs"/>
                        </a:rPr>
                        <a:t>7/26 – 7/28</a:t>
                      </a:r>
                      <a:endParaRPr kumimoji="0" lang="en-US" sz="1200" b="0" i="1"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rPr>
                        <a:t>October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kern="1200" cap="none" normalizeH="0" baseline="0" dirty="0">
                          <a:ln>
                            <a:noFill/>
                          </a:ln>
                          <a:solidFill>
                            <a:schemeClr val="tx1"/>
                          </a:solidFill>
                          <a:effectLst/>
                          <a:latin typeface="Arial" charset="0"/>
                          <a:ea typeface="+mn-ea"/>
                          <a:cs typeface="+mn-cs"/>
                        </a:rPr>
                        <a:t>10/4 – 10/6</a:t>
                      </a:r>
                      <a:endParaRPr kumimoji="0" lang="en-US" sz="1200" b="0" i="1"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rPr>
                        <a:t>December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kern="1200" cap="none" normalizeH="0" baseline="0" dirty="0">
                          <a:ln>
                            <a:noFill/>
                          </a:ln>
                          <a:solidFill>
                            <a:schemeClr val="tx1"/>
                          </a:solidFill>
                          <a:effectLst/>
                          <a:latin typeface="Arial" charset="0"/>
                          <a:ea typeface="+mn-ea"/>
                          <a:cs typeface="+mn-cs"/>
                        </a:rPr>
                        <a:t>12/6 – 12/8</a:t>
                      </a:r>
                      <a:endParaRPr kumimoji="0" lang="en-US" sz="1200" b="0" i="1"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9A5"/>
                    </a:solidFill>
                  </a:tcPr>
                </a:tc>
                <a:extLst>
                  <a:ext uri="{0D108BD9-81ED-4DB2-BD59-A6C34878D82A}">
                    <a16:rowId xmlns:a16="http://schemas.microsoft.com/office/drawing/2014/main" val="10000"/>
                  </a:ext>
                </a:extLst>
              </a:tr>
              <a:tr h="364145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LPGRR068</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NPRR1054</a:t>
                      </a:r>
                      <a:r>
                        <a:rPr kumimoji="0" lang="en-US" sz="900" b="0" i="0" u="none" strike="noStrike" cap="none" normalizeH="0" baseline="0" dirty="0">
                          <a:ln>
                            <a:noFill/>
                          </a:ln>
                          <a:solidFill>
                            <a:schemeClr val="tx1"/>
                          </a:solidFill>
                          <a:effectLst/>
                          <a:latin typeface="Courier New" pitchFamily="49" charset="0"/>
                        </a:rPr>
                        <a:t>(a)</a:t>
                      </a:r>
                      <a:endParaRPr kumimoji="0" lang="en-US" sz="1200" b="0" i="0" u="none" strike="noStrike" cap="none" normalizeH="0" baseline="0" dirty="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NPRR1005</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NOGRR210</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RRGRR025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cap="none" normalizeH="0" baseline="0" dirty="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NPRR917</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NPRR1052</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NPRR1065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sngStrike" cap="none" normalizeH="0" baseline="0" dirty="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cap="none" normalizeH="0" baseline="0" dirty="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cap="none" normalizeH="0" baseline="0" dirty="0">
                        <a:ln>
                          <a:noFill/>
                        </a:ln>
                        <a:solidFill>
                          <a:schemeClr val="tx1"/>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cap="none" normalizeH="0" baseline="0" dirty="0">
                        <a:ln>
                          <a:noFill/>
                        </a:ln>
                        <a:solidFill>
                          <a:srgbClr val="FF0000"/>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NPRR1073</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NPRR1016</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PGRR082</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Courier New" pitchFamily="49" charset="0"/>
                        </a:rPr>
                        <a:t>NOGRR212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Courier New" pitchFamily="49" charset="0"/>
                          <a:ea typeface="+mn-ea"/>
                          <a:cs typeface="+mn-cs"/>
                        </a:rPr>
                        <a:t>None</a:t>
                      </a: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a:ln>
                            <a:noFill/>
                          </a:ln>
                          <a:solidFill>
                            <a:srgbClr val="FF0000"/>
                          </a:solidFill>
                          <a:effectLst/>
                          <a:latin typeface="Courier New" pitchFamily="49" charset="0"/>
                          <a:ea typeface="+mn-ea"/>
                          <a:cs typeface="+mn-cs"/>
                        </a:rPr>
                        <a:t>NPRR1092</a:t>
                      </a:r>
                      <a:r>
                        <a:rPr kumimoji="0" lang="en-US" sz="900" b="0" i="0" u="none" strike="noStrike" kern="1200" cap="none" normalizeH="0" baseline="0" dirty="0">
                          <a:ln>
                            <a:noFill/>
                          </a:ln>
                          <a:solidFill>
                            <a:srgbClr val="FF0000"/>
                          </a:solidFill>
                          <a:effectLst/>
                          <a:latin typeface="Courier New" pitchFamily="49" charset="0"/>
                          <a:ea typeface="+mn-ea"/>
                          <a:cs typeface="+mn-cs"/>
                        </a:rPr>
                        <a:t>(a)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NPRR939</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NPRR1093</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NPRR1101</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NPRR1113</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NOGRR232</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OBDRR032</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OBDRR033</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OBDRR035</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SCR800</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SCR809</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SCR814</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100" b="0" i="0" u="none" strike="noStrike" kern="1200" cap="none" normalizeH="0" baseline="0" dirty="0">
                          <a:ln>
                            <a:noFill/>
                          </a:ln>
                          <a:solidFill>
                            <a:schemeClr val="tx1"/>
                          </a:solidFill>
                          <a:effectLst/>
                          <a:latin typeface="Courier New" pitchFamily="49" charset="0"/>
                          <a:ea typeface="+mn-ea"/>
                          <a:cs typeface="+mn-cs"/>
                        </a:rPr>
                        <a:t>MarkeTrak User Interface Refresh</a:t>
                      </a:r>
                      <a:endParaRPr kumimoji="0" lang="en-US" sz="800" b="0" i="0" u="none" strike="noStrike" kern="1200" cap="none" normalizeH="0" baseline="0" dirty="0">
                        <a:ln>
                          <a:noFill/>
                        </a:ln>
                        <a:solidFill>
                          <a:schemeClr val="tx1"/>
                        </a:solidFill>
                        <a:effectLst/>
                        <a:latin typeface="Courier New" pitchFamily="49"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Courier New" pitchFamily="49" charset="0"/>
                          <a:ea typeface="+mn-ea"/>
                          <a:cs typeface="+mn-cs"/>
                        </a:rPr>
                        <a:t>NPRR1108</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rgbClr val="FF0000"/>
                          </a:solidFill>
                          <a:effectLst/>
                          <a:latin typeface="Courier New" pitchFamily="49" charset="0"/>
                          <a:ea typeface="+mn-ea"/>
                          <a:cs typeface="+mn-cs"/>
                        </a:rPr>
                        <a:t> </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rgbClr val="FF0000"/>
                          </a:solidFill>
                          <a:effectLst/>
                          <a:latin typeface="Courier New" pitchFamily="49" charset="0"/>
                          <a:ea typeface="+mn-ea"/>
                          <a:cs typeface="+mn-cs"/>
                        </a:rPr>
                        <a:t> </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rgbClr val="FF0000"/>
                          </a:solidFill>
                          <a:effectLst/>
                          <a:latin typeface="Courier New" pitchFamily="49" charset="0"/>
                          <a:ea typeface="+mn-ea"/>
                          <a:cs typeface="+mn-cs"/>
                        </a:rPr>
                        <a:t>NPRR935</a:t>
                      </a:r>
                      <a:r>
                        <a:rPr kumimoji="0" lang="en-US" sz="900" b="0" i="0" u="none" strike="noStrike" kern="1200" cap="none" normalizeH="0" baseline="0" dirty="0">
                          <a:ln>
                            <a:noFill/>
                          </a:ln>
                          <a:solidFill>
                            <a:srgbClr val="FF0000"/>
                          </a:solidFill>
                          <a:effectLst/>
                          <a:latin typeface="Courier New" pitchFamily="49" charset="0"/>
                          <a:ea typeface="+mn-ea"/>
                          <a:cs typeface="+mn-cs"/>
                        </a:rPr>
                        <a:t>(b)</a:t>
                      </a:r>
                      <a:endParaRPr kumimoji="0" lang="en-US" sz="1200" b="0" i="0" u="none" strike="noStrike" kern="1200" cap="none" normalizeH="0" baseline="0" dirty="0">
                        <a:ln>
                          <a:noFill/>
                        </a:ln>
                        <a:solidFill>
                          <a:srgbClr val="FF0000"/>
                        </a:solidFill>
                        <a:effectLst/>
                        <a:latin typeface="Courier New" pitchFamily="49"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Courier New" pitchFamily="49" charset="0"/>
                          <a:ea typeface="+mn-ea"/>
                          <a:cs typeface="+mn-cs"/>
                        </a:rPr>
                        <a:t>FFR Advancement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Courier New" pitchFamily="49" charset="0"/>
                          <a:ea typeface="+mn-ea"/>
                          <a:cs typeface="+mn-cs"/>
                        </a:rPr>
                        <a:t>(NPRR863 FFR)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a:ln>
                            <a:noFill/>
                          </a:ln>
                          <a:solidFill>
                            <a:srgbClr val="FF0000"/>
                          </a:solidFill>
                          <a:effectLst/>
                          <a:latin typeface="Courier New" pitchFamily="49" charset="0"/>
                          <a:ea typeface="+mn-ea"/>
                          <a:cs typeface="+mn-cs"/>
                        </a:rPr>
                        <a:t>NPRR987</a:t>
                      </a:r>
                      <a:r>
                        <a:rPr kumimoji="0" lang="en-US" sz="900" b="0" i="0" u="none" strike="noStrike" cap="none" normalizeH="0" baseline="0" dirty="0">
                          <a:ln>
                            <a:noFill/>
                          </a:ln>
                          <a:solidFill>
                            <a:srgbClr val="FF0000"/>
                          </a:solidFill>
                          <a:effectLst/>
                          <a:latin typeface="Courier New" pitchFamily="49" charset="0"/>
                        </a:rPr>
                        <a:t>(a)</a:t>
                      </a:r>
                      <a:endParaRPr kumimoji="0" lang="en-US" sz="1200" b="0" i="0" u="none" strike="noStrike" kern="1200" cap="none" normalizeH="0" baseline="0" dirty="0">
                        <a:ln>
                          <a:noFill/>
                        </a:ln>
                        <a:solidFill>
                          <a:srgbClr val="FF0000"/>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a:ln>
                            <a:noFill/>
                          </a:ln>
                          <a:solidFill>
                            <a:srgbClr val="FF0000"/>
                          </a:solidFill>
                          <a:effectLst/>
                          <a:latin typeface="Courier New" pitchFamily="49" charset="0"/>
                          <a:ea typeface="+mn-ea"/>
                          <a:cs typeface="+mn-cs"/>
                        </a:rPr>
                        <a:t>NPRR1002</a:t>
                      </a:r>
                      <a:r>
                        <a:rPr kumimoji="0" lang="en-US" sz="900" b="0" i="0" u="none" strike="noStrike" cap="none" normalizeH="0" baseline="0" dirty="0">
                          <a:ln>
                            <a:noFill/>
                          </a:ln>
                          <a:solidFill>
                            <a:srgbClr val="FF0000"/>
                          </a:solidFill>
                          <a:effectLst/>
                          <a:latin typeface="Courier New" pitchFamily="49" charset="0"/>
                        </a:rPr>
                        <a:t>(a)</a:t>
                      </a:r>
                      <a:endParaRPr kumimoji="0" lang="en-US" sz="1200" b="0" i="0" u="none" strike="noStrike" kern="1200" cap="none" normalizeH="0" baseline="0" dirty="0">
                        <a:ln>
                          <a:noFill/>
                        </a:ln>
                        <a:solidFill>
                          <a:srgbClr val="FF0000"/>
                        </a:solidFill>
                        <a:effectLst/>
                        <a:latin typeface="Courier New" pitchFamily="49"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a:ln>
                            <a:noFill/>
                          </a:ln>
                          <a:solidFill>
                            <a:srgbClr val="FF0000"/>
                          </a:solidFill>
                          <a:effectLst/>
                          <a:latin typeface="Courier New" pitchFamily="49" charset="0"/>
                          <a:ea typeface="+mn-ea"/>
                          <a:cs typeface="+mn-cs"/>
                        </a:rPr>
                        <a:t>NPRR1097</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50" b="0" i="0" u="none" strike="noStrike" kern="1200" cap="none" normalizeH="0" baseline="0" dirty="0">
                        <a:ln>
                          <a:noFill/>
                        </a:ln>
                        <a:solidFill>
                          <a:srgbClr val="FF0000"/>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50" b="0" i="0" u="none" strike="noStrike" kern="1200" cap="none" normalizeH="0" baseline="0" dirty="0">
                        <a:ln>
                          <a:noFill/>
                        </a:ln>
                        <a:solidFill>
                          <a:srgbClr val="FF0000"/>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50" b="0" i="0" u="none" strike="noStrike" kern="1200" cap="none" normalizeH="0" baseline="0" dirty="0">
                        <a:ln>
                          <a:noFill/>
                        </a:ln>
                        <a:solidFill>
                          <a:srgbClr val="FF0000"/>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50" b="0" i="0" u="none" strike="noStrike" kern="1200" cap="none" normalizeH="0" baseline="0" dirty="0">
                        <a:ln>
                          <a:noFill/>
                        </a:ln>
                        <a:solidFill>
                          <a:srgbClr val="FF0000"/>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0" i="0" u="none" strike="noStrike" kern="1200" cap="none" normalizeH="0" baseline="0" dirty="0">
                        <a:ln>
                          <a:noFill/>
                        </a:ln>
                        <a:solidFill>
                          <a:srgbClr val="FF0000"/>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100" b="0" i="0" u="none" strike="noStrike" kern="1200" cap="none" normalizeH="0" baseline="0" dirty="0">
                        <a:ln>
                          <a:noFill/>
                        </a:ln>
                        <a:solidFill>
                          <a:srgbClr val="FF0000"/>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100" b="0" i="0" u="none" strike="noStrike" kern="1200" cap="none" normalizeH="0" baseline="0" dirty="0">
                        <a:ln>
                          <a:noFill/>
                        </a:ln>
                        <a:solidFill>
                          <a:srgbClr val="FF0000"/>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100" b="0" i="0" u="none" strike="noStrike" kern="1200" cap="none" normalizeH="0" baseline="0" dirty="0">
                        <a:ln>
                          <a:noFill/>
                        </a:ln>
                        <a:solidFill>
                          <a:srgbClr val="FF0000"/>
                        </a:solidFill>
                        <a:effectLst/>
                        <a:latin typeface="Courier New" pitchFamily="49" charset="0"/>
                        <a:ea typeface="+mn-ea"/>
                        <a:cs typeface="+mn-cs"/>
                      </a:endParaRP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4" name="TextBox 21"/>
          <p:cNvSpPr txBox="1">
            <a:spLocks noChangeArrowheads="1"/>
          </p:cNvSpPr>
          <p:nvPr/>
        </p:nvSpPr>
        <p:spPr bwMode="auto">
          <a:xfrm>
            <a:off x="6718364" y="5596383"/>
            <a:ext cx="1173951" cy="8309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fontAlgn="base" hangingPunct="1">
              <a:spcBef>
                <a:spcPct val="0"/>
              </a:spcBef>
              <a:spcAft>
                <a:spcPct val="0"/>
              </a:spcAft>
              <a:defRPr/>
            </a:pPr>
            <a:r>
              <a:rPr lang="en-US" sz="800" b="0" u="sng" kern="0" dirty="0">
                <a:solidFill>
                  <a:srgbClr val="000000"/>
                </a:solidFill>
              </a:rPr>
              <a:t>Project Status Codes </a:t>
            </a:r>
          </a:p>
          <a:p>
            <a:pPr eaLnBrk="1" fontAlgn="base" hangingPunct="1">
              <a:spcBef>
                <a:spcPct val="0"/>
              </a:spcBef>
              <a:spcAft>
                <a:spcPct val="0"/>
              </a:spcAft>
              <a:defRPr/>
            </a:pPr>
            <a:r>
              <a:rPr lang="en-US" sz="800" b="0" kern="0" dirty="0">
                <a:solidFill>
                  <a:srgbClr val="000000"/>
                </a:solidFill>
              </a:rPr>
              <a:t>  NS = Not Started</a:t>
            </a:r>
          </a:p>
          <a:p>
            <a:pPr eaLnBrk="1" fontAlgn="base" hangingPunct="1">
              <a:spcBef>
                <a:spcPct val="0"/>
              </a:spcBef>
              <a:spcAft>
                <a:spcPct val="0"/>
              </a:spcAft>
              <a:defRPr/>
            </a:pPr>
            <a:r>
              <a:rPr lang="en-US" sz="800" b="0" kern="0" dirty="0">
                <a:solidFill>
                  <a:srgbClr val="000000"/>
                </a:solidFill>
              </a:rPr>
              <a:t>  I     = Initiation</a:t>
            </a:r>
          </a:p>
          <a:p>
            <a:pPr eaLnBrk="1" fontAlgn="base" hangingPunct="1">
              <a:spcBef>
                <a:spcPct val="0"/>
              </a:spcBef>
              <a:spcAft>
                <a:spcPct val="0"/>
              </a:spcAft>
              <a:defRPr/>
            </a:pPr>
            <a:r>
              <a:rPr lang="en-US" sz="800" b="0" kern="0" dirty="0">
                <a:solidFill>
                  <a:srgbClr val="000000"/>
                </a:solidFill>
              </a:rPr>
              <a:t>  P    = Planning</a:t>
            </a:r>
          </a:p>
          <a:p>
            <a:pPr eaLnBrk="1" fontAlgn="base" hangingPunct="1">
              <a:spcBef>
                <a:spcPct val="0"/>
              </a:spcBef>
              <a:spcAft>
                <a:spcPct val="0"/>
              </a:spcAft>
              <a:defRPr/>
            </a:pPr>
            <a:r>
              <a:rPr lang="en-US" sz="800" b="0" kern="0" dirty="0">
                <a:solidFill>
                  <a:srgbClr val="000000"/>
                </a:solidFill>
              </a:rPr>
              <a:t>  E    = Execution</a:t>
            </a:r>
          </a:p>
          <a:p>
            <a:pPr eaLnBrk="1" fontAlgn="base" hangingPunct="1">
              <a:spcBef>
                <a:spcPct val="0"/>
              </a:spcBef>
              <a:spcAft>
                <a:spcPct val="0"/>
              </a:spcAft>
              <a:defRPr/>
            </a:pPr>
            <a:r>
              <a:rPr lang="en-US" sz="800" b="0" kern="0" dirty="0">
                <a:solidFill>
                  <a:srgbClr val="000000"/>
                </a:solidFill>
              </a:rPr>
              <a:t>  H    = On Hold</a:t>
            </a:r>
          </a:p>
        </p:txBody>
      </p:sp>
      <p:sp>
        <p:nvSpPr>
          <p:cNvPr id="3" name="Flowchart: Alternate Process 2"/>
          <p:cNvSpPr/>
          <p:nvPr/>
        </p:nvSpPr>
        <p:spPr>
          <a:xfrm>
            <a:off x="1684867" y="797795"/>
            <a:ext cx="356616"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FFFF"/>
                </a:solidFill>
                <a:latin typeface="Arial" panose="020B0604020202020204"/>
              </a:rPr>
              <a:t>R1</a:t>
            </a:r>
            <a:endParaRPr lang="en-US" sz="1400" b="1" dirty="0">
              <a:solidFill>
                <a:srgbClr val="FFFFFF"/>
              </a:solidFill>
              <a:latin typeface="Arial" panose="020B0604020202020204"/>
            </a:endParaRPr>
          </a:p>
        </p:txBody>
      </p:sp>
      <p:sp>
        <p:nvSpPr>
          <p:cNvPr id="51" name="Flowchart: Alternate Process 50"/>
          <p:cNvSpPr/>
          <p:nvPr/>
        </p:nvSpPr>
        <p:spPr>
          <a:xfrm>
            <a:off x="3124200" y="806036"/>
            <a:ext cx="356616"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FFFF"/>
                </a:solidFill>
                <a:latin typeface="Arial" panose="020B0604020202020204"/>
              </a:rPr>
              <a:t>R2</a:t>
            </a:r>
            <a:endParaRPr lang="en-US" sz="1400" b="1" dirty="0">
              <a:solidFill>
                <a:srgbClr val="FFFFFF"/>
              </a:solidFill>
              <a:latin typeface="Arial" panose="020B0604020202020204"/>
            </a:endParaRPr>
          </a:p>
        </p:txBody>
      </p:sp>
      <p:sp>
        <p:nvSpPr>
          <p:cNvPr id="52" name="Flowchart: Alternate Process 51"/>
          <p:cNvSpPr/>
          <p:nvPr/>
        </p:nvSpPr>
        <p:spPr>
          <a:xfrm>
            <a:off x="4648200" y="796160"/>
            <a:ext cx="356616"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FFFF"/>
                </a:solidFill>
                <a:latin typeface="Arial" panose="020B0604020202020204"/>
              </a:rPr>
              <a:t>R3</a:t>
            </a:r>
            <a:endParaRPr lang="en-US" sz="1400" b="1" dirty="0">
              <a:solidFill>
                <a:srgbClr val="FFFFFF"/>
              </a:solidFill>
              <a:latin typeface="Arial" panose="020B0604020202020204"/>
            </a:endParaRPr>
          </a:p>
        </p:txBody>
      </p:sp>
      <p:sp>
        <p:nvSpPr>
          <p:cNvPr id="53" name="Flowchart: Alternate Process 52"/>
          <p:cNvSpPr/>
          <p:nvPr/>
        </p:nvSpPr>
        <p:spPr>
          <a:xfrm>
            <a:off x="6096000" y="802054"/>
            <a:ext cx="356616"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FFFF"/>
                </a:solidFill>
                <a:latin typeface="Arial" panose="020B0604020202020204"/>
              </a:rPr>
              <a:t>R4</a:t>
            </a:r>
            <a:endParaRPr lang="en-US" sz="1400" b="1" dirty="0">
              <a:solidFill>
                <a:srgbClr val="FFFFFF"/>
              </a:solidFill>
              <a:latin typeface="Arial" panose="020B0604020202020204"/>
            </a:endParaRPr>
          </a:p>
        </p:txBody>
      </p:sp>
      <p:sp>
        <p:nvSpPr>
          <p:cNvPr id="54" name="Flowchart: Alternate Process 53"/>
          <p:cNvSpPr/>
          <p:nvPr/>
        </p:nvSpPr>
        <p:spPr>
          <a:xfrm>
            <a:off x="7545407" y="797439"/>
            <a:ext cx="356616"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FFFF"/>
                </a:solidFill>
                <a:latin typeface="Arial" panose="020B0604020202020204"/>
              </a:rPr>
              <a:t>R5</a:t>
            </a:r>
            <a:endParaRPr lang="en-US" sz="1400" b="1" dirty="0">
              <a:solidFill>
                <a:srgbClr val="FFFFFF"/>
              </a:solidFill>
              <a:latin typeface="Arial" panose="020B0604020202020204"/>
            </a:endParaRPr>
          </a:p>
        </p:txBody>
      </p:sp>
      <p:sp>
        <p:nvSpPr>
          <p:cNvPr id="55" name="Flowchart: Alternate Process 54"/>
          <p:cNvSpPr/>
          <p:nvPr/>
        </p:nvSpPr>
        <p:spPr>
          <a:xfrm>
            <a:off x="8999046" y="802054"/>
            <a:ext cx="356616"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FFFF"/>
                </a:solidFill>
                <a:latin typeface="Arial" panose="020B0604020202020204"/>
              </a:rPr>
              <a:t>R6</a:t>
            </a:r>
            <a:endParaRPr lang="en-US" sz="1400" b="1" dirty="0">
              <a:solidFill>
                <a:srgbClr val="FFFFFF"/>
              </a:solidFill>
              <a:latin typeface="Arial" panose="020B0604020202020204"/>
            </a:endParaRPr>
          </a:p>
        </p:txBody>
      </p:sp>
      <p:sp>
        <p:nvSpPr>
          <p:cNvPr id="17" name="TextBox 16">
            <a:extLst>
              <a:ext uri="{FF2B5EF4-FFF2-40B4-BE49-F238E27FC236}">
                <a16:creationId xmlns:a16="http://schemas.microsoft.com/office/drawing/2014/main" id="{4E236AF0-CB79-4485-8403-335353F306BE}"/>
              </a:ext>
            </a:extLst>
          </p:cNvPr>
          <p:cNvSpPr txBox="1"/>
          <p:nvPr/>
        </p:nvSpPr>
        <p:spPr>
          <a:xfrm>
            <a:off x="2807468" y="1357966"/>
            <a:ext cx="370549" cy="2616101"/>
          </a:xfrm>
          <a:prstGeom prst="rect">
            <a:avLst/>
          </a:prstGeom>
          <a:noFill/>
        </p:spPr>
        <p:txBody>
          <a:bodyPr wrap="square" rtlCol="0">
            <a:spAutoFit/>
          </a:bodyPr>
          <a:lstStyle/>
          <a:p>
            <a:pPr algn="ctr" fontAlgn="base">
              <a:spcBef>
                <a:spcPct val="0"/>
              </a:spcBef>
              <a:spcAft>
                <a:spcPct val="0"/>
              </a:spcAft>
              <a:defRPr/>
            </a:pPr>
            <a:endParaRPr lang="en-US" sz="1000" b="1" i="1" kern="0" dirty="0">
              <a:solidFill>
                <a:srgbClr val="000000"/>
              </a:solidFill>
              <a:latin typeface="Arial" panose="020B0604020202020204"/>
            </a:endParaRPr>
          </a:p>
          <a:p>
            <a:pPr algn="ctr" fontAlgn="base">
              <a:spcBef>
                <a:spcPct val="0"/>
              </a:spcBef>
              <a:spcAft>
                <a:spcPct val="0"/>
              </a:spcAft>
              <a:defRPr/>
            </a:pPr>
            <a:endParaRPr lang="en-US" sz="500" b="1" i="1" kern="0" dirty="0">
              <a:solidFill>
                <a:srgbClr val="000000"/>
              </a:solidFill>
              <a:latin typeface="Arial" panose="020B0604020202020204"/>
            </a:endParaRPr>
          </a:p>
          <a:p>
            <a:pPr algn="ctr" fontAlgn="base">
              <a:spcBef>
                <a:spcPct val="0"/>
              </a:spcBef>
              <a:spcAft>
                <a:spcPct val="0"/>
              </a:spcAft>
              <a:defRPr/>
            </a:pPr>
            <a:r>
              <a:rPr lang="en-US" sz="1000" b="1" dirty="0">
                <a:solidFill>
                  <a:prstClr val="black"/>
                </a:solidFill>
                <a:latin typeface="Wingdings" panose="05000000000000000000" pitchFamily="2" charset="2"/>
              </a:rPr>
              <a:t>ü</a:t>
            </a:r>
            <a:endParaRPr lang="en-US" sz="400" b="1" i="1" kern="0" dirty="0">
              <a:solidFill>
                <a:srgbClr val="000000"/>
              </a:solidFill>
              <a:latin typeface="Arial" panose="020B0604020202020204"/>
            </a:endParaRPr>
          </a:p>
          <a:p>
            <a:pPr algn="ctr" fontAlgn="base">
              <a:spcBef>
                <a:spcPct val="0"/>
              </a:spcBef>
              <a:spcAft>
                <a:spcPct val="0"/>
              </a:spcAft>
              <a:defRPr/>
            </a:pPr>
            <a:endParaRPr lang="en-US" sz="1000" b="1" i="1" kern="0" dirty="0">
              <a:solidFill>
                <a:srgbClr val="000000"/>
              </a:solidFill>
              <a:latin typeface="Arial" panose="020B0604020202020204"/>
            </a:endParaRPr>
          </a:p>
          <a:p>
            <a:pPr algn="ctr" fontAlgn="base">
              <a:spcBef>
                <a:spcPct val="0"/>
              </a:spcBef>
              <a:spcAft>
                <a:spcPct val="0"/>
              </a:spcAft>
              <a:defRPr/>
            </a:pPr>
            <a:endParaRPr lang="en-US" sz="1000" b="1" i="1" kern="0" dirty="0">
              <a:solidFill>
                <a:srgbClr val="000000"/>
              </a:solidFill>
              <a:latin typeface="Arial" panose="020B0604020202020204"/>
            </a:endParaRPr>
          </a:p>
          <a:p>
            <a:pPr algn="ctr" fontAlgn="base">
              <a:spcBef>
                <a:spcPct val="0"/>
              </a:spcBef>
              <a:spcAft>
                <a:spcPct val="0"/>
              </a:spcAft>
              <a:defRPr/>
            </a:pPr>
            <a:endParaRPr lang="en-US" sz="900" b="1" i="1" kern="0" dirty="0">
              <a:solidFill>
                <a:srgbClr val="000000"/>
              </a:solidFill>
              <a:latin typeface="Arial" panose="020B0604020202020204"/>
            </a:endParaRPr>
          </a:p>
          <a:p>
            <a:pPr algn="ctr" fontAlgn="base">
              <a:spcBef>
                <a:spcPct val="0"/>
              </a:spcBef>
              <a:spcAft>
                <a:spcPct val="0"/>
              </a:spcAft>
              <a:defRPr/>
            </a:pPr>
            <a:endParaRPr lang="en-US" sz="900" b="1" i="1" kern="0" dirty="0">
              <a:solidFill>
                <a:srgbClr val="000000"/>
              </a:solidFill>
              <a:latin typeface="Arial" panose="020B0604020202020204"/>
            </a:endParaRPr>
          </a:p>
          <a:p>
            <a:pPr algn="ctr" fontAlgn="base">
              <a:spcBef>
                <a:spcPct val="0"/>
              </a:spcBef>
              <a:spcAft>
                <a:spcPct val="0"/>
              </a:spcAft>
              <a:defRPr/>
            </a:pPr>
            <a:endParaRPr lang="en-US" sz="1400" b="1" i="1" kern="0" dirty="0">
              <a:solidFill>
                <a:srgbClr val="000000"/>
              </a:solidFill>
              <a:latin typeface="Arial" panose="020B0604020202020204"/>
            </a:endParaRPr>
          </a:p>
          <a:p>
            <a:pPr algn="ctr" fontAlgn="base">
              <a:spcBef>
                <a:spcPct val="0"/>
              </a:spcBef>
              <a:spcAft>
                <a:spcPct val="0"/>
              </a:spcAft>
              <a:defRPr/>
            </a:pPr>
            <a:endParaRPr lang="en-US" sz="1000" b="1" i="1" kern="0" dirty="0">
              <a:solidFill>
                <a:srgbClr val="000000"/>
              </a:solidFill>
              <a:latin typeface="Arial" panose="020B0604020202020204"/>
            </a:endParaRPr>
          </a:p>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500" b="1" i="1" kern="0" dirty="0">
              <a:solidFill>
                <a:srgbClr val="000000"/>
              </a:solidFill>
              <a:latin typeface="Arial" panose="020B0604020202020204"/>
            </a:endParaRPr>
          </a:p>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400" b="1" i="1" kern="0" dirty="0">
              <a:solidFill>
                <a:srgbClr val="000000"/>
              </a:solidFill>
              <a:latin typeface="Arial" panose="020B0604020202020204"/>
            </a:endParaRPr>
          </a:p>
          <a:p>
            <a:pPr algn="ctr" fontAlgn="base">
              <a:spcBef>
                <a:spcPct val="0"/>
              </a:spcBef>
              <a:spcAft>
                <a:spcPct val="0"/>
              </a:spcAft>
              <a:defRPr/>
            </a:pPr>
            <a:r>
              <a:rPr lang="en-US" sz="1000" b="1" dirty="0">
                <a:solidFill>
                  <a:prstClr val="black"/>
                </a:solidFill>
                <a:latin typeface="Wingdings" panose="05000000000000000000" pitchFamily="2" charset="2"/>
              </a:rPr>
              <a:t>ü</a:t>
            </a:r>
            <a:endParaRPr lang="en-US" sz="500" b="1" i="1" kern="0" dirty="0">
              <a:solidFill>
                <a:srgbClr val="000000"/>
              </a:solidFill>
              <a:latin typeface="Arial" panose="020B0604020202020204"/>
            </a:endParaRPr>
          </a:p>
          <a:p>
            <a:pPr algn="ctr" fontAlgn="base">
              <a:spcBef>
                <a:spcPct val="0"/>
              </a:spcBef>
              <a:spcAft>
                <a:spcPct val="0"/>
              </a:spcAft>
              <a:defRPr/>
            </a:pPr>
            <a:r>
              <a:rPr lang="en-US" sz="1000" b="1" i="1" kern="0" dirty="0">
                <a:solidFill>
                  <a:srgbClr val="000000"/>
                </a:solidFill>
                <a:latin typeface="Arial" panose="020B0604020202020204"/>
              </a:rPr>
              <a:t> </a:t>
            </a:r>
          </a:p>
          <a:p>
            <a:pPr algn="ctr" fontAlgn="base">
              <a:spcBef>
                <a:spcPct val="0"/>
              </a:spcBef>
              <a:spcAft>
                <a:spcPct val="0"/>
              </a:spcAft>
              <a:defRPr/>
            </a:pPr>
            <a:endParaRPr lang="en-US" sz="400" b="1" i="1" kern="0" dirty="0">
              <a:solidFill>
                <a:srgbClr val="000000"/>
              </a:solidFill>
              <a:latin typeface="Arial" panose="020B0604020202020204"/>
            </a:endParaRPr>
          </a:p>
          <a:p>
            <a:pPr algn="ctr" fontAlgn="base">
              <a:spcBef>
                <a:spcPct val="0"/>
              </a:spcBef>
              <a:spcAft>
                <a:spcPct val="0"/>
              </a:spcAft>
              <a:defRPr/>
            </a:pPr>
            <a:r>
              <a:rPr lang="en-US" sz="1000" b="1" i="1" kern="0" dirty="0">
                <a:solidFill>
                  <a:srgbClr val="000000"/>
                </a:solidFill>
                <a:latin typeface="Arial" panose="020B0604020202020204"/>
              </a:rPr>
              <a:t> </a:t>
            </a:r>
          </a:p>
          <a:p>
            <a:pPr algn="ctr" fontAlgn="base">
              <a:spcBef>
                <a:spcPct val="0"/>
              </a:spcBef>
              <a:spcAft>
                <a:spcPct val="0"/>
              </a:spcAft>
              <a:defRPr/>
            </a:pPr>
            <a:endParaRPr lang="en-US" sz="400" b="1" i="1" kern="0" dirty="0">
              <a:solidFill>
                <a:srgbClr val="000000"/>
              </a:solidFill>
              <a:latin typeface="Arial" panose="020B0604020202020204"/>
            </a:endParaRPr>
          </a:p>
          <a:p>
            <a:pPr algn="ctr" fontAlgn="base">
              <a:spcBef>
                <a:spcPct val="0"/>
              </a:spcBef>
              <a:spcAft>
                <a:spcPct val="0"/>
              </a:spcAft>
              <a:defRPr/>
            </a:pPr>
            <a:r>
              <a:rPr lang="en-US" sz="1000" b="1" i="1" kern="0" dirty="0">
                <a:solidFill>
                  <a:srgbClr val="000000"/>
                </a:solidFill>
                <a:latin typeface="Arial" panose="020B0604020202020204"/>
              </a:rPr>
              <a:t> </a:t>
            </a:r>
          </a:p>
        </p:txBody>
      </p:sp>
      <p:sp>
        <p:nvSpPr>
          <p:cNvPr id="18" name="TextBox 12">
            <a:extLst>
              <a:ext uri="{FF2B5EF4-FFF2-40B4-BE49-F238E27FC236}">
                <a16:creationId xmlns:a16="http://schemas.microsoft.com/office/drawing/2014/main" id="{E8A5F11A-FAC8-44E9-A124-974A9FD48A9E}"/>
              </a:ext>
            </a:extLst>
          </p:cNvPr>
          <p:cNvSpPr txBox="1">
            <a:spLocks noChangeArrowheads="1"/>
          </p:cNvSpPr>
          <p:nvPr/>
        </p:nvSpPr>
        <p:spPr bwMode="auto">
          <a:xfrm>
            <a:off x="3124200" y="2706470"/>
            <a:ext cx="1517904" cy="646331"/>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fontAlgn="base" hangingPunct="1">
              <a:spcBef>
                <a:spcPct val="0"/>
              </a:spcBef>
              <a:spcAft>
                <a:spcPct val="0"/>
              </a:spcAft>
              <a:defRPr/>
            </a:pPr>
            <a:r>
              <a:rPr lang="en-US" sz="1200" dirty="0">
                <a:solidFill>
                  <a:prstClr val="black"/>
                </a:solidFill>
              </a:rPr>
              <a:t>Securitization Subchapter N</a:t>
            </a:r>
            <a:r>
              <a:rPr lang="en-US" sz="1200" b="0" dirty="0">
                <a:solidFill>
                  <a:prstClr val="black"/>
                </a:solidFill>
              </a:rPr>
              <a:t> March Go-Live</a:t>
            </a:r>
          </a:p>
        </p:txBody>
      </p:sp>
      <p:sp>
        <p:nvSpPr>
          <p:cNvPr id="20" name="TextBox 12">
            <a:extLst>
              <a:ext uri="{FF2B5EF4-FFF2-40B4-BE49-F238E27FC236}">
                <a16:creationId xmlns:a16="http://schemas.microsoft.com/office/drawing/2014/main" id="{90D0A3E3-81C0-4479-B6A5-5D45DF0A83DC}"/>
              </a:ext>
            </a:extLst>
          </p:cNvPr>
          <p:cNvSpPr txBox="1">
            <a:spLocks noChangeArrowheads="1"/>
          </p:cNvSpPr>
          <p:nvPr/>
        </p:nvSpPr>
        <p:spPr bwMode="auto">
          <a:xfrm>
            <a:off x="8985444" y="3251538"/>
            <a:ext cx="1522276" cy="1015663"/>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fontAlgn="base" hangingPunct="1">
              <a:spcBef>
                <a:spcPct val="0"/>
              </a:spcBef>
              <a:spcAft>
                <a:spcPct val="0"/>
              </a:spcAft>
              <a:defRPr/>
            </a:pPr>
            <a:r>
              <a:rPr lang="en-US" sz="1200" dirty="0">
                <a:solidFill>
                  <a:prstClr val="black"/>
                </a:solidFill>
              </a:rPr>
              <a:t>ECRS project started in 1/2022 with a go-live target prior to the EMS Freeze</a:t>
            </a:r>
            <a:endParaRPr lang="en-US" sz="1200" b="0" dirty="0">
              <a:solidFill>
                <a:prstClr val="black"/>
              </a:solidFill>
            </a:endParaRPr>
          </a:p>
        </p:txBody>
      </p:sp>
      <p:sp>
        <p:nvSpPr>
          <p:cNvPr id="21" name="TextBox 12">
            <a:extLst>
              <a:ext uri="{FF2B5EF4-FFF2-40B4-BE49-F238E27FC236}">
                <a16:creationId xmlns:a16="http://schemas.microsoft.com/office/drawing/2014/main" id="{894621B8-4089-424A-89E2-FA6B0C81EB37}"/>
              </a:ext>
            </a:extLst>
          </p:cNvPr>
          <p:cNvSpPr txBox="1">
            <a:spLocks noChangeArrowheads="1"/>
          </p:cNvSpPr>
          <p:nvPr/>
        </p:nvSpPr>
        <p:spPr bwMode="auto">
          <a:xfrm>
            <a:off x="1684279" y="3914002"/>
            <a:ext cx="1430686" cy="276999"/>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fontAlgn="base" hangingPunct="1">
              <a:spcBef>
                <a:spcPct val="0"/>
              </a:spcBef>
              <a:spcAft>
                <a:spcPct val="0"/>
              </a:spcAft>
              <a:defRPr/>
            </a:pPr>
            <a:r>
              <a:rPr lang="en-US" sz="1200" dirty="0">
                <a:solidFill>
                  <a:prstClr val="black"/>
                </a:solidFill>
              </a:rPr>
              <a:t>1/1</a:t>
            </a:r>
            <a:endParaRPr lang="en-US" sz="1200" kern="0" dirty="0">
              <a:solidFill>
                <a:prstClr val="black"/>
              </a:solidFill>
            </a:endParaRPr>
          </a:p>
        </p:txBody>
      </p:sp>
      <p:sp>
        <p:nvSpPr>
          <p:cNvPr id="27" name="TextBox 12">
            <a:extLst>
              <a:ext uri="{FF2B5EF4-FFF2-40B4-BE49-F238E27FC236}">
                <a16:creationId xmlns:a16="http://schemas.microsoft.com/office/drawing/2014/main" id="{91228DEC-7DCD-4F3E-B94B-ED94A1A58744}"/>
              </a:ext>
            </a:extLst>
          </p:cNvPr>
          <p:cNvSpPr txBox="1">
            <a:spLocks noChangeArrowheads="1"/>
          </p:cNvSpPr>
          <p:nvPr/>
        </p:nvSpPr>
        <p:spPr bwMode="auto">
          <a:xfrm>
            <a:off x="8839200" y="4567536"/>
            <a:ext cx="1674676" cy="461665"/>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fontAlgn="base" hangingPunct="1">
              <a:spcBef>
                <a:spcPct val="0"/>
              </a:spcBef>
              <a:spcAft>
                <a:spcPct val="0"/>
              </a:spcAft>
              <a:defRPr/>
            </a:pPr>
            <a:r>
              <a:rPr lang="en-US" sz="1200" dirty="0">
                <a:solidFill>
                  <a:prstClr val="black"/>
                </a:solidFill>
              </a:rPr>
              <a:t>EMS Freeze</a:t>
            </a:r>
          </a:p>
          <a:p>
            <a:pPr algn="ctr" eaLnBrk="1" fontAlgn="base" hangingPunct="1">
              <a:spcBef>
                <a:spcPct val="0"/>
              </a:spcBef>
              <a:spcAft>
                <a:spcPct val="0"/>
              </a:spcAft>
              <a:defRPr/>
            </a:pPr>
            <a:r>
              <a:rPr lang="en-US" sz="1200" b="0" dirty="0">
                <a:solidFill>
                  <a:prstClr val="black"/>
                </a:solidFill>
              </a:rPr>
              <a:t>Mid-2023 – Mid-2024</a:t>
            </a:r>
          </a:p>
        </p:txBody>
      </p:sp>
      <p:sp>
        <p:nvSpPr>
          <p:cNvPr id="31" name="TextBox 30">
            <a:extLst>
              <a:ext uri="{FF2B5EF4-FFF2-40B4-BE49-F238E27FC236}">
                <a16:creationId xmlns:a16="http://schemas.microsoft.com/office/drawing/2014/main" id="{FAFD570D-FC2B-499D-ABED-C30625E18FC6}"/>
              </a:ext>
            </a:extLst>
          </p:cNvPr>
          <p:cNvSpPr txBox="1"/>
          <p:nvPr/>
        </p:nvSpPr>
        <p:spPr>
          <a:xfrm>
            <a:off x="8681536" y="1359166"/>
            <a:ext cx="370549" cy="1792798"/>
          </a:xfrm>
          <a:prstGeom prst="rect">
            <a:avLst/>
          </a:prstGeom>
          <a:noFill/>
        </p:spPr>
        <p:txBody>
          <a:bodyPr wrap="square" rtlCol="0">
            <a:spAutoFit/>
          </a:bodyPr>
          <a:lstStyle/>
          <a:p>
            <a:pPr algn="ctr" fontAlgn="base">
              <a:spcBef>
                <a:spcPct val="0"/>
              </a:spcBef>
              <a:spcAft>
                <a:spcPct val="0"/>
              </a:spcAft>
              <a:defRPr/>
            </a:pPr>
            <a:r>
              <a:rPr lang="en-US" sz="1000" b="1" i="1" kern="0" dirty="0">
                <a:solidFill>
                  <a:srgbClr val="000000"/>
                </a:solidFill>
                <a:latin typeface="Arial" panose="020B0604020202020204"/>
              </a:rPr>
              <a:t>E</a:t>
            </a:r>
          </a:p>
          <a:p>
            <a:pPr algn="ctr" fontAlgn="base">
              <a:spcBef>
                <a:spcPct val="0"/>
              </a:spcBef>
              <a:spcAft>
                <a:spcPct val="0"/>
              </a:spcAft>
              <a:defRPr/>
            </a:pPr>
            <a:endParaRPr lang="en-US" sz="1000" b="1" i="1" kern="0" dirty="0">
              <a:solidFill>
                <a:srgbClr val="000000"/>
              </a:solidFill>
              <a:latin typeface="Arial" panose="020B0604020202020204"/>
            </a:endParaRPr>
          </a:p>
          <a:p>
            <a:pPr algn="ctr" fontAlgn="base">
              <a:spcBef>
                <a:spcPct val="0"/>
              </a:spcBef>
              <a:spcAft>
                <a:spcPct val="0"/>
              </a:spcAft>
              <a:defRPr/>
            </a:pPr>
            <a:endParaRPr lang="en-US" sz="1000" b="1" i="1" kern="0" dirty="0">
              <a:solidFill>
                <a:srgbClr val="000000"/>
              </a:solidFill>
              <a:latin typeface="Arial" panose="020B0604020202020204"/>
            </a:endParaRPr>
          </a:p>
          <a:p>
            <a:pPr algn="ctr" fontAlgn="base">
              <a:spcBef>
                <a:spcPct val="0"/>
              </a:spcBef>
              <a:spcAft>
                <a:spcPct val="0"/>
              </a:spcAft>
              <a:defRPr/>
            </a:pPr>
            <a:endParaRPr lang="en-US" sz="1000" b="1" i="1" kern="0" dirty="0">
              <a:solidFill>
                <a:srgbClr val="000000"/>
              </a:solidFill>
              <a:latin typeface="Arial" panose="020B0604020202020204"/>
            </a:endParaRPr>
          </a:p>
          <a:p>
            <a:pPr algn="ctr" fontAlgn="base">
              <a:spcBef>
                <a:spcPct val="0"/>
              </a:spcBef>
              <a:spcAft>
                <a:spcPct val="0"/>
              </a:spcAft>
              <a:defRPr/>
            </a:pPr>
            <a:r>
              <a:rPr lang="en-US" sz="1000" b="1" i="1" kern="0" dirty="0">
                <a:solidFill>
                  <a:srgbClr val="000000"/>
                </a:solidFill>
                <a:latin typeface="Arial" panose="020B0604020202020204"/>
              </a:rPr>
              <a:t>E</a:t>
            </a:r>
          </a:p>
          <a:p>
            <a:pPr algn="ctr" fontAlgn="base">
              <a:spcBef>
                <a:spcPct val="0"/>
              </a:spcBef>
              <a:spcAft>
                <a:spcPct val="0"/>
              </a:spcAft>
              <a:defRPr/>
            </a:pPr>
            <a:endParaRPr lang="en-US" sz="600" b="1" i="1" kern="0" dirty="0">
              <a:solidFill>
                <a:srgbClr val="000000"/>
              </a:solidFill>
              <a:latin typeface="Arial" panose="020B0604020202020204"/>
            </a:endParaRPr>
          </a:p>
          <a:p>
            <a:pPr algn="ctr" fontAlgn="base">
              <a:spcBef>
                <a:spcPct val="0"/>
              </a:spcBef>
              <a:spcAft>
                <a:spcPct val="0"/>
              </a:spcAft>
              <a:defRPr/>
            </a:pPr>
            <a:r>
              <a:rPr lang="en-US" sz="1000" b="1" i="1" kern="0" dirty="0">
                <a:solidFill>
                  <a:srgbClr val="000000"/>
                </a:solidFill>
                <a:latin typeface="Arial" panose="020B0604020202020204"/>
              </a:rPr>
              <a:t>E</a:t>
            </a:r>
          </a:p>
          <a:p>
            <a:pPr algn="ctr" fontAlgn="base">
              <a:spcBef>
                <a:spcPct val="0"/>
              </a:spcBef>
              <a:spcAft>
                <a:spcPct val="0"/>
              </a:spcAft>
              <a:defRPr/>
            </a:pPr>
            <a:endParaRPr lang="en-US" sz="1000" b="1" i="1" kern="0" dirty="0">
              <a:solidFill>
                <a:srgbClr val="000000"/>
              </a:solidFill>
              <a:latin typeface="Arial" panose="020B0604020202020204"/>
            </a:endParaRPr>
          </a:p>
          <a:p>
            <a:pPr algn="ctr" fontAlgn="base">
              <a:spcBef>
                <a:spcPct val="0"/>
              </a:spcBef>
              <a:spcAft>
                <a:spcPct val="0"/>
              </a:spcAft>
              <a:defRPr/>
            </a:pPr>
            <a:endParaRPr lang="en-US" sz="1000" b="1" i="1" kern="0" dirty="0">
              <a:solidFill>
                <a:srgbClr val="000000"/>
              </a:solidFill>
              <a:latin typeface="Arial" panose="020B0604020202020204"/>
            </a:endParaRPr>
          </a:p>
          <a:p>
            <a:pPr algn="ctr" fontAlgn="base">
              <a:spcBef>
                <a:spcPct val="0"/>
              </a:spcBef>
              <a:spcAft>
                <a:spcPct val="0"/>
              </a:spcAft>
              <a:defRPr/>
            </a:pPr>
            <a:endParaRPr lang="en-US" sz="1050" b="1" i="1" kern="0" dirty="0">
              <a:solidFill>
                <a:srgbClr val="000000"/>
              </a:solidFill>
              <a:latin typeface="Arial" panose="020B0604020202020204"/>
            </a:endParaRPr>
          </a:p>
          <a:p>
            <a:pPr algn="ctr" fontAlgn="base">
              <a:spcBef>
                <a:spcPct val="0"/>
              </a:spcBef>
              <a:spcAft>
                <a:spcPct val="0"/>
              </a:spcAft>
              <a:defRPr/>
            </a:pPr>
            <a:r>
              <a:rPr lang="en-US" sz="1000" b="1" i="1" kern="0" dirty="0">
                <a:solidFill>
                  <a:srgbClr val="000000"/>
                </a:solidFill>
                <a:latin typeface="Arial" panose="020B0604020202020204"/>
              </a:rPr>
              <a:t> </a:t>
            </a:r>
          </a:p>
        </p:txBody>
      </p:sp>
      <p:sp>
        <p:nvSpPr>
          <p:cNvPr id="36" name="TextBox 35">
            <a:extLst>
              <a:ext uri="{FF2B5EF4-FFF2-40B4-BE49-F238E27FC236}">
                <a16:creationId xmlns:a16="http://schemas.microsoft.com/office/drawing/2014/main" id="{08F9B4E1-51C2-44A0-884E-8E4AD146FBC5}"/>
              </a:ext>
            </a:extLst>
          </p:cNvPr>
          <p:cNvSpPr txBox="1"/>
          <p:nvPr/>
        </p:nvSpPr>
        <p:spPr>
          <a:xfrm>
            <a:off x="2765942" y="4211598"/>
            <a:ext cx="370549" cy="892552"/>
          </a:xfrm>
          <a:prstGeom prst="rect">
            <a:avLst/>
          </a:prstGeom>
          <a:noFill/>
        </p:spPr>
        <p:txBody>
          <a:bodyPr wrap="square" rtlCol="0">
            <a:spAutoFit/>
          </a:bodyPr>
          <a:lstStyle/>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400" b="1" i="1" kern="0" dirty="0">
              <a:solidFill>
                <a:srgbClr val="000000"/>
              </a:solidFill>
              <a:latin typeface="Wingdings" panose="05000000000000000000" pitchFamily="2" charset="2"/>
            </a:endParaRPr>
          </a:p>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400" b="1" i="1" kern="0" dirty="0">
              <a:solidFill>
                <a:srgbClr val="000000"/>
              </a:solidFill>
              <a:latin typeface="Wingdings" panose="05000000000000000000" pitchFamily="2" charset="2"/>
            </a:endParaRPr>
          </a:p>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400" b="1" i="1" kern="0" dirty="0">
              <a:solidFill>
                <a:srgbClr val="000000"/>
              </a:solidFill>
              <a:latin typeface="Wingdings" panose="05000000000000000000" pitchFamily="2" charset="2"/>
            </a:endParaRPr>
          </a:p>
          <a:p>
            <a:pPr algn="ctr" fontAlgn="base">
              <a:spcBef>
                <a:spcPct val="0"/>
              </a:spcBef>
              <a:spcAft>
                <a:spcPct val="0"/>
              </a:spcAft>
              <a:defRPr/>
            </a:pPr>
            <a:r>
              <a:rPr lang="en-US" sz="1000" b="1" dirty="0">
                <a:solidFill>
                  <a:prstClr val="black"/>
                </a:solidFill>
                <a:latin typeface="Wingdings" panose="05000000000000000000" pitchFamily="2" charset="2"/>
              </a:rPr>
              <a:t>ü</a:t>
            </a:r>
          </a:p>
        </p:txBody>
      </p:sp>
      <p:sp>
        <p:nvSpPr>
          <p:cNvPr id="9" name="TextBox 8">
            <a:extLst>
              <a:ext uri="{FF2B5EF4-FFF2-40B4-BE49-F238E27FC236}">
                <a16:creationId xmlns:a16="http://schemas.microsoft.com/office/drawing/2014/main" id="{41B47183-A9A5-429E-88CD-7459ED502EDB}"/>
              </a:ext>
            </a:extLst>
          </p:cNvPr>
          <p:cNvSpPr txBox="1"/>
          <p:nvPr/>
        </p:nvSpPr>
        <p:spPr>
          <a:xfrm rot="16200000">
            <a:off x="1340679" y="2891845"/>
            <a:ext cx="995785" cy="276999"/>
          </a:xfrm>
          <a:prstGeom prst="rect">
            <a:avLst/>
          </a:prstGeom>
          <a:noFill/>
        </p:spPr>
        <p:txBody>
          <a:bodyPr wrap="none" rtlCol="0">
            <a:spAutoFit/>
          </a:bodyPr>
          <a:lstStyle/>
          <a:p>
            <a:r>
              <a:rPr lang="en-US" sz="1200" u="sng" dirty="0">
                <a:solidFill>
                  <a:prstClr val="black"/>
                </a:solidFill>
                <a:latin typeface="Arial" panose="020B0604020202020204"/>
              </a:rPr>
              <a:t>DGR/DESR</a:t>
            </a:r>
          </a:p>
        </p:txBody>
      </p:sp>
      <p:sp>
        <p:nvSpPr>
          <p:cNvPr id="38" name="TextBox 21">
            <a:extLst>
              <a:ext uri="{FF2B5EF4-FFF2-40B4-BE49-F238E27FC236}">
                <a16:creationId xmlns:a16="http://schemas.microsoft.com/office/drawing/2014/main" id="{1FF61AC0-C7DB-4A25-AADC-B7C5E8C0B22A}"/>
              </a:ext>
            </a:extLst>
          </p:cNvPr>
          <p:cNvSpPr txBox="1">
            <a:spLocks noChangeArrowheads="1"/>
          </p:cNvSpPr>
          <p:nvPr/>
        </p:nvSpPr>
        <p:spPr bwMode="auto">
          <a:xfrm>
            <a:off x="7994115" y="5594971"/>
            <a:ext cx="2505302" cy="830997"/>
          </a:xfrm>
          <a:prstGeom prst="rect">
            <a:avLst/>
          </a:prstGeom>
          <a:solidFill>
            <a:schemeClr val="bg1"/>
          </a:solidFill>
          <a:ln w="9525">
            <a:solidFill>
              <a:srgbClr val="000000"/>
            </a:solidFill>
            <a:miter lim="800000"/>
            <a:headEnd/>
            <a:tailEnd/>
          </a:ln>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fontAlgn="base" hangingPunct="1">
              <a:spcBef>
                <a:spcPct val="0"/>
              </a:spcBef>
              <a:spcAft>
                <a:spcPct val="0"/>
              </a:spcAft>
              <a:defRPr/>
            </a:pPr>
            <a:r>
              <a:rPr lang="en-US" sz="800" b="0" kern="0" dirty="0">
                <a:solidFill>
                  <a:prstClr val="black"/>
                </a:solidFill>
              </a:rPr>
              <a:t>NPRR1054(a) – Portion of gray box</a:t>
            </a:r>
          </a:p>
          <a:p>
            <a:pPr eaLnBrk="1" fontAlgn="base" hangingPunct="1">
              <a:spcBef>
                <a:spcPct val="0"/>
              </a:spcBef>
              <a:spcAft>
                <a:spcPct val="0"/>
              </a:spcAft>
              <a:defRPr/>
            </a:pPr>
            <a:r>
              <a:rPr lang="en-US" sz="800" b="0" kern="0" dirty="0">
                <a:solidFill>
                  <a:srgbClr val="FF0000"/>
                </a:solidFill>
              </a:rPr>
              <a:t>NPRR935(b) – New solar forecasts and reports</a:t>
            </a:r>
          </a:p>
          <a:p>
            <a:pPr eaLnBrk="1" fontAlgn="base" hangingPunct="1">
              <a:spcBef>
                <a:spcPct val="0"/>
              </a:spcBef>
              <a:spcAft>
                <a:spcPct val="0"/>
              </a:spcAft>
              <a:defRPr/>
            </a:pPr>
            <a:r>
              <a:rPr lang="en-US" sz="800" b="0" kern="0" dirty="0">
                <a:solidFill>
                  <a:srgbClr val="FF0000"/>
                </a:solidFill>
              </a:rPr>
              <a:t>NPRR987(a) – </a:t>
            </a:r>
            <a:r>
              <a:rPr lang="en-US" sz="800" b="0" dirty="0">
                <a:solidFill>
                  <a:srgbClr val="FF0000"/>
                </a:solidFill>
              </a:rPr>
              <a:t>ESR Contribution to PRC </a:t>
            </a:r>
            <a:endParaRPr lang="en-US" sz="800" b="0" kern="0" dirty="0">
              <a:solidFill>
                <a:srgbClr val="FF0000"/>
              </a:solidFill>
            </a:endParaRPr>
          </a:p>
          <a:p>
            <a:pPr eaLnBrk="1" fontAlgn="base" hangingPunct="1">
              <a:spcBef>
                <a:spcPct val="0"/>
              </a:spcBef>
              <a:spcAft>
                <a:spcPct val="0"/>
              </a:spcAft>
              <a:defRPr/>
            </a:pPr>
            <a:r>
              <a:rPr lang="en-US" sz="800" b="0" kern="0" dirty="0">
                <a:solidFill>
                  <a:srgbClr val="FF0000"/>
                </a:solidFill>
              </a:rPr>
              <a:t>NPRR1002(a) – </a:t>
            </a:r>
            <a:r>
              <a:rPr lang="en-US" sz="800" b="0" dirty="0">
                <a:solidFill>
                  <a:srgbClr val="FF0000"/>
                </a:solidFill>
              </a:rPr>
              <a:t>Charging Restrictions in 	Emergency Conditions</a:t>
            </a:r>
          </a:p>
          <a:p>
            <a:pPr eaLnBrk="1" fontAlgn="base" hangingPunct="1">
              <a:spcBef>
                <a:spcPct val="0"/>
              </a:spcBef>
              <a:spcAft>
                <a:spcPct val="0"/>
              </a:spcAft>
              <a:defRPr/>
            </a:pPr>
            <a:r>
              <a:rPr lang="en-US" sz="800" b="0" kern="0" dirty="0">
                <a:solidFill>
                  <a:srgbClr val="FF0000"/>
                </a:solidFill>
              </a:rPr>
              <a:t>NPRR1092(a) – RUC offer floor change</a:t>
            </a:r>
          </a:p>
        </p:txBody>
      </p:sp>
      <p:sp>
        <p:nvSpPr>
          <p:cNvPr id="34" name="TextBox 12">
            <a:extLst>
              <a:ext uri="{FF2B5EF4-FFF2-40B4-BE49-F238E27FC236}">
                <a16:creationId xmlns:a16="http://schemas.microsoft.com/office/drawing/2014/main" id="{CE0C8AE6-860B-445E-B2AB-379DA8C8C9D5}"/>
              </a:ext>
            </a:extLst>
          </p:cNvPr>
          <p:cNvSpPr txBox="1">
            <a:spLocks noChangeArrowheads="1"/>
          </p:cNvSpPr>
          <p:nvPr/>
        </p:nvSpPr>
        <p:spPr bwMode="auto">
          <a:xfrm>
            <a:off x="8989200" y="2487050"/>
            <a:ext cx="1522277" cy="461665"/>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fontAlgn="base" hangingPunct="1">
              <a:spcBef>
                <a:spcPct val="0"/>
              </a:spcBef>
              <a:spcAft>
                <a:spcPct val="0"/>
              </a:spcAft>
              <a:defRPr/>
            </a:pPr>
            <a:r>
              <a:rPr lang="en-US" sz="1200" dirty="0">
                <a:solidFill>
                  <a:prstClr val="black"/>
                </a:solidFill>
              </a:rPr>
              <a:t>SCR789 Ph2</a:t>
            </a:r>
          </a:p>
          <a:p>
            <a:pPr algn="ctr" eaLnBrk="1" fontAlgn="base" hangingPunct="1">
              <a:spcBef>
                <a:spcPct val="0"/>
              </a:spcBef>
              <a:spcAft>
                <a:spcPct val="0"/>
              </a:spcAft>
              <a:defRPr/>
            </a:pPr>
            <a:r>
              <a:rPr lang="en-US" sz="1200" b="0" dirty="0">
                <a:solidFill>
                  <a:prstClr val="black"/>
                </a:solidFill>
              </a:rPr>
              <a:t>Late 2022</a:t>
            </a:r>
          </a:p>
        </p:txBody>
      </p:sp>
      <p:graphicFrame>
        <p:nvGraphicFramePr>
          <p:cNvPr id="40" name="Table 39">
            <a:extLst>
              <a:ext uri="{FF2B5EF4-FFF2-40B4-BE49-F238E27FC236}">
                <a16:creationId xmlns:a16="http://schemas.microsoft.com/office/drawing/2014/main" id="{BB347731-9DCF-4A6B-84CF-377681286AF3}"/>
              </a:ext>
            </a:extLst>
          </p:cNvPr>
          <p:cNvGraphicFramePr>
            <a:graphicFrameLocks noGrp="1"/>
          </p:cNvGraphicFramePr>
          <p:nvPr/>
        </p:nvGraphicFramePr>
        <p:xfrm>
          <a:off x="1700359" y="5184590"/>
          <a:ext cx="8799059" cy="365760"/>
        </p:xfrm>
        <a:graphic>
          <a:graphicData uri="http://schemas.openxmlformats.org/drawingml/2006/table">
            <a:tbl>
              <a:tblPr firstRow="1" bandRow="1"/>
              <a:tblGrid>
                <a:gridCol w="890442">
                  <a:extLst>
                    <a:ext uri="{9D8B030D-6E8A-4147-A177-3AD203B41FA5}">
                      <a16:colId xmlns:a16="http://schemas.microsoft.com/office/drawing/2014/main" val="20000"/>
                    </a:ext>
                  </a:extLst>
                </a:gridCol>
                <a:gridCol w="7908617">
                  <a:extLst>
                    <a:ext uri="{9D8B030D-6E8A-4147-A177-3AD203B41FA5}">
                      <a16:colId xmlns:a16="http://schemas.microsoft.com/office/drawing/2014/main" val="20001"/>
                    </a:ext>
                  </a:extLst>
                </a:gridCol>
              </a:tblGrid>
              <a:tr h="293370">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100" b="1" dirty="0">
                          <a:solidFill>
                            <a:schemeClr val="tx1"/>
                          </a:solidFill>
                        </a:rPr>
                        <a:t>TBD Items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p>
                      <a:pPr algn="ctr"/>
                      <a:r>
                        <a:rPr lang="en-US" sz="900" b="1" strike="noStrike" kern="1200" baseline="0" dirty="0">
                          <a:solidFill>
                            <a:schemeClr val="tx1"/>
                          </a:solidFill>
                          <a:latin typeface="+mn-lt"/>
                          <a:ea typeface="+mn-ea"/>
                          <a:cs typeface="+mn-cs"/>
                        </a:rPr>
                        <a:t>NPRRs</a:t>
                      </a:r>
                      <a:r>
                        <a:rPr lang="en-US" sz="900" b="0" strike="noStrike" kern="1200" baseline="0" dirty="0">
                          <a:solidFill>
                            <a:schemeClr val="tx1"/>
                          </a:solidFill>
                          <a:latin typeface="+mn-lt"/>
                          <a:ea typeface="+mn-ea"/>
                          <a:cs typeface="+mn-cs"/>
                        </a:rPr>
                        <a:t>: 484,825(b),826,829,841,857,879,885,904,918,930,936,941,945,962,963,965,975,995,1004,1006,1019,1023,1026,1030,1032,1034,1040,</a:t>
                      </a:r>
                    </a:p>
                    <a:p>
                      <a:pPr algn="ctr"/>
                      <a:r>
                        <a:rPr lang="en-US" sz="900" b="0" strike="noStrike" kern="1200" baseline="0" dirty="0">
                          <a:solidFill>
                            <a:schemeClr val="tx1"/>
                          </a:solidFill>
                          <a:latin typeface="+mn-lt"/>
                          <a:ea typeface="+mn-ea"/>
                          <a:cs typeface="+mn-cs"/>
                        </a:rPr>
                        <a:t>1057,1063,1077,1090,1092(b),1105  </a:t>
                      </a:r>
                      <a:r>
                        <a:rPr lang="en-US" sz="900" b="1" strike="noStrike" kern="1200" baseline="0" dirty="0">
                          <a:solidFill>
                            <a:schemeClr val="tx1"/>
                          </a:solidFill>
                          <a:latin typeface="+mn-lt"/>
                          <a:ea typeface="+mn-ea"/>
                          <a:cs typeface="+mn-cs"/>
                        </a:rPr>
                        <a:t>SCRs</a:t>
                      </a:r>
                      <a:r>
                        <a:rPr lang="en-US" sz="900" b="0" strike="noStrike" kern="1200" baseline="0" dirty="0">
                          <a:solidFill>
                            <a:schemeClr val="tx1"/>
                          </a:solidFill>
                          <a:latin typeface="+mn-lt"/>
                          <a:ea typeface="+mn-ea"/>
                          <a:cs typeface="+mn-cs"/>
                        </a:rPr>
                        <a:t>: 799,805,807,810,812,813,816,818,819  </a:t>
                      </a:r>
                      <a:r>
                        <a:rPr lang="en-US" sz="900" b="1" strike="noStrike" kern="1200" baseline="0" dirty="0">
                          <a:solidFill>
                            <a:schemeClr val="tx1"/>
                          </a:solidFill>
                          <a:latin typeface="+mn-lt"/>
                          <a:ea typeface="+mn-ea"/>
                          <a:cs typeface="+mn-cs"/>
                        </a:rPr>
                        <a:t>PGRRs</a:t>
                      </a:r>
                      <a:r>
                        <a:rPr lang="en-US" sz="900" b="0" strike="noStrike" kern="1200" baseline="0" dirty="0">
                          <a:solidFill>
                            <a:schemeClr val="tx1"/>
                          </a:solidFill>
                          <a:latin typeface="+mn-lt"/>
                          <a:ea typeface="+mn-ea"/>
                          <a:cs typeface="+mn-cs"/>
                        </a:rPr>
                        <a:t>: 066,076,088,091,094,099  </a:t>
                      </a:r>
                      <a:r>
                        <a:rPr lang="en-US" sz="900" b="1" strike="noStrike" kern="1200" baseline="0" dirty="0">
                          <a:solidFill>
                            <a:schemeClr val="tx1"/>
                          </a:solidFill>
                          <a:latin typeface="+mn-lt"/>
                          <a:ea typeface="+mn-ea"/>
                          <a:cs typeface="+mn-cs"/>
                        </a:rPr>
                        <a:t>Other</a:t>
                      </a:r>
                      <a:r>
                        <a:rPr lang="en-US" sz="900" b="0" strike="noStrike" kern="1200" baseline="0" dirty="0">
                          <a:solidFill>
                            <a:schemeClr val="tx1"/>
                          </a:solidFill>
                          <a:latin typeface="+mn-lt"/>
                          <a:ea typeface="+mn-ea"/>
                          <a:cs typeface="+mn-cs"/>
                        </a:rPr>
                        <a:t>: OBDRR009,RRGRR028</a:t>
                      </a:r>
                      <a:endParaRPr lang="en-US" sz="900" b="0" strike="sngStrike" kern="1200" baseline="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0"/>
                  </a:ext>
                </a:extLst>
              </a:tr>
            </a:tbl>
          </a:graphicData>
        </a:graphic>
      </p:graphicFrame>
      <p:sp>
        <p:nvSpPr>
          <p:cNvPr id="35" name="TextBox 34">
            <a:extLst>
              <a:ext uri="{FF2B5EF4-FFF2-40B4-BE49-F238E27FC236}">
                <a16:creationId xmlns:a16="http://schemas.microsoft.com/office/drawing/2014/main" id="{3860C0A6-4EEB-4927-A324-0A45CB5BF0F1}"/>
              </a:ext>
            </a:extLst>
          </p:cNvPr>
          <p:cNvSpPr txBox="1"/>
          <p:nvPr/>
        </p:nvSpPr>
        <p:spPr>
          <a:xfrm>
            <a:off x="7225757" y="1354331"/>
            <a:ext cx="370549" cy="246221"/>
          </a:xfrm>
          <a:prstGeom prst="rect">
            <a:avLst/>
          </a:prstGeom>
          <a:noFill/>
        </p:spPr>
        <p:txBody>
          <a:bodyPr wrap="square" rtlCol="0">
            <a:spAutoFit/>
          </a:bodyPr>
          <a:lstStyle/>
          <a:p>
            <a:pPr algn="ctr" fontAlgn="base">
              <a:spcBef>
                <a:spcPct val="0"/>
              </a:spcBef>
              <a:spcAft>
                <a:spcPct val="0"/>
              </a:spcAft>
              <a:defRPr/>
            </a:pPr>
            <a:r>
              <a:rPr lang="en-US" sz="1000" b="1" i="1" kern="0" dirty="0">
                <a:solidFill>
                  <a:srgbClr val="000000"/>
                </a:solidFill>
                <a:latin typeface="Arial" panose="020B0604020202020204"/>
              </a:rPr>
              <a:t>E</a:t>
            </a:r>
          </a:p>
        </p:txBody>
      </p:sp>
      <p:sp>
        <p:nvSpPr>
          <p:cNvPr id="37" name="TextBox 36">
            <a:extLst>
              <a:ext uri="{FF2B5EF4-FFF2-40B4-BE49-F238E27FC236}">
                <a16:creationId xmlns:a16="http://schemas.microsoft.com/office/drawing/2014/main" id="{7F39025C-9B89-4268-9923-9C14C61F09D8}"/>
              </a:ext>
            </a:extLst>
          </p:cNvPr>
          <p:cNvSpPr txBox="1"/>
          <p:nvPr/>
        </p:nvSpPr>
        <p:spPr>
          <a:xfrm>
            <a:off x="2795464" y="1799349"/>
            <a:ext cx="370549" cy="892552"/>
          </a:xfrm>
          <a:prstGeom prst="rect">
            <a:avLst/>
          </a:prstGeom>
          <a:noFill/>
        </p:spPr>
        <p:txBody>
          <a:bodyPr wrap="square" rtlCol="0">
            <a:spAutoFit/>
          </a:bodyPr>
          <a:lstStyle/>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400" b="1" i="1" kern="0" dirty="0">
              <a:solidFill>
                <a:srgbClr val="000000"/>
              </a:solidFill>
              <a:latin typeface="Wingdings" panose="05000000000000000000" pitchFamily="2" charset="2"/>
            </a:endParaRPr>
          </a:p>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400" b="1" i="1" kern="0" dirty="0">
              <a:solidFill>
                <a:srgbClr val="000000"/>
              </a:solidFill>
              <a:latin typeface="Wingdings" panose="05000000000000000000" pitchFamily="2" charset="2"/>
            </a:endParaRPr>
          </a:p>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400" b="1" i="1" kern="0" dirty="0">
              <a:solidFill>
                <a:srgbClr val="000000"/>
              </a:solidFill>
              <a:latin typeface="Wingdings" panose="05000000000000000000" pitchFamily="2" charset="2"/>
            </a:endParaRPr>
          </a:p>
          <a:p>
            <a:pPr algn="ctr" fontAlgn="base">
              <a:spcBef>
                <a:spcPct val="0"/>
              </a:spcBef>
              <a:spcAft>
                <a:spcPct val="0"/>
              </a:spcAft>
              <a:defRPr/>
            </a:pPr>
            <a:endParaRPr lang="en-US" sz="900" b="1" dirty="0">
              <a:solidFill>
                <a:prstClr val="black"/>
              </a:solidFill>
              <a:latin typeface="Wingdings" panose="05000000000000000000" pitchFamily="2" charset="2"/>
            </a:endParaRPr>
          </a:p>
        </p:txBody>
      </p:sp>
      <p:sp>
        <p:nvSpPr>
          <p:cNvPr id="39" name="TextBox 38">
            <a:extLst>
              <a:ext uri="{FF2B5EF4-FFF2-40B4-BE49-F238E27FC236}">
                <a16:creationId xmlns:a16="http://schemas.microsoft.com/office/drawing/2014/main" id="{FA943662-C4C1-42EA-AC48-DAABC68A57CE}"/>
              </a:ext>
            </a:extLst>
          </p:cNvPr>
          <p:cNvSpPr txBox="1"/>
          <p:nvPr/>
        </p:nvSpPr>
        <p:spPr>
          <a:xfrm>
            <a:off x="2821213" y="1372108"/>
            <a:ext cx="370549" cy="246221"/>
          </a:xfrm>
          <a:prstGeom prst="rect">
            <a:avLst/>
          </a:prstGeom>
          <a:noFill/>
        </p:spPr>
        <p:txBody>
          <a:bodyPr wrap="square" rtlCol="0">
            <a:spAutoFit/>
          </a:bodyPr>
          <a:lstStyle/>
          <a:p>
            <a:pPr algn="ctr" fontAlgn="base">
              <a:spcBef>
                <a:spcPct val="0"/>
              </a:spcBef>
              <a:spcAft>
                <a:spcPct val="0"/>
              </a:spcAft>
              <a:defRPr/>
            </a:pPr>
            <a:r>
              <a:rPr lang="en-US" sz="1000" b="1" dirty="0">
                <a:solidFill>
                  <a:prstClr val="black"/>
                </a:solidFill>
                <a:latin typeface="Wingdings" panose="05000000000000000000" pitchFamily="2" charset="2"/>
              </a:rPr>
              <a:t>ü</a:t>
            </a:r>
          </a:p>
        </p:txBody>
      </p:sp>
      <p:sp>
        <p:nvSpPr>
          <p:cNvPr id="41" name="TextBox 12">
            <a:extLst>
              <a:ext uri="{FF2B5EF4-FFF2-40B4-BE49-F238E27FC236}">
                <a16:creationId xmlns:a16="http://schemas.microsoft.com/office/drawing/2014/main" id="{8EE7D6DF-0F7B-475F-9021-F58A4E3A0A93}"/>
              </a:ext>
            </a:extLst>
          </p:cNvPr>
          <p:cNvSpPr txBox="1">
            <a:spLocks noChangeArrowheads="1"/>
          </p:cNvSpPr>
          <p:nvPr/>
        </p:nvSpPr>
        <p:spPr bwMode="auto">
          <a:xfrm>
            <a:off x="6174904" y="4337491"/>
            <a:ext cx="2087297" cy="723275"/>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fontAlgn="base" hangingPunct="1">
              <a:spcBef>
                <a:spcPct val="0"/>
              </a:spcBef>
              <a:spcAft>
                <a:spcPct val="0"/>
              </a:spcAft>
              <a:defRPr/>
            </a:pPr>
            <a:r>
              <a:rPr lang="en-US" sz="1200" dirty="0">
                <a:solidFill>
                  <a:prstClr val="black"/>
                </a:solidFill>
              </a:rPr>
              <a:t>NPRR1120 Firm Fuel Supply Service RFP</a:t>
            </a:r>
          </a:p>
          <a:p>
            <a:pPr algn="ctr" eaLnBrk="1" fontAlgn="base" hangingPunct="1">
              <a:spcBef>
                <a:spcPct val="0"/>
              </a:spcBef>
              <a:spcAft>
                <a:spcPct val="0"/>
              </a:spcAft>
              <a:defRPr/>
            </a:pPr>
            <a:endParaRPr lang="en-US" sz="500" dirty="0">
              <a:solidFill>
                <a:prstClr val="black"/>
              </a:solidFill>
            </a:endParaRPr>
          </a:p>
          <a:p>
            <a:pPr algn="ctr" eaLnBrk="1" fontAlgn="base" hangingPunct="1">
              <a:spcBef>
                <a:spcPct val="0"/>
              </a:spcBef>
              <a:spcAft>
                <a:spcPct val="0"/>
              </a:spcAft>
              <a:defRPr/>
            </a:pPr>
            <a:r>
              <a:rPr lang="en-US" sz="1200" b="0" dirty="0">
                <a:solidFill>
                  <a:prstClr val="black"/>
                </a:solidFill>
              </a:rPr>
              <a:t>Issue no later than 8/1/2022</a:t>
            </a:r>
          </a:p>
        </p:txBody>
      </p:sp>
      <p:sp>
        <p:nvSpPr>
          <p:cNvPr id="46" name="TextBox 12">
            <a:extLst>
              <a:ext uri="{FF2B5EF4-FFF2-40B4-BE49-F238E27FC236}">
                <a16:creationId xmlns:a16="http://schemas.microsoft.com/office/drawing/2014/main" id="{2E588B87-BA5A-439F-A756-B29749A945F7}"/>
              </a:ext>
            </a:extLst>
          </p:cNvPr>
          <p:cNvSpPr txBox="1">
            <a:spLocks noChangeArrowheads="1"/>
          </p:cNvSpPr>
          <p:nvPr/>
        </p:nvSpPr>
        <p:spPr bwMode="auto">
          <a:xfrm>
            <a:off x="7602397" y="2966026"/>
            <a:ext cx="1294892" cy="1107996"/>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fontAlgn="base" hangingPunct="1">
              <a:spcBef>
                <a:spcPct val="0"/>
              </a:spcBef>
              <a:spcAft>
                <a:spcPct val="0"/>
              </a:spcAft>
              <a:defRPr/>
            </a:pPr>
            <a:r>
              <a:rPr lang="en-US" sz="1200" dirty="0">
                <a:solidFill>
                  <a:prstClr val="black"/>
                </a:solidFill>
              </a:rPr>
              <a:t>NPRR1120 Firm Fuel Supply Service</a:t>
            </a:r>
          </a:p>
          <a:p>
            <a:pPr algn="ctr" eaLnBrk="1" fontAlgn="base" hangingPunct="1">
              <a:spcBef>
                <a:spcPct val="0"/>
              </a:spcBef>
              <a:spcAft>
                <a:spcPct val="0"/>
              </a:spcAft>
              <a:defRPr/>
            </a:pPr>
            <a:endParaRPr lang="en-US" sz="600" dirty="0">
              <a:solidFill>
                <a:prstClr val="black"/>
              </a:solidFill>
            </a:endParaRPr>
          </a:p>
          <a:p>
            <a:pPr algn="ctr" eaLnBrk="1" fontAlgn="base" hangingPunct="1">
              <a:spcBef>
                <a:spcPct val="0"/>
              </a:spcBef>
              <a:spcAft>
                <a:spcPct val="0"/>
              </a:spcAft>
              <a:defRPr/>
            </a:pPr>
            <a:r>
              <a:rPr lang="en-US" sz="1200" b="0" dirty="0">
                <a:solidFill>
                  <a:prstClr val="black"/>
                </a:solidFill>
              </a:rPr>
              <a:t>Contracts start in November</a:t>
            </a:r>
          </a:p>
        </p:txBody>
      </p:sp>
      <p:sp>
        <p:nvSpPr>
          <p:cNvPr id="44" name="TextBox 12">
            <a:extLst>
              <a:ext uri="{FF2B5EF4-FFF2-40B4-BE49-F238E27FC236}">
                <a16:creationId xmlns:a16="http://schemas.microsoft.com/office/drawing/2014/main" id="{F27A6DBD-3394-4702-8BAE-1D263496CFF9}"/>
              </a:ext>
            </a:extLst>
          </p:cNvPr>
          <p:cNvSpPr txBox="1">
            <a:spLocks noChangeArrowheads="1"/>
          </p:cNvSpPr>
          <p:nvPr/>
        </p:nvSpPr>
        <p:spPr bwMode="auto">
          <a:xfrm>
            <a:off x="4642105" y="4129170"/>
            <a:ext cx="1447659" cy="276999"/>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fontAlgn="base" hangingPunct="1">
              <a:spcBef>
                <a:spcPct val="0"/>
              </a:spcBef>
              <a:spcAft>
                <a:spcPct val="0"/>
              </a:spcAft>
              <a:defRPr/>
            </a:pPr>
            <a:r>
              <a:rPr lang="en-US" sz="1200" dirty="0">
                <a:solidFill>
                  <a:prstClr val="black"/>
                </a:solidFill>
              </a:rPr>
              <a:t>6/4 – </a:t>
            </a:r>
            <a:r>
              <a:rPr lang="en-US" sz="1200" kern="0" dirty="0">
                <a:solidFill>
                  <a:prstClr val="black"/>
                </a:solidFill>
              </a:rPr>
              <a:t>6/6</a:t>
            </a:r>
            <a:endParaRPr lang="en-US" sz="1200" dirty="0">
              <a:solidFill>
                <a:prstClr val="black"/>
              </a:solidFill>
            </a:endParaRPr>
          </a:p>
        </p:txBody>
      </p:sp>
      <p:sp>
        <p:nvSpPr>
          <p:cNvPr id="45" name="TextBox 12">
            <a:extLst>
              <a:ext uri="{FF2B5EF4-FFF2-40B4-BE49-F238E27FC236}">
                <a16:creationId xmlns:a16="http://schemas.microsoft.com/office/drawing/2014/main" id="{BEA8AD31-63DF-4AB9-B1FF-AD64C697916A}"/>
              </a:ext>
            </a:extLst>
          </p:cNvPr>
          <p:cNvSpPr txBox="1">
            <a:spLocks noChangeArrowheads="1"/>
          </p:cNvSpPr>
          <p:nvPr/>
        </p:nvSpPr>
        <p:spPr bwMode="auto">
          <a:xfrm>
            <a:off x="6097748" y="3270147"/>
            <a:ext cx="1435608" cy="276999"/>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fontAlgn="base" hangingPunct="1">
              <a:spcBef>
                <a:spcPct val="0"/>
              </a:spcBef>
              <a:spcAft>
                <a:spcPct val="0"/>
              </a:spcAft>
              <a:defRPr/>
            </a:pPr>
            <a:r>
              <a:rPr lang="en-US" sz="1200" dirty="0">
                <a:solidFill>
                  <a:srgbClr val="FF0000"/>
                </a:solidFill>
              </a:rPr>
              <a:t>6/23</a:t>
            </a:r>
          </a:p>
        </p:txBody>
      </p:sp>
      <p:sp>
        <p:nvSpPr>
          <p:cNvPr id="47" name="TextBox 12">
            <a:extLst>
              <a:ext uri="{FF2B5EF4-FFF2-40B4-BE49-F238E27FC236}">
                <a16:creationId xmlns:a16="http://schemas.microsoft.com/office/drawing/2014/main" id="{0A570746-F7BB-4539-B22F-9B4D7B8F1C49}"/>
              </a:ext>
            </a:extLst>
          </p:cNvPr>
          <p:cNvSpPr txBox="1">
            <a:spLocks noChangeArrowheads="1"/>
          </p:cNvSpPr>
          <p:nvPr/>
        </p:nvSpPr>
        <p:spPr bwMode="auto">
          <a:xfrm>
            <a:off x="3125130" y="4142602"/>
            <a:ext cx="1510701" cy="276999"/>
          </a:xfrm>
          <a:prstGeom prst="rect">
            <a:avLst/>
          </a:prstGeom>
          <a:solidFill>
            <a:srgbClr val="FFFF99"/>
          </a:solidFill>
          <a:ln w="9525">
            <a:solidFill>
              <a:srgbClr val="000000"/>
            </a:solidFill>
            <a:miter lim="800000"/>
            <a:headEnd/>
            <a:tailEnd/>
          </a:ln>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fontAlgn="base" hangingPunct="1">
              <a:spcBef>
                <a:spcPct val="0"/>
              </a:spcBef>
              <a:spcAft>
                <a:spcPct val="0"/>
              </a:spcAft>
              <a:defRPr/>
            </a:pPr>
            <a:r>
              <a:rPr lang="en-US" sz="1200" dirty="0">
                <a:solidFill>
                  <a:srgbClr val="FF0000"/>
                </a:solidFill>
              </a:rPr>
              <a:t>5/13</a:t>
            </a:r>
          </a:p>
        </p:txBody>
      </p:sp>
      <p:sp>
        <p:nvSpPr>
          <p:cNvPr id="48" name="TextBox 47">
            <a:extLst>
              <a:ext uri="{FF2B5EF4-FFF2-40B4-BE49-F238E27FC236}">
                <a16:creationId xmlns:a16="http://schemas.microsoft.com/office/drawing/2014/main" id="{BA54BB81-C4CA-4858-B2A6-33A342EEDFE4}"/>
              </a:ext>
            </a:extLst>
          </p:cNvPr>
          <p:cNvSpPr txBox="1"/>
          <p:nvPr/>
        </p:nvSpPr>
        <p:spPr>
          <a:xfrm>
            <a:off x="5790841" y="1363014"/>
            <a:ext cx="370549" cy="2477601"/>
          </a:xfrm>
          <a:prstGeom prst="rect">
            <a:avLst/>
          </a:prstGeom>
          <a:noFill/>
        </p:spPr>
        <p:txBody>
          <a:bodyPr wrap="square" rtlCol="0">
            <a:spAutoFit/>
          </a:bodyPr>
          <a:lstStyle/>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400" b="1" i="1" kern="0" dirty="0">
              <a:solidFill>
                <a:srgbClr val="000000"/>
              </a:solidFill>
              <a:latin typeface="Wingdings" panose="05000000000000000000" pitchFamily="2" charset="2"/>
            </a:endParaRPr>
          </a:p>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400" b="1" i="1" kern="0" dirty="0">
              <a:solidFill>
                <a:srgbClr val="000000"/>
              </a:solidFill>
              <a:latin typeface="Wingdings" panose="05000000000000000000" pitchFamily="2" charset="2"/>
            </a:endParaRPr>
          </a:p>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500" b="1" i="1" kern="0" dirty="0">
              <a:solidFill>
                <a:srgbClr val="000000"/>
              </a:solidFill>
              <a:latin typeface="Wingdings" panose="05000000000000000000" pitchFamily="2" charset="2"/>
            </a:endParaRPr>
          </a:p>
          <a:p>
            <a:pPr algn="ctr" fontAlgn="base">
              <a:spcBef>
                <a:spcPct val="0"/>
              </a:spcBef>
              <a:spcAft>
                <a:spcPct val="0"/>
              </a:spcAft>
              <a:defRPr/>
            </a:pPr>
            <a:r>
              <a:rPr lang="en-US" sz="900" b="1" dirty="0">
                <a:solidFill>
                  <a:prstClr val="black"/>
                </a:solidFill>
                <a:latin typeface="Wingdings" panose="05000000000000000000" pitchFamily="2" charset="2"/>
              </a:rPr>
              <a:t>ü</a:t>
            </a:r>
          </a:p>
          <a:p>
            <a:pPr algn="ctr" fontAlgn="base">
              <a:spcBef>
                <a:spcPct val="0"/>
              </a:spcBef>
              <a:spcAft>
                <a:spcPct val="0"/>
              </a:spcAft>
              <a:defRPr/>
            </a:pPr>
            <a:endParaRPr lang="en-US" sz="600" b="1" i="1" kern="0" dirty="0">
              <a:solidFill>
                <a:srgbClr val="000000"/>
              </a:solidFill>
              <a:latin typeface="Wingdings" panose="05000000000000000000" pitchFamily="2" charset="2"/>
            </a:endParaRPr>
          </a:p>
          <a:p>
            <a:pPr algn="ctr" fontAlgn="base">
              <a:spcBef>
                <a:spcPct val="0"/>
              </a:spcBef>
              <a:spcAft>
                <a:spcPct val="0"/>
              </a:spcAft>
              <a:defRPr/>
            </a:pPr>
            <a:r>
              <a:rPr lang="en-US" sz="900" b="1" dirty="0">
                <a:solidFill>
                  <a:prstClr val="black"/>
                </a:solidFill>
                <a:latin typeface="Wingdings" panose="05000000000000000000" pitchFamily="2" charset="2"/>
              </a:rPr>
              <a:t>ü</a:t>
            </a:r>
          </a:p>
          <a:p>
            <a:pPr algn="ctr" fontAlgn="base">
              <a:spcBef>
                <a:spcPct val="0"/>
              </a:spcBef>
              <a:spcAft>
                <a:spcPct val="0"/>
              </a:spcAft>
              <a:defRPr/>
            </a:pPr>
            <a:endParaRPr lang="en-US" sz="500" b="1" i="1" kern="0" dirty="0">
              <a:solidFill>
                <a:srgbClr val="000000"/>
              </a:solidFill>
              <a:latin typeface="Wingdings" panose="05000000000000000000" pitchFamily="2" charset="2"/>
            </a:endParaRPr>
          </a:p>
          <a:p>
            <a:pPr algn="ctr" fontAlgn="base">
              <a:spcBef>
                <a:spcPct val="0"/>
              </a:spcBef>
              <a:spcAft>
                <a:spcPct val="0"/>
              </a:spcAft>
              <a:defRPr/>
            </a:pPr>
            <a:r>
              <a:rPr lang="en-US" sz="900" b="1" dirty="0">
                <a:solidFill>
                  <a:prstClr val="black"/>
                </a:solidFill>
                <a:latin typeface="Wingdings" panose="05000000000000000000" pitchFamily="2" charset="2"/>
              </a:rPr>
              <a:t>ü</a:t>
            </a:r>
          </a:p>
          <a:p>
            <a:pPr algn="ctr" fontAlgn="base">
              <a:spcBef>
                <a:spcPct val="0"/>
              </a:spcBef>
              <a:spcAft>
                <a:spcPct val="0"/>
              </a:spcAft>
              <a:defRPr/>
            </a:pPr>
            <a:endParaRPr lang="en-US" sz="600" b="1" dirty="0">
              <a:solidFill>
                <a:prstClr val="black"/>
              </a:solidFill>
              <a:latin typeface="Wingdings" panose="05000000000000000000" pitchFamily="2" charset="2"/>
            </a:endParaRPr>
          </a:p>
          <a:p>
            <a:pPr algn="ctr" fontAlgn="base">
              <a:spcBef>
                <a:spcPct val="0"/>
              </a:spcBef>
              <a:spcAft>
                <a:spcPct val="0"/>
              </a:spcAft>
              <a:defRPr/>
            </a:pPr>
            <a:r>
              <a:rPr lang="en-US" sz="900" b="1" dirty="0">
                <a:solidFill>
                  <a:prstClr val="black"/>
                </a:solidFill>
                <a:latin typeface="Wingdings" panose="05000000000000000000" pitchFamily="2" charset="2"/>
              </a:rPr>
              <a:t>ü</a:t>
            </a:r>
          </a:p>
          <a:p>
            <a:pPr algn="ctr" fontAlgn="base">
              <a:spcBef>
                <a:spcPct val="0"/>
              </a:spcBef>
              <a:spcAft>
                <a:spcPct val="0"/>
              </a:spcAft>
              <a:defRPr/>
            </a:pPr>
            <a:endParaRPr lang="en-US" sz="400" b="1" i="1" kern="0" dirty="0">
              <a:solidFill>
                <a:srgbClr val="000000"/>
              </a:solidFill>
              <a:latin typeface="Wingdings" panose="05000000000000000000" pitchFamily="2" charset="2"/>
            </a:endParaRPr>
          </a:p>
          <a:p>
            <a:pPr algn="ctr" fontAlgn="base">
              <a:spcBef>
                <a:spcPct val="0"/>
              </a:spcBef>
              <a:spcAft>
                <a:spcPct val="0"/>
              </a:spcAft>
              <a:defRPr/>
            </a:pPr>
            <a:r>
              <a:rPr lang="en-US" sz="900" b="1" dirty="0">
                <a:solidFill>
                  <a:prstClr val="black"/>
                </a:solidFill>
                <a:latin typeface="Wingdings" panose="05000000000000000000" pitchFamily="2" charset="2"/>
              </a:rPr>
              <a:t>ü</a:t>
            </a:r>
          </a:p>
          <a:p>
            <a:pPr algn="ctr" fontAlgn="base">
              <a:spcBef>
                <a:spcPct val="0"/>
              </a:spcBef>
              <a:spcAft>
                <a:spcPct val="0"/>
              </a:spcAft>
              <a:defRPr/>
            </a:pPr>
            <a:endParaRPr lang="en-US" sz="500" b="1" i="1" kern="0" dirty="0">
              <a:solidFill>
                <a:srgbClr val="000000"/>
              </a:solidFill>
              <a:latin typeface="Wingdings" panose="05000000000000000000" pitchFamily="2" charset="2"/>
            </a:endParaRPr>
          </a:p>
          <a:p>
            <a:pPr algn="ctr" fontAlgn="base">
              <a:spcBef>
                <a:spcPct val="0"/>
              </a:spcBef>
              <a:spcAft>
                <a:spcPct val="0"/>
              </a:spcAft>
              <a:defRPr/>
            </a:pPr>
            <a:r>
              <a:rPr lang="en-US" sz="900" b="1" dirty="0">
                <a:solidFill>
                  <a:prstClr val="black"/>
                </a:solidFill>
                <a:latin typeface="Wingdings" panose="05000000000000000000" pitchFamily="2" charset="2"/>
              </a:rPr>
              <a:t>ü</a:t>
            </a:r>
          </a:p>
          <a:p>
            <a:pPr algn="ctr" fontAlgn="base">
              <a:spcBef>
                <a:spcPct val="0"/>
              </a:spcBef>
              <a:spcAft>
                <a:spcPct val="0"/>
              </a:spcAft>
              <a:defRPr/>
            </a:pPr>
            <a:endParaRPr lang="en-US" sz="600" b="1" dirty="0">
              <a:solidFill>
                <a:prstClr val="black"/>
              </a:solidFill>
              <a:latin typeface="Wingdings" panose="05000000000000000000" pitchFamily="2" charset="2"/>
            </a:endParaRPr>
          </a:p>
          <a:p>
            <a:pPr algn="ctr" fontAlgn="base">
              <a:spcBef>
                <a:spcPct val="0"/>
              </a:spcBef>
              <a:spcAft>
                <a:spcPct val="0"/>
              </a:spcAft>
              <a:defRPr/>
            </a:pPr>
            <a:r>
              <a:rPr lang="en-US" sz="900" b="1" dirty="0">
                <a:solidFill>
                  <a:prstClr val="black"/>
                </a:solidFill>
                <a:latin typeface="Wingdings" panose="05000000000000000000" pitchFamily="2" charset="2"/>
              </a:rPr>
              <a:t>ü</a:t>
            </a:r>
          </a:p>
          <a:p>
            <a:pPr algn="ctr" fontAlgn="base">
              <a:spcBef>
                <a:spcPct val="0"/>
              </a:spcBef>
              <a:spcAft>
                <a:spcPct val="0"/>
              </a:spcAft>
              <a:defRPr/>
            </a:pPr>
            <a:endParaRPr lang="en-US" sz="600" b="1" i="1" kern="0" dirty="0">
              <a:solidFill>
                <a:srgbClr val="000000"/>
              </a:solidFill>
              <a:latin typeface="Wingdings" panose="05000000000000000000" pitchFamily="2" charset="2"/>
            </a:endParaRPr>
          </a:p>
          <a:p>
            <a:pPr algn="ctr" fontAlgn="base">
              <a:spcBef>
                <a:spcPct val="0"/>
              </a:spcBef>
              <a:spcAft>
                <a:spcPct val="0"/>
              </a:spcAft>
              <a:defRPr/>
            </a:pPr>
            <a:r>
              <a:rPr lang="en-US" sz="900" b="1" dirty="0">
                <a:solidFill>
                  <a:prstClr val="black"/>
                </a:solidFill>
                <a:latin typeface="Wingdings" panose="05000000000000000000" pitchFamily="2" charset="2"/>
              </a:rPr>
              <a:t>ü</a:t>
            </a:r>
          </a:p>
          <a:p>
            <a:pPr algn="ctr" fontAlgn="base">
              <a:spcBef>
                <a:spcPct val="0"/>
              </a:spcBef>
              <a:spcAft>
                <a:spcPct val="0"/>
              </a:spcAft>
              <a:defRPr/>
            </a:pPr>
            <a:endParaRPr lang="en-US" sz="300" b="1" i="1" kern="0" dirty="0">
              <a:solidFill>
                <a:srgbClr val="000000"/>
              </a:solidFill>
              <a:latin typeface="Wingdings" panose="05000000000000000000" pitchFamily="2" charset="2"/>
            </a:endParaRPr>
          </a:p>
        </p:txBody>
      </p:sp>
      <p:sp>
        <p:nvSpPr>
          <p:cNvPr id="43" name="TextBox 42">
            <a:extLst>
              <a:ext uri="{FF2B5EF4-FFF2-40B4-BE49-F238E27FC236}">
                <a16:creationId xmlns:a16="http://schemas.microsoft.com/office/drawing/2014/main" id="{EC833306-182F-453A-AD05-51402D04CFF1}"/>
              </a:ext>
            </a:extLst>
          </p:cNvPr>
          <p:cNvSpPr txBox="1"/>
          <p:nvPr/>
        </p:nvSpPr>
        <p:spPr>
          <a:xfrm>
            <a:off x="4305015" y="4434247"/>
            <a:ext cx="370549" cy="307777"/>
          </a:xfrm>
          <a:prstGeom prst="rect">
            <a:avLst/>
          </a:prstGeom>
          <a:noFill/>
        </p:spPr>
        <p:txBody>
          <a:bodyPr wrap="square" rtlCol="0">
            <a:spAutoFit/>
          </a:bodyPr>
          <a:lstStyle/>
          <a:p>
            <a:pPr algn="ctr" fontAlgn="base">
              <a:spcBef>
                <a:spcPct val="0"/>
              </a:spcBef>
              <a:spcAft>
                <a:spcPct val="0"/>
              </a:spcAft>
              <a:defRPr/>
            </a:pPr>
            <a:r>
              <a:rPr lang="en-US" sz="1000" b="1" dirty="0">
                <a:solidFill>
                  <a:prstClr val="black"/>
                </a:solidFill>
                <a:latin typeface="Wingdings" panose="05000000000000000000" pitchFamily="2" charset="2"/>
              </a:rPr>
              <a:t>ü</a:t>
            </a:r>
          </a:p>
          <a:p>
            <a:pPr algn="ctr" fontAlgn="base">
              <a:spcBef>
                <a:spcPct val="0"/>
              </a:spcBef>
              <a:spcAft>
                <a:spcPct val="0"/>
              </a:spcAft>
              <a:defRPr/>
            </a:pPr>
            <a:endParaRPr lang="en-US" sz="400" b="1" i="1" kern="0" dirty="0">
              <a:solidFill>
                <a:srgbClr val="000000"/>
              </a:solidFill>
              <a:latin typeface="Wingdings" panose="05000000000000000000" pitchFamily="2" charset="2"/>
            </a:endParaRPr>
          </a:p>
        </p:txBody>
      </p:sp>
      <p:sp>
        <p:nvSpPr>
          <p:cNvPr id="5" name="Oval 4">
            <a:extLst>
              <a:ext uri="{FF2B5EF4-FFF2-40B4-BE49-F238E27FC236}">
                <a16:creationId xmlns:a16="http://schemas.microsoft.com/office/drawing/2014/main" id="{A916DCF2-CB3E-466D-8719-ED82599B8E00}"/>
              </a:ext>
            </a:extLst>
          </p:cNvPr>
          <p:cNvSpPr/>
          <p:nvPr/>
        </p:nvSpPr>
        <p:spPr>
          <a:xfrm>
            <a:off x="7529808" y="1339794"/>
            <a:ext cx="1522277" cy="765440"/>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8C9A8422-42BB-4E93-813C-464518240FA1}"/>
              </a:ext>
            </a:extLst>
          </p:cNvPr>
          <p:cNvSpPr/>
          <p:nvPr/>
        </p:nvSpPr>
        <p:spPr>
          <a:xfrm>
            <a:off x="8998675" y="3191766"/>
            <a:ext cx="1522277" cy="1132719"/>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8AB128DE-6205-481B-B822-F73BC9C28A0B}"/>
              </a:ext>
            </a:extLst>
          </p:cNvPr>
          <p:cNvSpPr/>
          <p:nvPr/>
        </p:nvSpPr>
        <p:spPr>
          <a:xfrm rot="20147374">
            <a:off x="6933837" y="1706892"/>
            <a:ext cx="613384" cy="546977"/>
          </a:xfrm>
          <a:prstGeom prst="rightArrow">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Arrow: Right 48">
            <a:extLst>
              <a:ext uri="{FF2B5EF4-FFF2-40B4-BE49-F238E27FC236}">
                <a16:creationId xmlns:a16="http://schemas.microsoft.com/office/drawing/2014/main" id="{7B200E97-52E9-4D67-B37B-1DD0EBF10405}"/>
              </a:ext>
            </a:extLst>
          </p:cNvPr>
          <p:cNvSpPr/>
          <p:nvPr/>
        </p:nvSpPr>
        <p:spPr>
          <a:xfrm rot="20147374">
            <a:off x="8560118" y="3950702"/>
            <a:ext cx="613384" cy="546977"/>
          </a:xfrm>
          <a:prstGeom prst="rightArrow">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3419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01749" y="680356"/>
            <a:ext cx="2638676" cy="338554"/>
          </a:xfrm>
          <a:prstGeom prst="rect">
            <a:avLst/>
          </a:prstGeom>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1600" b="1" cap="small" dirty="0">
                <a:latin typeface="Arial" panose="020B0604020202020204" pitchFamily="34" charset="0"/>
                <a:ea typeface="TradeGothic LT Bold" panose="020B0706030503020504" pitchFamily="34" charset="0"/>
                <a:cs typeface="Arial" panose="020B0604020202020204" pitchFamily="34" charset="0"/>
              </a:rPr>
              <a:t>Current </a:t>
            </a:r>
            <a:r>
              <a:rPr lang="en-US" sz="1400" b="1" cap="small" dirty="0">
                <a:latin typeface="Arial" panose="020B0604020202020204" pitchFamily="34" charset="0"/>
                <a:ea typeface="TradeGothic LT Bold" panose="020B0706030503020504" pitchFamily="34" charset="0"/>
                <a:cs typeface="Arial" panose="020B0604020202020204" pitchFamily="34" charset="0"/>
              </a:rPr>
              <a:t>Framework</a:t>
            </a:r>
            <a:endParaRPr lang="en-US" sz="1600" b="1" cap="small" dirty="0">
              <a:latin typeface="Arial" panose="020B0604020202020204" pitchFamily="34" charset="0"/>
              <a:ea typeface="TradeGothic LT Bold" panose="020B0706030503020504" pitchFamily="34" charset="0"/>
              <a:cs typeface="Arial" panose="020B0604020202020204" pitchFamily="34" charset="0"/>
            </a:endParaRPr>
          </a:p>
        </p:txBody>
      </p:sp>
      <p:sp>
        <p:nvSpPr>
          <p:cNvPr id="73" name="Title 72"/>
          <p:cNvSpPr>
            <a:spLocks noGrp="1"/>
          </p:cNvSpPr>
          <p:nvPr>
            <p:ph type="title"/>
          </p:nvPr>
        </p:nvSpPr>
        <p:spPr/>
        <p:txBody>
          <a:bodyPr/>
          <a:lstStyle/>
          <a:p>
            <a:r>
              <a:rPr lang="en-US" sz="2000" dirty="0"/>
              <a:t>Proposed NPRR 863 Ancillary Service Framework Changes (</a:t>
            </a:r>
            <a:r>
              <a:rPr lang="en-US" sz="2000" dirty="0">
                <a:hlinkClick r:id="rId2"/>
              </a:rPr>
              <a:t>October 2018 WMS | Link</a:t>
            </a:r>
            <a:r>
              <a:rPr lang="en-US" sz="2000" dirty="0"/>
              <a:t>) </a:t>
            </a:r>
          </a:p>
        </p:txBody>
      </p:sp>
      <p:sp>
        <p:nvSpPr>
          <p:cNvPr id="62"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9" name="Rectangle 8"/>
          <p:cNvSpPr/>
          <p:nvPr/>
        </p:nvSpPr>
        <p:spPr>
          <a:xfrm>
            <a:off x="3213164" y="977427"/>
            <a:ext cx="8701453" cy="5356703"/>
          </a:xfrm>
          <a:prstGeom prst="rect">
            <a:avLst/>
          </a:prstGeom>
          <a:solidFill>
            <a:srgbClr val="CCEFF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16" name="Straight Connector 15"/>
          <p:cNvCxnSpPr/>
          <p:nvPr/>
        </p:nvCxnSpPr>
        <p:spPr>
          <a:xfrm>
            <a:off x="3003146" y="684471"/>
            <a:ext cx="1" cy="5705856"/>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77146" y="1641931"/>
            <a:ext cx="5008453" cy="2037567"/>
          </a:xfrm>
          <a:prstGeom prst="rect">
            <a:avLst/>
          </a:prstGeom>
          <a:noFill/>
          <a:ln w="44450" cap="sq">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4864" rIns="100584" bIns="54864" numCol="1" spcCol="0" rtlCol="0" fromWordArt="0" anchor="t" anchorCtr="0" forceAA="0" compatLnSpc="1">
            <a:prstTxWarp prst="textNoShape">
              <a:avLst/>
            </a:prstTxWarp>
            <a:noAutofit/>
          </a:bodyPr>
          <a:lstStyle/>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FFR</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Triggered at 59.85 Hz and full response in 15 cycles</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Once deployed, sustain for up to 15 mins. Once recalled, restore within 15 mins</a:t>
            </a:r>
          </a:p>
          <a:p>
            <a:pPr marL="171442" indent="-171442">
              <a:buFont typeface="Arial" panose="020B0604020202020204" pitchFamily="34" charset="0"/>
              <a:buChar char="•"/>
            </a:pPr>
            <a:endParaRPr lang="en-US" sz="30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endParaRPr lang="en-US" sz="300" b="1" u="sng"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PFR</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PFR capable capacity reserved on generators or Controllable Load Resources (CLR)</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Minimum 1,150 MW must be provided by resources capable of PFR</a:t>
            </a:r>
          </a:p>
          <a:p>
            <a:pPr marL="171442" indent="-171442">
              <a:buFont typeface="Arial" panose="020B0604020202020204" pitchFamily="34" charset="0"/>
              <a:buChar char="•"/>
            </a:pPr>
            <a:endParaRPr lang="en-US" sz="300" kern="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Load Resources on UFR</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Triggered at 59.70 Hz and full response in 30 cycles</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Sustain until recalled. Once recalled, restore within 3 hours</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Beyond the minimum PFR, up to 60% of total RRS can come from Load Resources on UFR or FFR.</a:t>
            </a:r>
          </a:p>
        </p:txBody>
      </p:sp>
      <p:sp>
        <p:nvSpPr>
          <p:cNvPr id="63" name="Rectangle 62"/>
          <p:cNvSpPr/>
          <p:nvPr/>
        </p:nvSpPr>
        <p:spPr>
          <a:xfrm>
            <a:off x="6773309" y="3811471"/>
            <a:ext cx="5012291" cy="1201071"/>
          </a:xfrm>
          <a:prstGeom prst="rect">
            <a:avLst/>
          </a:prstGeom>
          <a:noFill/>
          <a:ln w="44450" cap="sq">
            <a:solidFill>
              <a:srgbClr val="FF8200"/>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4864" rIns="100584" bIns="54864" numCol="1" spcCol="0" rtlCol="0" fromWordArt="0" anchor="t" anchorCtr="0" forceAA="0" compatLnSpc="1">
            <a:prstTxWarp prst="textNoShape">
              <a:avLst/>
            </a:prstTxWarp>
            <a:noAutofit/>
          </a:bodyPr>
          <a:lstStyle/>
          <a:p>
            <a:r>
              <a:rPr lang="en-US" sz="11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Generation</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Online or offline capacity that can be converted to energy within 10 minutes</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Dispatched by SCED</a:t>
            </a:r>
          </a:p>
          <a:p>
            <a:pPr marL="171442" indent="-171442">
              <a:buFont typeface="Arial" panose="020B0604020202020204" pitchFamily="34" charset="0"/>
              <a:buChar char="•"/>
            </a:pPr>
            <a:endParaRPr lang="en-US" sz="40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r>
              <a:rPr lang="en-US" sz="11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Load Resources (UFR not required)</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Up to 50% of ECRS capacity can come from Load Resources with or without UFR</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Once deployed, must respond within 10 minutes. Restoration within 3 hours</a:t>
            </a:r>
            <a:endParaRPr lang="en-US" sz="500" b="1" u="sng" dirty="0">
              <a:solidFill>
                <a:schemeClr val="tx1"/>
              </a:solidFill>
              <a:latin typeface="Arial" panose="020B0604020202020204" pitchFamily="34" charset="0"/>
              <a:ea typeface="TradeGothic LT" panose="020B0506030503020504" pitchFamily="34" charset="0"/>
              <a:cs typeface="Arial" panose="020B0604020202020204" pitchFamily="34" charset="0"/>
            </a:endParaRPr>
          </a:p>
        </p:txBody>
      </p:sp>
      <p:cxnSp>
        <p:nvCxnSpPr>
          <p:cNvPr id="74" name="Straight Connector 73"/>
          <p:cNvCxnSpPr>
            <a:endCxn id="49" idx="1"/>
          </p:cNvCxnSpPr>
          <p:nvPr/>
        </p:nvCxnSpPr>
        <p:spPr>
          <a:xfrm>
            <a:off x="6346715" y="2660331"/>
            <a:ext cx="430431" cy="384"/>
          </a:xfrm>
          <a:prstGeom prst="line">
            <a:avLst/>
          </a:prstGeom>
          <a:ln w="3492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endCxn id="63" idx="1"/>
          </p:cNvCxnSpPr>
          <p:nvPr/>
        </p:nvCxnSpPr>
        <p:spPr>
          <a:xfrm>
            <a:off x="6341357" y="4407809"/>
            <a:ext cx="431952" cy="4198"/>
          </a:xfrm>
          <a:prstGeom prst="line">
            <a:avLst/>
          </a:prstGeom>
          <a:ln w="34925">
            <a:solidFill>
              <a:srgbClr val="FF8200"/>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3479869" y="2087127"/>
            <a:ext cx="2820559" cy="1397984"/>
          </a:xfrm>
          <a:prstGeom prst="rect">
            <a:avLst/>
          </a:prstGeom>
          <a:solidFill>
            <a:schemeClr val="bg1"/>
          </a:solidFill>
          <a:ln w="95250" cap="sq">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51"/>
          </a:p>
        </p:txBody>
      </p:sp>
      <p:sp>
        <p:nvSpPr>
          <p:cNvPr id="37" name="Rectangle 36"/>
          <p:cNvSpPr/>
          <p:nvPr/>
        </p:nvSpPr>
        <p:spPr>
          <a:xfrm>
            <a:off x="3577899" y="2542723"/>
            <a:ext cx="2653079" cy="337343"/>
          </a:xfrm>
          <a:prstGeom prst="rect">
            <a:avLst/>
          </a:prstGeom>
          <a:solidFill>
            <a:srgbClr val="335F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dirty="0">
                <a:latin typeface="Arial" panose="020B0604020202020204" pitchFamily="34" charset="0"/>
                <a:ea typeface="TradeGothic LT Bold" panose="020B0706030503020504" pitchFamily="34" charset="0"/>
                <a:cs typeface="Arial" panose="020B0604020202020204" pitchFamily="34" charset="0"/>
              </a:rPr>
              <a:t>Load Resources on UFR</a:t>
            </a:r>
          </a:p>
        </p:txBody>
      </p:sp>
      <p:sp>
        <p:nvSpPr>
          <p:cNvPr id="39" name="Rectangle 38"/>
          <p:cNvSpPr/>
          <p:nvPr/>
        </p:nvSpPr>
        <p:spPr>
          <a:xfrm>
            <a:off x="3574443" y="2906653"/>
            <a:ext cx="2656848" cy="337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latin typeface="Arial" panose="020B0604020202020204" pitchFamily="34" charset="0"/>
                <a:ea typeface="TradeGothic LT Bold" panose="020B0706030503020504" pitchFamily="34" charset="0"/>
                <a:cs typeface="Arial" panose="020B0604020202020204" pitchFamily="34" charset="0"/>
              </a:rPr>
              <a:t>Primary Frequency Response (PFR)</a:t>
            </a:r>
          </a:p>
        </p:txBody>
      </p:sp>
      <p:sp>
        <p:nvSpPr>
          <p:cNvPr id="40" name="Rectangle 39"/>
          <p:cNvSpPr/>
          <p:nvPr/>
        </p:nvSpPr>
        <p:spPr>
          <a:xfrm>
            <a:off x="3576211" y="2170062"/>
            <a:ext cx="2653079" cy="337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dirty="0">
                <a:latin typeface="Arial" panose="020B0604020202020204" pitchFamily="34" charset="0"/>
                <a:ea typeface="TradeGothic LT Bold" panose="020B0706030503020504" pitchFamily="34" charset="0"/>
                <a:cs typeface="Arial" panose="020B0604020202020204" pitchFamily="34" charset="0"/>
              </a:rPr>
              <a:t>Fast Frequency Response (FFR)</a:t>
            </a:r>
          </a:p>
        </p:txBody>
      </p:sp>
      <p:sp>
        <p:nvSpPr>
          <p:cNvPr id="45" name="Rectangle 44"/>
          <p:cNvSpPr/>
          <p:nvPr/>
        </p:nvSpPr>
        <p:spPr>
          <a:xfrm>
            <a:off x="3483864" y="4008151"/>
            <a:ext cx="2807208" cy="1092064"/>
          </a:xfrm>
          <a:prstGeom prst="rect">
            <a:avLst/>
          </a:prstGeom>
          <a:solidFill>
            <a:schemeClr val="bg1"/>
          </a:solidFill>
          <a:ln w="95250" cap="sq">
            <a:solidFill>
              <a:srgbClr val="FF8200"/>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51"/>
          </a:p>
        </p:txBody>
      </p:sp>
      <p:sp>
        <p:nvSpPr>
          <p:cNvPr id="46" name="Rectangle 45"/>
          <p:cNvSpPr/>
          <p:nvPr/>
        </p:nvSpPr>
        <p:spPr>
          <a:xfrm>
            <a:off x="3433579" y="3669920"/>
            <a:ext cx="2903827" cy="337343"/>
          </a:xfrm>
          <a:prstGeom prst="rect">
            <a:avLst/>
          </a:prstGeom>
          <a:solidFill>
            <a:srgbClr val="FF8200"/>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b="1" cap="small" dirty="0">
                <a:latin typeface="Arial" panose="020B0604020202020204" pitchFamily="34" charset="0"/>
                <a:ea typeface="TradeGothic LT Bold" panose="020B0706030503020504" pitchFamily="34" charset="0"/>
                <a:cs typeface="Arial" panose="020B0604020202020204" pitchFamily="34" charset="0"/>
              </a:rPr>
              <a:t>ERCOT Contingency Reserve Service (ECRS)</a:t>
            </a:r>
          </a:p>
        </p:txBody>
      </p:sp>
      <p:sp>
        <p:nvSpPr>
          <p:cNvPr id="47" name="Rectangle 46"/>
          <p:cNvSpPr/>
          <p:nvPr/>
        </p:nvSpPr>
        <p:spPr>
          <a:xfrm>
            <a:off x="3569785" y="4478041"/>
            <a:ext cx="2654843" cy="379511"/>
          </a:xfrm>
          <a:prstGeom prst="rect">
            <a:avLst/>
          </a:prstGeom>
          <a:solidFill>
            <a:srgbClr val="335F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latin typeface="Arial" panose="020B0604020202020204" pitchFamily="34" charset="0"/>
                <a:ea typeface="TradeGothic LT Bold" panose="020B0706030503020504" pitchFamily="34" charset="0"/>
                <a:cs typeface="Arial" panose="020B0604020202020204" pitchFamily="34" charset="0"/>
              </a:rPr>
              <a:t>Load Resources </a:t>
            </a:r>
            <a:br>
              <a:rPr lang="en-US" sz="1200" dirty="0">
                <a:latin typeface="Arial" panose="020B0604020202020204" pitchFamily="34" charset="0"/>
                <a:ea typeface="TradeGothic LT Bold" panose="020B0706030503020504" pitchFamily="34" charset="0"/>
                <a:cs typeface="Arial" panose="020B0604020202020204" pitchFamily="34" charset="0"/>
              </a:rPr>
            </a:br>
            <a:r>
              <a:rPr lang="en-US" sz="1200" dirty="0">
                <a:latin typeface="Arial" panose="020B0604020202020204" pitchFamily="34" charset="0"/>
                <a:ea typeface="TradeGothic LT Bold" panose="020B0706030503020504" pitchFamily="34" charset="0"/>
                <a:cs typeface="Arial" panose="020B0604020202020204" pitchFamily="34" charset="0"/>
              </a:rPr>
              <a:t>may or may not be on UFR</a:t>
            </a:r>
          </a:p>
        </p:txBody>
      </p:sp>
      <p:sp>
        <p:nvSpPr>
          <p:cNvPr id="48" name="Rectangle 47"/>
          <p:cNvSpPr/>
          <p:nvPr/>
        </p:nvSpPr>
        <p:spPr>
          <a:xfrm>
            <a:off x="3574445" y="4091519"/>
            <a:ext cx="2654843" cy="337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dirty="0">
                <a:latin typeface="Arial" panose="020B0604020202020204" pitchFamily="34" charset="0"/>
                <a:ea typeface="TradeGothic LT Bold" panose="020B0706030503020504" pitchFamily="34" charset="0"/>
                <a:cs typeface="Arial" panose="020B0604020202020204" pitchFamily="34" charset="0"/>
              </a:rPr>
              <a:t>10 minute ramp</a:t>
            </a:r>
          </a:p>
        </p:txBody>
      </p:sp>
      <p:grpSp>
        <p:nvGrpSpPr>
          <p:cNvPr id="56" name="Group 55"/>
          <p:cNvGrpSpPr/>
          <p:nvPr/>
        </p:nvGrpSpPr>
        <p:grpSpPr>
          <a:xfrm>
            <a:off x="334890" y="2571432"/>
            <a:ext cx="2386649" cy="1425987"/>
            <a:chOff x="-417036" y="2162913"/>
            <a:chExt cx="2531456" cy="1830581"/>
          </a:xfrm>
        </p:grpSpPr>
        <p:sp>
          <p:nvSpPr>
            <p:cNvPr id="30" name="Rectangle 29"/>
            <p:cNvSpPr/>
            <p:nvPr/>
          </p:nvSpPr>
          <p:spPr>
            <a:xfrm>
              <a:off x="-366472" y="2513318"/>
              <a:ext cx="2434396" cy="1480176"/>
            </a:xfrm>
            <a:prstGeom prst="rect">
              <a:avLst/>
            </a:prstGeom>
            <a:solidFill>
              <a:schemeClr val="bg1"/>
            </a:solidFill>
            <a:ln w="95250" cap="sq">
              <a:solidFill>
                <a:schemeClr val="accent4"/>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Rectangle 6"/>
            <p:cNvSpPr/>
            <p:nvPr/>
          </p:nvSpPr>
          <p:spPr>
            <a:xfrm>
              <a:off x="-417036" y="2162913"/>
              <a:ext cx="2531456" cy="457200"/>
            </a:xfrm>
            <a:prstGeom prst="rect">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latin typeface="Arial" panose="020B0604020202020204" pitchFamily="34" charset="0"/>
                  <a:ea typeface="TradeGothic LT Bold" panose="020B0706030503020504" pitchFamily="34" charset="0"/>
                  <a:cs typeface="Arial" panose="020B0604020202020204" pitchFamily="34" charset="0"/>
                </a:rPr>
                <a:t>Responsive Reserve Service</a:t>
              </a:r>
            </a:p>
          </p:txBody>
        </p:sp>
        <p:sp>
          <p:nvSpPr>
            <p:cNvPr id="31" name="TextBox 30"/>
            <p:cNvSpPr txBox="1"/>
            <p:nvPr/>
          </p:nvSpPr>
          <p:spPr>
            <a:xfrm>
              <a:off x="-366472" y="2628980"/>
              <a:ext cx="2398829" cy="1185306"/>
            </a:xfrm>
            <a:prstGeom prst="rect">
              <a:avLst/>
            </a:prstGeom>
            <a:noFill/>
          </p:spPr>
          <p:txBody>
            <a:bodyPr wrap="square" rtlCol="0">
              <a:spAutoFit/>
            </a:bodyPr>
            <a:lstStyle/>
            <a:p>
              <a:pPr marL="171442" indent="-171442">
                <a:buAutoNum type="arabicPeriod"/>
              </a:pPr>
              <a:r>
                <a:rPr lang="en-US" sz="1100" dirty="0">
                  <a:latin typeface="Arial" panose="020B0604020202020204" pitchFamily="34" charset="0"/>
                  <a:ea typeface="TradeGothic LT" panose="020B0506030503020504" pitchFamily="34" charset="0"/>
                  <a:cs typeface="Arial" panose="020B0604020202020204" pitchFamily="34" charset="0"/>
                </a:rPr>
                <a:t>Primary Frequency Response</a:t>
              </a:r>
            </a:p>
            <a:p>
              <a:pPr marL="342882" indent="-342882">
                <a:buAutoNum type="arabicPeriod"/>
              </a:pPr>
              <a:endParaRPr lang="en-US" sz="300" dirty="0">
                <a:latin typeface="Arial" panose="020B0604020202020204" pitchFamily="34" charset="0"/>
                <a:ea typeface="TradeGothic LT" panose="020B0506030503020504" pitchFamily="34" charset="0"/>
                <a:cs typeface="Arial" panose="020B0604020202020204" pitchFamily="34" charset="0"/>
              </a:endParaRPr>
            </a:p>
            <a:p>
              <a:pPr marL="171442" indent="-171442">
                <a:buFontTx/>
                <a:buAutoNum type="arabicPeriod"/>
              </a:pPr>
              <a:r>
                <a:rPr lang="en-US" sz="1100" dirty="0">
                  <a:latin typeface="Arial" panose="020B0604020202020204" pitchFamily="34" charset="0"/>
                  <a:ea typeface="TradeGothic LT" panose="020B0506030503020504" pitchFamily="34" charset="0"/>
                  <a:cs typeface="Arial" panose="020B0604020202020204" pitchFamily="34" charset="0"/>
                </a:rPr>
                <a:t>Load Resources on Under Frequency Relay (UFR)</a:t>
              </a:r>
            </a:p>
            <a:p>
              <a:pPr marL="342882" indent="-342882">
                <a:buFontTx/>
                <a:buAutoNum type="arabicPeriod"/>
              </a:pPr>
              <a:endParaRPr lang="en-US" sz="300" dirty="0">
                <a:latin typeface="Arial" panose="020B0604020202020204" pitchFamily="34" charset="0"/>
                <a:ea typeface="TradeGothic LT" panose="020B0506030503020504" pitchFamily="34" charset="0"/>
                <a:cs typeface="Arial" panose="020B0604020202020204" pitchFamily="34" charset="0"/>
              </a:endParaRPr>
            </a:p>
            <a:p>
              <a:pPr marL="171442" indent="-171442">
                <a:buAutoNum type="arabicPeriod"/>
              </a:pPr>
              <a:r>
                <a:rPr lang="en-US" sz="1100" dirty="0">
                  <a:latin typeface="Arial" panose="020B0604020202020204" pitchFamily="34" charset="0"/>
                  <a:ea typeface="TradeGothic LT" panose="020B0506030503020504" pitchFamily="34" charset="0"/>
                  <a:cs typeface="Arial" panose="020B0604020202020204" pitchFamily="34" charset="0"/>
                </a:rPr>
                <a:t>10 minute ramp</a:t>
              </a:r>
            </a:p>
            <a:p>
              <a:pPr marL="342882" indent="-342882">
                <a:buAutoNum type="arabicPeriod"/>
              </a:pPr>
              <a:endParaRPr lang="en-US" sz="400" dirty="0">
                <a:latin typeface="Arial" panose="020B0604020202020204" pitchFamily="34" charset="0"/>
                <a:ea typeface="TradeGothic LT" panose="020B0506030503020504" pitchFamily="34" charset="0"/>
                <a:cs typeface="Arial" panose="020B0604020202020204" pitchFamily="34" charset="0"/>
              </a:endParaRPr>
            </a:p>
          </p:txBody>
        </p:sp>
      </p:grpSp>
      <p:sp>
        <p:nvSpPr>
          <p:cNvPr id="50" name="Rectangle 49"/>
          <p:cNvSpPr/>
          <p:nvPr/>
        </p:nvSpPr>
        <p:spPr>
          <a:xfrm>
            <a:off x="351494" y="3795344"/>
            <a:ext cx="2354364" cy="231841"/>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2,300 to 3,200 MW</a:t>
            </a:r>
            <a:r>
              <a:rPr lang="en-US" sz="1051" b="1" i="1" dirty="0">
                <a:solidFill>
                  <a:srgbClr val="FF0000"/>
                </a:solidFill>
              </a:rPr>
              <a:t>*</a:t>
            </a:r>
            <a:endParaRPr lang="en-US" sz="1051" b="1" i="1" dirty="0"/>
          </a:p>
        </p:txBody>
      </p:sp>
      <p:sp>
        <p:nvSpPr>
          <p:cNvPr id="20" name="Rectangle 19"/>
          <p:cNvSpPr/>
          <p:nvPr/>
        </p:nvSpPr>
        <p:spPr>
          <a:xfrm>
            <a:off x="6773564" y="1057004"/>
            <a:ext cx="5012035" cy="486747"/>
          </a:xfrm>
          <a:prstGeom prst="rect">
            <a:avLst/>
          </a:pr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dirty="0">
                <a:solidFill>
                  <a:schemeClr val="accent1"/>
                </a:solidFill>
                <a:latin typeface="+mj-lt"/>
                <a:ea typeface="TradeGothic LT Bold" panose="020B0706030503020504" pitchFamily="34" charset="0"/>
              </a:rPr>
              <a:t>No Change</a:t>
            </a:r>
          </a:p>
        </p:txBody>
      </p:sp>
      <p:cxnSp>
        <p:nvCxnSpPr>
          <p:cNvPr id="28" name="Straight Connector 27"/>
          <p:cNvCxnSpPr>
            <a:endCxn id="20" idx="1"/>
          </p:cNvCxnSpPr>
          <p:nvPr/>
        </p:nvCxnSpPr>
        <p:spPr>
          <a:xfrm flipV="1">
            <a:off x="5932714" y="1300378"/>
            <a:ext cx="840850" cy="6836"/>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447288" y="1039126"/>
            <a:ext cx="2898648" cy="3289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latin typeface="+mj-lt"/>
                <a:ea typeface="TradeGothic LT Bold" panose="020B0706030503020504" pitchFamily="34" charset="0"/>
              </a:rPr>
              <a:t>Regulation</a:t>
            </a:r>
          </a:p>
        </p:txBody>
      </p:sp>
      <p:sp>
        <p:nvSpPr>
          <p:cNvPr id="6" name="Rectangle 5"/>
          <p:cNvSpPr/>
          <p:nvPr/>
        </p:nvSpPr>
        <p:spPr>
          <a:xfrm>
            <a:off x="333375" y="1044578"/>
            <a:ext cx="2295143" cy="3289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latin typeface="+mj-lt"/>
                <a:ea typeface="TradeGothic LT Bold" panose="020B0706030503020504" pitchFamily="34" charset="0"/>
              </a:rPr>
              <a:t>Regulation</a:t>
            </a:r>
          </a:p>
        </p:txBody>
      </p:sp>
      <p:sp>
        <p:nvSpPr>
          <p:cNvPr id="51" name="Rectangle 50"/>
          <p:cNvSpPr/>
          <p:nvPr/>
        </p:nvSpPr>
        <p:spPr>
          <a:xfrm>
            <a:off x="333375" y="1373489"/>
            <a:ext cx="2297028" cy="2318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157 to 687 MW</a:t>
            </a:r>
            <a:r>
              <a:rPr lang="en-US" sz="1051" b="1" i="1" dirty="0">
                <a:solidFill>
                  <a:srgbClr val="FF0000"/>
                </a:solidFill>
              </a:rPr>
              <a:t>*</a:t>
            </a:r>
            <a:endParaRPr lang="en-US" sz="1051" b="1" i="1" dirty="0"/>
          </a:p>
        </p:txBody>
      </p:sp>
      <p:sp>
        <p:nvSpPr>
          <p:cNvPr id="68" name="Rectangle 67"/>
          <p:cNvSpPr/>
          <p:nvPr/>
        </p:nvSpPr>
        <p:spPr>
          <a:xfrm>
            <a:off x="3447288" y="1361501"/>
            <a:ext cx="2898648" cy="2318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157 to 687 MW</a:t>
            </a:r>
            <a:r>
              <a:rPr lang="en-US" sz="1051" b="1" i="1" dirty="0">
                <a:solidFill>
                  <a:srgbClr val="FF0000"/>
                </a:solidFill>
              </a:rPr>
              <a:t>*</a:t>
            </a:r>
          </a:p>
        </p:txBody>
      </p:sp>
      <p:sp>
        <p:nvSpPr>
          <p:cNvPr id="55" name="Rectangle 54"/>
          <p:cNvSpPr/>
          <p:nvPr/>
        </p:nvSpPr>
        <p:spPr>
          <a:xfrm>
            <a:off x="3454731" y="3277525"/>
            <a:ext cx="2879911" cy="2318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2,300 to 3,200 MW</a:t>
            </a:r>
            <a:r>
              <a:rPr lang="en-US" sz="1051" b="1" i="1" dirty="0">
                <a:solidFill>
                  <a:srgbClr val="FF0000"/>
                </a:solidFill>
              </a:rPr>
              <a:t>*</a:t>
            </a:r>
            <a:r>
              <a:rPr lang="en-US" sz="1051" b="1" i="1" dirty="0"/>
              <a:t> </a:t>
            </a:r>
          </a:p>
        </p:txBody>
      </p:sp>
      <p:sp>
        <p:nvSpPr>
          <p:cNvPr id="61" name="Rectangle 60"/>
          <p:cNvSpPr/>
          <p:nvPr/>
        </p:nvSpPr>
        <p:spPr>
          <a:xfrm>
            <a:off x="3479868" y="4885226"/>
            <a:ext cx="2822101" cy="231841"/>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 tIns="54864" rIns="100584" bIns="54864" rtlCol="0" anchor="t"/>
          <a:lstStyle/>
          <a:p>
            <a:pPr algn="ctr"/>
            <a:r>
              <a:rPr lang="en-US" sz="1051" b="1" i="1" dirty="0"/>
              <a:t>508 to 1,644 MW</a:t>
            </a:r>
            <a:r>
              <a:rPr lang="en-US" sz="1051" b="1" i="1" dirty="0">
                <a:solidFill>
                  <a:srgbClr val="FF0000"/>
                </a:solidFill>
              </a:rPr>
              <a:t>**</a:t>
            </a:r>
            <a:endParaRPr lang="en-US" sz="1051" b="1" i="1" dirty="0"/>
          </a:p>
        </p:txBody>
      </p:sp>
      <p:sp>
        <p:nvSpPr>
          <p:cNvPr id="77" name="Rectangle 76"/>
          <p:cNvSpPr/>
          <p:nvPr/>
        </p:nvSpPr>
        <p:spPr>
          <a:xfrm>
            <a:off x="3438621" y="1756297"/>
            <a:ext cx="2916936" cy="337343"/>
          </a:xfrm>
          <a:prstGeom prst="rect">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a:latin typeface="Arial" panose="020B0604020202020204" pitchFamily="34" charset="0"/>
                <a:ea typeface="TradeGothic LT Bold" panose="020B0706030503020504" pitchFamily="34" charset="0"/>
                <a:cs typeface="Arial" panose="020B0604020202020204" pitchFamily="34" charset="0"/>
              </a:rPr>
              <a:t>Responsive </a:t>
            </a:r>
            <a:r>
              <a:rPr lang="en-US" sz="1251" b="1" cap="small" dirty="0">
                <a:latin typeface="Arial" panose="020B0604020202020204" pitchFamily="34" charset="0"/>
                <a:ea typeface="TradeGothic LT Bold" panose="020B0706030503020504" pitchFamily="34" charset="0"/>
                <a:cs typeface="Arial" panose="020B0604020202020204" pitchFamily="34" charset="0"/>
              </a:rPr>
              <a:t>Response </a:t>
            </a:r>
            <a:r>
              <a:rPr lang="en-US" sz="1251" b="1" cap="small">
                <a:latin typeface="Arial" panose="020B0604020202020204" pitchFamily="34" charset="0"/>
                <a:ea typeface="TradeGothic LT Bold" panose="020B0706030503020504" pitchFamily="34" charset="0"/>
                <a:cs typeface="Arial" panose="020B0604020202020204" pitchFamily="34" charset="0"/>
              </a:rPr>
              <a:t>Service (RRS</a:t>
            </a:r>
            <a:r>
              <a:rPr lang="en-US" sz="1251" b="1" cap="small" dirty="0">
                <a:latin typeface="Arial" panose="020B0604020202020204" pitchFamily="34" charset="0"/>
                <a:ea typeface="TradeGothic LT Bold" panose="020B0706030503020504" pitchFamily="34" charset="0"/>
                <a:cs typeface="Arial" panose="020B0604020202020204" pitchFamily="34" charset="0"/>
              </a:rPr>
              <a:t>)</a:t>
            </a:r>
          </a:p>
        </p:txBody>
      </p:sp>
      <p:grpSp>
        <p:nvGrpSpPr>
          <p:cNvPr id="41" name="Group 40"/>
          <p:cNvGrpSpPr/>
          <p:nvPr/>
        </p:nvGrpSpPr>
        <p:grpSpPr>
          <a:xfrm>
            <a:off x="333377" y="5198433"/>
            <a:ext cx="11452223" cy="652680"/>
            <a:chOff x="333374" y="5198433"/>
            <a:chExt cx="11452223" cy="652680"/>
          </a:xfrm>
        </p:grpSpPr>
        <p:sp>
          <p:nvSpPr>
            <p:cNvPr id="8" name="Rectangle 7"/>
            <p:cNvSpPr/>
            <p:nvPr/>
          </p:nvSpPr>
          <p:spPr>
            <a:xfrm>
              <a:off x="333374" y="5250290"/>
              <a:ext cx="2217806" cy="32891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t>Non-Spin</a:t>
              </a:r>
            </a:p>
          </p:txBody>
        </p:sp>
        <p:sp>
          <p:nvSpPr>
            <p:cNvPr id="57" name="Rectangle 56"/>
            <p:cNvSpPr/>
            <p:nvPr/>
          </p:nvSpPr>
          <p:spPr>
            <a:xfrm>
              <a:off x="6773306" y="5198433"/>
              <a:ext cx="5012291" cy="652680"/>
            </a:xfrm>
            <a:prstGeom prst="rect">
              <a:avLst/>
            </a:prstGeom>
            <a:no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b="1" dirty="0">
                  <a:solidFill>
                    <a:schemeClr val="accent5"/>
                  </a:solidFill>
                  <a:latin typeface="+mj-lt"/>
                  <a:ea typeface="TradeGothic LT Bold" panose="020B0706030503020504" pitchFamily="34" charset="0"/>
                </a:rPr>
                <a:t>No protocol changes. </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Proposed methodology for Non-Spin Reserve Service quantities in this framework -  quantities computed using 2018 A/S </a:t>
              </a:r>
              <a:r>
                <a:rPr lang="en-US" sz="1000" kern="0">
                  <a:solidFill>
                    <a:schemeClr val="tx1"/>
                  </a:solidFill>
                  <a:latin typeface="Arial" panose="020B0604020202020204" pitchFamily="34" charset="0"/>
                  <a:ea typeface="TradeGothic LT" panose="020B0506030503020504" pitchFamily="34" charset="0"/>
                  <a:cs typeface="Arial" panose="020B0604020202020204" pitchFamily="34" charset="0"/>
                </a:rPr>
                <a:t>Methodology are </a:t>
              </a: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reduced by ECRS quantities.</a:t>
              </a:r>
            </a:p>
          </p:txBody>
        </p:sp>
        <p:cxnSp>
          <p:nvCxnSpPr>
            <p:cNvPr id="60" name="Straight Connector 59"/>
            <p:cNvCxnSpPr>
              <a:stCxn id="57" idx="1"/>
            </p:cNvCxnSpPr>
            <p:nvPr/>
          </p:nvCxnSpPr>
          <p:spPr>
            <a:xfrm flipH="1">
              <a:off x="6341354" y="5524773"/>
              <a:ext cx="431952" cy="0"/>
            </a:xfrm>
            <a:prstGeom prst="line">
              <a:avLst/>
            </a:prstGeom>
            <a:ln w="34925">
              <a:solidFill>
                <a:schemeClr val="accent5"/>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3447288" y="5234597"/>
              <a:ext cx="2898648" cy="33734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t>Non-Spin</a:t>
              </a:r>
            </a:p>
          </p:txBody>
        </p:sp>
        <p:sp>
          <p:nvSpPr>
            <p:cNvPr id="92" name="Rectangle 91"/>
            <p:cNvSpPr/>
            <p:nvPr/>
          </p:nvSpPr>
          <p:spPr>
            <a:xfrm>
              <a:off x="333374" y="5579199"/>
              <a:ext cx="2215581" cy="23184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967 to 2,361 MW</a:t>
              </a:r>
              <a:r>
                <a:rPr lang="en-US" sz="1051" b="1" i="1" dirty="0">
                  <a:solidFill>
                    <a:srgbClr val="FF0000"/>
                  </a:solidFill>
                </a:rPr>
                <a:t>*</a:t>
              </a:r>
              <a:endParaRPr lang="en-US" sz="1051" b="1" i="1" dirty="0"/>
            </a:p>
          </p:txBody>
        </p:sp>
        <p:sp>
          <p:nvSpPr>
            <p:cNvPr id="93" name="Rectangle 92"/>
            <p:cNvSpPr/>
            <p:nvPr/>
          </p:nvSpPr>
          <p:spPr>
            <a:xfrm>
              <a:off x="3447288" y="5566252"/>
              <a:ext cx="2898648" cy="23184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0 to 1,180 MW</a:t>
              </a:r>
              <a:r>
                <a:rPr lang="en-US" sz="1051" b="1" i="1" dirty="0">
                  <a:solidFill>
                    <a:srgbClr val="FF0000"/>
                  </a:solidFill>
                </a:rPr>
                <a:t>***</a:t>
              </a:r>
              <a:endParaRPr lang="en-US" sz="1051" b="1" i="1" dirty="0"/>
            </a:p>
          </p:txBody>
        </p:sp>
      </p:grpSp>
      <p:sp>
        <p:nvSpPr>
          <p:cNvPr id="115" name="TextBox 114"/>
          <p:cNvSpPr txBox="1"/>
          <p:nvPr/>
        </p:nvSpPr>
        <p:spPr>
          <a:xfrm>
            <a:off x="2603496" y="6542191"/>
            <a:ext cx="9379837" cy="307777"/>
          </a:xfrm>
          <a:prstGeom prst="rect">
            <a:avLst/>
          </a:prstGeom>
          <a:noFill/>
        </p:spPr>
        <p:txBody>
          <a:bodyPr wrap="square" rtlCol="0">
            <a:spAutoFit/>
          </a:bodyPr>
          <a:lstStyle/>
          <a:p>
            <a:r>
              <a:rPr lang="en-US" sz="700" dirty="0">
                <a:solidFill>
                  <a:srgbClr val="FF0000"/>
                </a:solidFill>
              </a:rPr>
              <a:t>*</a:t>
            </a:r>
            <a:r>
              <a:rPr lang="en-US" sz="700" dirty="0"/>
              <a:t>Quantities computed/estimated using 2018 Ancillary Service Methodology. </a:t>
            </a:r>
            <a:r>
              <a:rPr lang="en-US" sz="700" dirty="0">
                <a:solidFill>
                  <a:srgbClr val="FF0000"/>
                </a:solidFill>
              </a:rPr>
              <a:t>**</a:t>
            </a:r>
            <a:r>
              <a:rPr lang="en-US" sz="700" dirty="0"/>
              <a:t>Quantities estimated using </a:t>
            </a:r>
            <a:r>
              <a:rPr lang="en-US" sz="700" dirty="0">
                <a:hlinkClick r:id="rId3"/>
              </a:rPr>
              <a:t>this</a:t>
            </a:r>
            <a:r>
              <a:rPr lang="en-US" sz="700" dirty="0"/>
              <a:t> reference. </a:t>
            </a:r>
            <a:r>
              <a:rPr lang="en-US" sz="700" dirty="0">
                <a:solidFill>
                  <a:srgbClr val="FF0000"/>
                </a:solidFill>
              </a:rPr>
              <a:t>***</a:t>
            </a:r>
            <a:r>
              <a:rPr lang="en-US" sz="700" dirty="0"/>
              <a:t>Quantities estimated using this reference and method in box on far left.</a:t>
            </a:r>
          </a:p>
          <a:p>
            <a:r>
              <a:rPr lang="en-US" sz="700" dirty="0"/>
              <a:t>For Discussion Purposes Only. The intent of this slide is to represent NPRR 863 (with STEC comments from 10/1/2018). Protocol language prevails to the extent of any inconsistency with this one page summary.</a:t>
            </a:r>
          </a:p>
        </p:txBody>
      </p:sp>
      <p:sp>
        <p:nvSpPr>
          <p:cNvPr id="116" name="Rectangle 115"/>
          <p:cNvSpPr/>
          <p:nvPr/>
        </p:nvSpPr>
        <p:spPr>
          <a:xfrm>
            <a:off x="343874" y="6024369"/>
            <a:ext cx="2217807" cy="196909"/>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1" b="1" i="1" dirty="0">
                <a:solidFill>
                  <a:schemeClr val="tx1"/>
                </a:solidFill>
              </a:rPr>
              <a:t>Overall A/S: 3,807 to 5,958 MW</a:t>
            </a:r>
            <a:r>
              <a:rPr lang="en-US" sz="1051" b="1" i="1" dirty="0">
                <a:solidFill>
                  <a:srgbClr val="FF0000"/>
                </a:solidFill>
              </a:rPr>
              <a:t>*</a:t>
            </a:r>
          </a:p>
        </p:txBody>
      </p:sp>
      <p:sp>
        <p:nvSpPr>
          <p:cNvPr id="117" name="Rectangle 116"/>
          <p:cNvSpPr/>
          <p:nvPr/>
        </p:nvSpPr>
        <p:spPr>
          <a:xfrm>
            <a:off x="3454732" y="6024304"/>
            <a:ext cx="8163541" cy="201032"/>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b="1" i="1" dirty="0">
                <a:solidFill>
                  <a:schemeClr val="tx1"/>
                </a:solidFill>
              </a:rPr>
              <a:t>Overall A/S: 3,807 to 5,958 MW</a:t>
            </a:r>
            <a:r>
              <a:rPr lang="en-US" sz="1100" b="1" i="1" dirty="0">
                <a:solidFill>
                  <a:srgbClr val="FF0000"/>
                </a:solidFill>
              </a:rPr>
              <a:t>*</a:t>
            </a:r>
          </a:p>
        </p:txBody>
      </p:sp>
      <p:sp>
        <p:nvSpPr>
          <p:cNvPr id="78" name="TextBox 77"/>
          <p:cNvSpPr txBox="1"/>
          <p:nvPr/>
        </p:nvSpPr>
        <p:spPr>
          <a:xfrm>
            <a:off x="10756233" y="47307"/>
            <a:ext cx="1435770" cy="215444"/>
          </a:xfrm>
          <a:prstGeom prst="rect">
            <a:avLst/>
          </a:prstGeom>
          <a:noFill/>
        </p:spPr>
        <p:txBody>
          <a:bodyPr wrap="square" rtlCol="0">
            <a:spAutoFit/>
          </a:bodyPr>
          <a:lstStyle/>
          <a:p>
            <a:r>
              <a:rPr lang="en-US" sz="800" i="1" dirty="0"/>
              <a:t>Last Edited on 10/08/2018</a:t>
            </a:r>
          </a:p>
        </p:txBody>
      </p:sp>
      <p:sp>
        <p:nvSpPr>
          <p:cNvPr id="44" name="TextBox 43"/>
          <p:cNvSpPr txBox="1"/>
          <p:nvPr/>
        </p:nvSpPr>
        <p:spPr>
          <a:xfrm>
            <a:off x="4740277" y="618600"/>
            <a:ext cx="5106275" cy="307777"/>
          </a:xfrm>
          <a:prstGeom prst="rect">
            <a:avLst/>
          </a:prstGeom>
          <a:noFill/>
        </p:spPr>
        <p:txBody>
          <a:bodyPr wrap="square" rtlCol="0">
            <a:spAutoFit/>
          </a:bodyPr>
          <a:lstStyle/>
          <a:p>
            <a:pPr algn="ctr"/>
            <a:r>
              <a:rPr lang="en-US" sz="1400" b="1" cap="small" dirty="0">
                <a:latin typeface="+mj-lt"/>
                <a:ea typeface="TradeGothic LT Bold" panose="020B0706030503020504" pitchFamily="34" charset="0"/>
              </a:rPr>
              <a:t>NPRR 863 With STEC Comments (10/1) </a:t>
            </a:r>
          </a:p>
        </p:txBody>
      </p:sp>
    </p:spTree>
    <p:extLst>
      <p:ext uri="{BB962C8B-B14F-4D97-AF65-F5344CB8AC3E}">
        <p14:creationId xmlns:p14="http://schemas.microsoft.com/office/powerpoint/2010/main" val="48764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3ACF660-194B-40FB-9B59-21ECFFB5B794}"/>
              </a:ext>
            </a:extLst>
          </p:cNvPr>
          <p:cNvSpPr>
            <a:spLocks noGrp="1"/>
          </p:cNvSpPr>
          <p:nvPr>
            <p:ph type="title"/>
          </p:nvPr>
        </p:nvSpPr>
        <p:spPr>
          <a:xfrm>
            <a:off x="508000" y="243682"/>
            <a:ext cx="11277600" cy="548798"/>
          </a:xfrm>
        </p:spPr>
        <p:txBody>
          <a:bodyPr/>
          <a:lstStyle/>
          <a:p>
            <a:r>
              <a:rPr lang="en-US" dirty="0"/>
              <a:t>FFR Advancement Introduction (</a:t>
            </a:r>
            <a:r>
              <a:rPr lang="en-US" dirty="0">
                <a:hlinkClick r:id="rId3"/>
              </a:rPr>
              <a:t>October 2021 Workshop | Link</a:t>
            </a:r>
            <a:r>
              <a:rPr lang="en-US" dirty="0"/>
              <a:t>)</a:t>
            </a:r>
          </a:p>
        </p:txBody>
      </p:sp>
      <p:sp>
        <p:nvSpPr>
          <p:cNvPr id="9" name="Content Placeholder 8">
            <a:extLst>
              <a:ext uri="{FF2B5EF4-FFF2-40B4-BE49-F238E27FC236}">
                <a16:creationId xmlns:a16="http://schemas.microsoft.com/office/drawing/2014/main" id="{B2E08BFC-E906-4129-87AE-42C38C973412}"/>
              </a:ext>
            </a:extLst>
          </p:cNvPr>
          <p:cNvSpPr>
            <a:spLocks noGrp="1"/>
          </p:cNvSpPr>
          <p:nvPr>
            <p:ph idx="1"/>
          </p:nvPr>
        </p:nvSpPr>
        <p:spPr>
          <a:xfrm>
            <a:off x="406400" y="931817"/>
            <a:ext cx="11379200" cy="4988216"/>
          </a:xfrm>
        </p:spPr>
        <p:txBody>
          <a:bodyPr/>
          <a:lstStyle/>
          <a:p>
            <a:r>
              <a:rPr lang="en-US" sz="1600" dirty="0"/>
              <a:t>PR325-01 FFR Advancement (FFRA) project is the second in a series of projects that are being used to implement changes associated with NPRR 863. </a:t>
            </a:r>
          </a:p>
          <a:p>
            <a:endParaRPr lang="en-US" sz="1600" dirty="0"/>
          </a:p>
          <a:p>
            <a:r>
              <a:rPr lang="en-US" sz="1600" dirty="0"/>
              <a:t>Following is a high-level list of the changes that are being made as a part of the FFRA project. </a:t>
            </a:r>
          </a:p>
          <a:p>
            <a:pPr marL="685800" lvl="1" indent="-342900">
              <a:buFont typeface="+mj-lt"/>
              <a:buAutoNum type="arabicPeriod"/>
            </a:pPr>
            <a:r>
              <a:rPr lang="en-US" sz="1400" dirty="0"/>
              <a:t>Upon the full implementation of FFR as a part of this project, </a:t>
            </a:r>
            <a:r>
              <a:rPr lang="en-US" sz="1400" dirty="0">
                <a:solidFill>
                  <a:schemeClr val="accent2"/>
                </a:solidFill>
              </a:rPr>
              <a:t>for any operating hour in the Day Ahead Market (DAM),</a:t>
            </a:r>
            <a:r>
              <a:rPr lang="en-US" sz="1600" dirty="0">
                <a:solidFill>
                  <a:schemeClr val="accent2"/>
                </a:solidFill>
              </a:rPr>
              <a:t> </a:t>
            </a:r>
          </a:p>
          <a:p>
            <a:pPr marL="1028700" lvl="2" indent="-342900">
              <a:buFont typeface="+mj-lt"/>
              <a:buAutoNum type="alphaLcParenR"/>
              <a:tabLst>
                <a:tab pos="2176463" algn="l"/>
                <a:tab pos="7199313" algn="l"/>
              </a:tabLst>
            </a:pPr>
            <a:r>
              <a:rPr lang="en-US" sz="1400" dirty="0"/>
              <a:t>An ESR-Gen and ESR-CLR will be able to offer, get awarded and provide* (conventional) Regulation, RRS-PFR, and (online) Non-Spin simultaneously with RRS-FFR (assuming the ESR-Gen or ESR-CLR is qualified for the AS or AS sub-type it is offering or providing). </a:t>
            </a:r>
          </a:p>
          <a:p>
            <a:pPr marL="1028700" lvl="2" indent="-342900">
              <a:buFont typeface="+mj-lt"/>
              <a:buAutoNum type="alphaLcParenR"/>
              <a:tabLst>
                <a:tab pos="2176463" algn="l"/>
                <a:tab pos="7199313" algn="l"/>
              </a:tabLst>
            </a:pPr>
            <a:r>
              <a:rPr lang="en-US" sz="1400" dirty="0"/>
              <a:t>A NCLR will be able to offer, get awarded and provide** either RRS-FFR or RRS-UFR (assuming the NCLR is qualified for the RRS sub-type it is offering or providing).</a:t>
            </a:r>
          </a:p>
          <a:p>
            <a:pPr marL="685800" lvl="1" indent="-342900">
              <a:buFont typeface="+mj-lt"/>
              <a:buAutoNum type="arabicPeriod"/>
            </a:pPr>
            <a:endParaRPr lang="en-US" sz="1400" dirty="0"/>
          </a:p>
          <a:p>
            <a:pPr marL="685800" lvl="1" indent="-342900">
              <a:buFont typeface="+mj-lt"/>
              <a:buAutoNum type="arabicPeriod"/>
            </a:pPr>
            <a:r>
              <a:rPr lang="en-US" sz="1400" dirty="0"/>
              <a:t>RRS Offers in &amp; Awards from DAM/SASM, RRS AS Responsibilities in COPs, Self-Arranged RRS and RRS AS Trade submissions will split by subtype namely, RRS-PFR, RRS-FFR and RRS-UFR.</a:t>
            </a:r>
          </a:p>
          <a:p>
            <a:pPr marL="685800" lvl="1" indent="-342900">
              <a:buFont typeface="+mj-lt"/>
              <a:buAutoNum type="arabicPeriod"/>
            </a:pPr>
            <a:endParaRPr lang="en-US" sz="1400" dirty="0"/>
          </a:p>
          <a:p>
            <a:pPr marL="685800" lvl="1" indent="-342900">
              <a:buFont typeface="+mj-lt"/>
              <a:buAutoNum type="arabicPeriod"/>
            </a:pPr>
            <a:r>
              <a:rPr lang="en-US" sz="1400" dirty="0"/>
              <a:t>In Real Time, new telemetry will be setup to send Ancillary Service Responsibility and Ancillary Service Schedule for RRS-FFR. </a:t>
            </a:r>
          </a:p>
          <a:p>
            <a:pPr lvl="2"/>
            <a:r>
              <a:rPr lang="en-US" sz="1400" dirty="0"/>
              <a:t>The existing Ancillary Service Responsibility and Ancillary Service Schedule telemetry will continue to be used for telemetering RRS-PFR and RRS-UFR.</a:t>
            </a:r>
          </a:p>
          <a:p>
            <a:pPr marL="0" indent="0">
              <a:buNone/>
            </a:pPr>
            <a:endParaRPr lang="en-US" dirty="0"/>
          </a:p>
        </p:txBody>
      </p:sp>
      <p:sp>
        <p:nvSpPr>
          <p:cNvPr id="2" name="Slide Number Placeholder 1">
            <a:extLst>
              <a:ext uri="{FF2B5EF4-FFF2-40B4-BE49-F238E27FC236}">
                <a16:creationId xmlns:a16="http://schemas.microsoft.com/office/drawing/2014/main" id="{B5FEA80C-DAC5-40CA-83B4-A85EEBE82A7E}"/>
              </a:ext>
            </a:extLst>
          </p:cNvPr>
          <p:cNvSpPr>
            <a:spLocks noGrp="1"/>
          </p:cNvSpPr>
          <p:nvPr>
            <p:ph type="sldNum" sz="quarter" idx="4"/>
          </p:nvPr>
        </p:nvSpPr>
        <p:spPr/>
        <p:txBody>
          <a:bodyPr/>
          <a:lstStyle/>
          <a:p>
            <a:fld id="{0E7085C4-D6A8-46D9-A1BA-F87C2DEFFCDB}" type="slidenum">
              <a:rPr lang="en-US" smtClean="0"/>
              <a:pPr/>
              <a:t>4</a:t>
            </a:fld>
            <a:endParaRPr lang="en-US" dirty="0"/>
          </a:p>
        </p:txBody>
      </p:sp>
      <p:sp>
        <p:nvSpPr>
          <p:cNvPr id="10" name="TextBox 9">
            <a:extLst>
              <a:ext uri="{FF2B5EF4-FFF2-40B4-BE49-F238E27FC236}">
                <a16:creationId xmlns:a16="http://schemas.microsoft.com/office/drawing/2014/main" id="{2BEE6673-D0C4-4826-B6A6-5F5ED738CF36}"/>
              </a:ext>
            </a:extLst>
          </p:cNvPr>
          <p:cNvSpPr txBox="1"/>
          <p:nvPr/>
        </p:nvSpPr>
        <p:spPr>
          <a:xfrm>
            <a:off x="3437965" y="6478362"/>
            <a:ext cx="6858000" cy="307777"/>
          </a:xfrm>
          <a:prstGeom prst="rect">
            <a:avLst/>
          </a:prstGeom>
          <a:noFill/>
        </p:spPr>
        <p:txBody>
          <a:bodyPr wrap="square" rtlCol="0">
            <a:spAutoFit/>
          </a:bodyPr>
          <a:lstStyle/>
          <a:p>
            <a:r>
              <a:rPr lang="en-US" sz="700" dirty="0">
                <a:solidFill>
                  <a:srgbClr val="FF0000"/>
                </a:solidFill>
              </a:rPr>
              <a:t>*</a:t>
            </a:r>
            <a:r>
              <a:rPr lang="en-US" sz="700" dirty="0">
                <a:solidFill>
                  <a:schemeClr val="tx2"/>
                </a:solidFill>
              </a:rPr>
              <a:t>ESR-Gen will be required to use ONFFRRRS resource status to provide RRS-FFR in Real Time.</a:t>
            </a:r>
          </a:p>
          <a:p>
            <a:r>
              <a:rPr lang="en-US" sz="700" dirty="0">
                <a:solidFill>
                  <a:srgbClr val="FF0000"/>
                </a:solidFill>
              </a:rPr>
              <a:t>** </a:t>
            </a:r>
            <a:r>
              <a:rPr lang="en-US" sz="700" dirty="0">
                <a:solidFill>
                  <a:schemeClr val="accent2"/>
                </a:solidFill>
              </a:rPr>
              <a:t>NCLR will be required to use ONFFRRRSL resource status to provide RRS-FFR or ONRL resource status to provide RRS-UFR in Real Time.</a:t>
            </a:r>
            <a:endParaRPr lang="en-US" sz="700" dirty="0">
              <a:solidFill>
                <a:srgbClr val="FF0000"/>
              </a:solidFill>
            </a:endParaRPr>
          </a:p>
        </p:txBody>
      </p:sp>
    </p:spTree>
    <p:extLst>
      <p:ext uri="{BB962C8B-B14F-4D97-AF65-F5344CB8AC3E}">
        <p14:creationId xmlns:p14="http://schemas.microsoft.com/office/powerpoint/2010/main" val="297335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3ACF660-194B-40FB-9B59-21ECFFB5B794}"/>
              </a:ext>
            </a:extLst>
          </p:cNvPr>
          <p:cNvSpPr>
            <a:spLocks noGrp="1"/>
          </p:cNvSpPr>
          <p:nvPr>
            <p:ph type="title"/>
          </p:nvPr>
        </p:nvSpPr>
        <p:spPr>
          <a:xfrm>
            <a:off x="508000" y="243682"/>
            <a:ext cx="11277600" cy="548798"/>
          </a:xfrm>
        </p:spPr>
        <p:txBody>
          <a:bodyPr/>
          <a:lstStyle/>
          <a:p>
            <a:r>
              <a:rPr lang="en-US" dirty="0"/>
              <a:t>FFR Advancement Introduction, continued…</a:t>
            </a:r>
          </a:p>
        </p:txBody>
      </p:sp>
      <p:sp>
        <p:nvSpPr>
          <p:cNvPr id="9" name="Content Placeholder 8">
            <a:extLst>
              <a:ext uri="{FF2B5EF4-FFF2-40B4-BE49-F238E27FC236}">
                <a16:creationId xmlns:a16="http://schemas.microsoft.com/office/drawing/2014/main" id="{B2E08BFC-E906-4129-87AE-42C38C973412}"/>
              </a:ext>
            </a:extLst>
          </p:cNvPr>
          <p:cNvSpPr>
            <a:spLocks noGrp="1"/>
          </p:cNvSpPr>
          <p:nvPr>
            <p:ph idx="1"/>
          </p:nvPr>
        </p:nvSpPr>
        <p:spPr>
          <a:xfrm>
            <a:off x="406400" y="923109"/>
            <a:ext cx="11379200" cy="4996924"/>
          </a:xfrm>
        </p:spPr>
        <p:txBody>
          <a:bodyPr/>
          <a:lstStyle/>
          <a:p>
            <a:pPr marL="685800" lvl="1" indent="-342900">
              <a:buFont typeface="+mj-lt"/>
              <a:buAutoNum type="arabicPeriod" startAt="4"/>
            </a:pPr>
            <a:r>
              <a:rPr lang="en-US" sz="1400" dirty="0"/>
              <a:t>For CLRs including ESR-CLRs and Generating Units operating in synchronous condenser fast response mode, RRS-PFR Awards from DAM/SASM, RRS-PFR COP submissions, and RRS-PFR Responsibility &amp; Schedule telemetry in Real Time for CLRs will be limited by their corresponding RRS-MW-Limit (%) or tested MW as applicable. </a:t>
            </a:r>
          </a:p>
          <a:p>
            <a:pPr marL="685800" lvl="1" indent="-342900">
              <a:buFont typeface="+mj-lt"/>
              <a:buAutoNum type="arabicPeriod" startAt="4"/>
            </a:pPr>
            <a:endParaRPr lang="en-US" sz="1400" dirty="0"/>
          </a:p>
          <a:p>
            <a:pPr marL="685800" lvl="1" indent="-342900">
              <a:buFont typeface="+mj-lt"/>
              <a:buAutoNum type="arabicPeriod" startAt="4"/>
            </a:pPr>
            <a:r>
              <a:rPr lang="en-US" sz="1400" dirty="0"/>
              <a:t>For all Resources providing RRS-FFR, RRS-FFR Awards from DAM/SASM, RRS-FFR COP submissions and RRS-FFR Responsibility &amp; Schedule telemetry in Real Time will be limited by their respective FFR Qualified MWs.</a:t>
            </a:r>
          </a:p>
          <a:p>
            <a:pPr marL="685800" lvl="1" indent="-342900">
              <a:buFont typeface="+mj-lt"/>
              <a:buAutoNum type="arabicPeriod" startAt="4"/>
            </a:pPr>
            <a:endParaRPr lang="en-US" sz="1400" dirty="0"/>
          </a:p>
          <a:p>
            <a:pPr marL="685800" lvl="1" indent="-342900">
              <a:buFont typeface="+mj-lt"/>
              <a:buAutoNum type="arabicPeriod" startAt="4"/>
            </a:pPr>
            <a:r>
              <a:rPr lang="en-US" sz="1400" dirty="0"/>
              <a:t>There will be changes to several reports primarily to include information breakdown by RRS subtype. </a:t>
            </a:r>
          </a:p>
          <a:p>
            <a:pPr lvl="1"/>
            <a:endParaRPr lang="en-US" dirty="0"/>
          </a:p>
          <a:p>
            <a:pPr marL="0" indent="0">
              <a:buNone/>
            </a:pPr>
            <a:endParaRPr lang="en-US" dirty="0"/>
          </a:p>
        </p:txBody>
      </p:sp>
      <p:sp>
        <p:nvSpPr>
          <p:cNvPr id="2" name="Slide Number Placeholder 1">
            <a:extLst>
              <a:ext uri="{FF2B5EF4-FFF2-40B4-BE49-F238E27FC236}">
                <a16:creationId xmlns:a16="http://schemas.microsoft.com/office/drawing/2014/main" id="{B5FEA80C-DAC5-40CA-83B4-A85EEBE82A7E}"/>
              </a:ext>
            </a:extLst>
          </p:cNvPr>
          <p:cNvSpPr>
            <a:spLocks noGrp="1"/>
          </p:cNvSpPr>
          <p:nvPr>
            <p:ph type="sldNum" sz="quarter" idx="4"/>
          </p:nvPr>
        </p:nvSpPr>
        <p:spPr/>
        <p:txBody>
          <a:bodyPr/>
          <a:lstStyle/>
          <a:p>
            <a:fld id="{0E7085C4-D6A8-46D9-A1BA-F87C2DEFFCDB}" type="slidenum">
              <a:rPr lang="en-US" smtClean="0"/>
              <a:pPr/>
              <a:t>5</a:t>
            </a:fld>
            <a:endParaRPr lang="en-US" dirty="0"/>
          </a:p>
        </p:txBody>
      </p:sp>
    </p:spTree>
    <p:extLst>
      <p:ext uri="{BB962C8B-B14F-4D97-AF65-F5344CB8AC3E}">
        <p14:creationId xmlns:p14="http://schemas.microsoft.com/office/powerpoint/2010/main" val="1158073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F2C54-AB19-4FBC-8DD3-49830D4CD8DD}"/>
              </a:ext>
            </a:extLst>
          </p:cNvPr>
          <p:cNvSpPr>
            <a:spLocks noGrp="1"/>
          </p:cNvSpPr>
          <p:nvPr>
            <p:ph type="title"/>
          </p:nvPr>
        </p:nvSpPr>
        <p:spPr/>
        <p:txBody>
          <a:bodyPr/>
          <a:lstStyle/>
          <a:p>
            <a:r>
              <a:rPr lang="en-US" dirty="0"/>
              <a:t>ECRS Introduction</a:t>
            </a:r>
          </a:p>
        </p:txBody>
      </p:sp>
      <p:sp>
        <p:nvSpPr>
          <p:cNvPr id="3" name="Content Placeholder 2">
            <a:extLst>
              <a:ext uri="{FF2B5EF4-FFF2-40B4-BE49-F238E27FC236}">
                <a16:creationId xmlns:a16="http://schemas.microsoft.com/office/drawing/2014/main" id="{FFDF1EC8-00D5-4E0C-B770-30458ABAB3BA}"/>
              </a:ext>
            </a:extLst>
          </p:cNvPr>
          <p:cNvSpPr>
            <a:spLocks noGrp="1"/>
          </p:cNvSpPr>
          <p:nvPr>
            <p:ph idx="1"/>
          </p:nvPr>
        </p:nvSpPr>
        <p:spPr/>
        <p:txBody>
          <a:bodyPr/>
          <a:lstStyle/>
          <a:p>
            <a:pPr marL="342900" marR="0" lvl="0" indent="-342900" algn="just">
              <a:spcBef>
                <a:spcPts val="0"/>
              </a:spcBef>
              <a:spcAft>
                <a:spcPts val="0"/>
              </a:spcAft>
              <a:buFont typeface="Symbol" panose="05050102010706020507" pitchFamily="18" charset="2"/>
              <a:buChar char=""/>
            </a:pPr>
            <a:r>
              <a:rPr lang="en-US" sz="12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ECRS is 10-minute service from,</a:t>
            </a:r>
            <a:endParaRPr lang="en-US" sz="12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lgn="just">
              <a:spcBef>
                <a:spcPts val="0"/>
              </a:spcBef>
              <a:spcAft>
                <a:spcPts val="0"/>
              </a:spcAft>
              <a:buFont typeface="Courier New" panose="02070309020205020404" pitchFamily="49" charset="0"/>
              <a:buChar char="o"/>
            </a:pPr>
            <a:r>
              <a:rPr lang="en-US" sz="12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Generation Resources and Controllable Load Resources. </a:t>
            </a:r>
          </a:p>
          <a:p>
            <a:pPr marL="742950" marR="0" lvl="1" indent="-285750" algn="just">
              <a:spcBef>
                <a:spcPts val="0"/>
              </a:spcBef>
              <a:spcAft>
                <a:spcPts val="0"/>
              </a:spcAft>
              <a:buFont typeface="Courier New" panose="02070309020205020404" pitchFamily="49" charset="0"/>
              <a:buChar char="o"/>
            </a:pPr>
            <a:r>
              <a:rPr lang="en-US" sz="12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Load Resources with or without high set under-frequency relay during EEA using Resource Status ONECL. </a:t>
            </a:r>
            <a:endParaRPr lang="en-US" sz="12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lgn="just">
              <a:spcBef>
                <a:spcPts val="0"/>
              </a:spcBef>
              <a:spcAft>
                <a:spcPts val="0"/>
              </a:spcAft>
              <a:buFont typeface="Courier New" panose="02070309020205020404" pitchFamily="49" charset="0"/>
              <a:buChar char="o"/>
            </a:pPr>
            <a:r>
              <a:rPr lang="en-US" sz="12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Quick Start Generation Resources (QSGRs).</a:t>
            </a:r>
            <a:endParaRPr lang="en-US" sz="12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lgn="just">
              <a:spcBef>
                <a:spcPts val="0"/>
              </a:spcBef>
              <a:spcAft>
                <a:spcPts val="0"/>
              </a:spcAft>
              <a:buFont typeface="Courier New" panose="02070309020205020404" pitchFamily="49" charset="0"/>
              <a:buChar char="o"/>
            </a:pPr>
            <a:r>
              <a:rPr lang="en-US" sz="12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Generation Resources in synchronous condenser fast response mode using Resource Status ONECRS. </a:t>
            </a:r>
          </a:p>
          <a:p>
            <a:pPr marL="742950" marR="0" lvl="1" indent="-285750" algn="just">
              <a:spcBef>
                <a:spcPts val="0"/>
              </a:spcBef>
              <a:spcAft>
                <a:spcPts val="0"/>
              </a:spcAft>
              <a:buFont typeface="Courier New" panose="02070309020205020404" pitchFamily="49" charset="0"/>
              <a:buChar char="o"/>
            </a:pPr>
            <a:endParaRPr lang="en-US" sz="12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0"/>
              </a:spcBef>
            </a:pPr>
            <a:r>
              <a:rPr lang="en-US" sz="1200" dirty="0">
                <a:solidFill>
                  <a:srgbClr val="5B6770"/>
                </a:solidFill>
                <a:latin typeface="Arial" panose="020B0604020202020204" pitchFamily="34" charset="0"/>
                <a:cs typeface="Arial" panose="020B0604020202020204" pitchFamily="34" charset="0"/>
              </a:rPr>
              <a:t>LFC will be used to deploy automatically deploy ECRS from Generation Resources and Controllable Load Resources to restore frequency to its scheduled value when frequency drops below 59.91 Hz. During tight operating conditions, ERCOT Operators may manually deploy SCED dispatchable ECRS (i.e. from Generation Resources and Controllable Load Resources). MMS’s Ancillary Service Manager will be used to deploy non-Controllable Load Resources that provide ECRS.</a:t>
            </a:r>
          </a:p>
          <a:p>
            <a:pPr algn="just">
              <a:spcBef>
                <a:spcPts val="0"/>
              </a:spcBef>
            </a:pPr>
            <a:endParaRPr lang="en-US" sz="1200" dirty="0">
              <a:solidFill>
                <a:srgbClr val="5B6770"/>
              </a:solidFill>
              <a:latin typeface="Arial" panose="020B0604020202020204" pitchFamily="34" charset="0"/>
              <a:cs typeface="Arial" panose="020B0604020202020204" pitchFamily="34" charset="0"/>
            </a:endParaRPr>
          </a:p>
          <a:p>
            <a:pPr algn="just">
              <a:spcBef>
                <a:spcPts val="0"/>
              </a:spcBef>
            </a:pPr>
            <a:r>
              <a:rPr lang="en-US" sz="1200" dirty="0">
                <a:solidFill>
                  <a:srgbClr val="5B6770"/>
                </a:solidFill>
                <a:latin typeface="Arial" panose="020B0604020202020204" pitchFamily="34" charset="0"/>
                <a:cs typeface="Arial" panose="020B0604020202020204" pitchFamily="34" charset="0"/>
              </a:rPr>
              <a:t>The total amount of ECRS that Load Resources other than Controllable Load Resources may provide shall not exceed 50% of the total ERCOT-wide ECRS requirement. </a:t>
            </a:r>
          </a:p>
          <a:p>
            <a:pPr algn="just">
              <a:spcBef>
                <a:spcPts val="0"/>
              </a:spcBef>
            </a:pPr>
            <a:endParaRPr lang="en-US" sz="1200" dirty="0">
              <a:solidFill>
                <a:srgbClr val="5B6770"/>
              </a:solidFill>
              <a:latin typeface="Arial" panose="020B0604020202020204" pitchFamily="34" charset="0"/>
              <a:cs typeface="Arial" panose="020B0604020202020204" pitchFamily="34" charset="0"/>
            </a:endParaRPr>
          </a:p>
          <a:p>
            <a:pPr algn="just">
              <a:spcBef>
                <a:spcPts val="0"/>
              </a:spcBef>
            </a:pPr>
            <a:r>
              <a:rPr lang="en-US" sz="1200" dirty="0">
                <a:solidFill>
                  <a:srgbClr val="5B6770"/>
                </a:solidFill>
                <a:latin typeface="Arial" panose="020B0604020202020204" pitchFamily="34" charset="0"/>
                <a:cs typeface="Arial" panose="020B0604020202020204" pitchFamily="34" charset="0"/>
              </a:rPr>
              <a:t>Non-Controllable Load Resources when providing ECRS may provide RRS-UFR as well. </a:t>
            </a:r>
          </a:p>
          <a:p>
            <a:endParaRPr lang="en-US" dirty="0"/>
          </a:p>
          <a:p>
            <a:r>
              <a:rPr lang="en-US" dirty="0"/>
              <a:t>ECRS project started in 1/2022 with a go-live target prior to the EMS Freeze.</a:t>
            </a:r>
          </a:p>
          <a:p>
            <a:endParaRPr lang="en-US" dirty="0"/>
          </a:p>
        </p:txBody>
      </p:sp>
      <p:sp>
        <p:nvSpPr>
          <p:cNvPr id="4" name="Slide Number Placeholder 3">
            <a:extLst>
              <a:ext uri="{FF2B5EF4-FFF2-40B4-BE49-F238E27FC236}">
                <a16:creationId xmlns:a16="http://schemas.microsoft.com/office/drawing/2014/main" id="{1518376A-D269-43A2-941A-66F7A4935FE1}"/>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457189191"/>
      </p:ext>
    </p:extLst>
  </p:cSld>
  <p:clrMapOvr>
    <a:masterClrMapping/>
  </p:clrMapOvr>
</p:sld>
</file>

<file path=ppt/theme/theme1.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24893</TotalTime>
  <Words>1339</Words>
  <Application>Microsoft Office PowerPoint</Application>
  <PresentationFormat>Widescreen</PresentationFormat>
  <Paragraphs>293</Paragraphs>
  <Slides>6</Slides>
  <Notes>4</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6</vt:i4>
      </vt:variant>
    </vt:vector>
  </HeadingPairs>
  <TitlesOfParts>
    <vt:vector size="17" baseType="lpstr">
      <vt:lpstr>Arial</vt:lpstr>
      <vt:lpstr>Calibri</vt:lpstr>
      <vt:lpstr>Calibri Light</vt:lpstr>
      <vt:lpstr>Courier New</vt:lpstr>
      <vt:lpstr>Symbol</vt:lpstr>
      <vt:lpstr>Wingdings</vt:lpstr>
      <vt:lpstr>2_Custom Design</vt:lpstr>
      <vt:lpstr>3_Custom Design</vt:lpstr>
      <vt:lpstr>2_Office Theme</vt:lpstr>
      <vt:lpstr>4_Custom Design</vt:lpstr>
      <vt:lpstr>Office Theme</vt:lpstr>
      <vt:lpstr>PowerPoint Presentation</vt:lpstr>
      <vt:lpstr>2022 Release Targets – Board Approved NPRRs / SCRs / xGRRs (June 2022 PRS | Link) </vt:lpstr>
      <vt:lpstr>Proposed NPRR 863 Ancillary Service Framework Changes (October 2018 WMS | Link) </vt:lpstr>
      <vt:lpstr>FFR Advancement Introduction (October 2021 Workshop | Link)</vt:lpstr>
      <vt:lpstr>FFR Advancement Introduction, continued…</vt:lpstr>
      <vt:lpstr>ECRS Introduction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578</cp:revision>
  <dcterms:created xsi:type="dcterms:W3CDTF">2016-04-16T13:25:21Z</dcterms:created>
  <dcterms:modified xsi:type="dcterms:W3CDTF">2022-06-15T19:13:39Z</dcterms:modified>
</cp:coreProperties>
</file>