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9"/>
  </p:notesMasterIdLst>
  <p:handoutMasterIdLst>
    <p:handoutMasterId r:id="rId20"/>
  </p:handoutMasterIdLst>
  <p:sldIdLst>
    <p:sldId id="260" r:id="rId6"/>
    <p:sldId id="355" r:id="rId7"/>
    <p:sldId id="261" r:id="rId8"/>
    <p:sldId id="368" r:id="rId9"/>
    <p:sldId id="277" r:id="rId10"/>
    <p:sldId id="352" r:id="rId11"/>
    <p:sldId id="367" r:id="rId12"/>
    <p:sldId id="296" r:id="rId13"/>
    <p:sldId id="297" r:id="rId14"/>
    <p:sldId id="276" r:id="rId15"/>
    <p:sldId id="287" r:id="rId16"/>
    <p:sldId id="353" r:id="rId17"/>
    <p:sldId id="354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ggio, Dave" initials="MD" lastIdx="4" clrIdx="0">
    <p:extLst>
      <p:ext uri="{19B8F6BF-5375-455C-9EA6-DF929625EA0E}">
        <p15:presenceInfo xmlns:p15="http://schemas.microsoft.com/office/powerpoint/2012/main" userId="S-1-5-21-639947351-343809578-3807592339-4753" providerId="AD"/>
      </p:ext>
    </p:extLst>
  </p:cmAuthor>
  <p:cmAuthor id="2" name="Townsend, Aaron" initials="TA" lastIdx="32" clrIdx="1">
    <p:extLst>
      <p:ext uri="{19B8F6BF-5375-455C-9EA6-DF929625EA0E}">
        <p15:presenceInfo xmlns:p15="http://schemas.microsoft.com/office/powerpoint/2012/main" userId="S-1-5-21-639947351-343809578-3807592339-53395" providerId="AD"/>
      </p:ext>
    </p:extLst>
  </p:cmAuthor>
  <p:cmAuthor id="3" name="Holt, Blake" initials="HB" lastIdx="30" clrIdx="2">
    <p:extLst>
      <p:ext uri="{19B8F6BF-5375-455C-9EA6-DF929625EA0E}">
        <p15:presenceInfo xmlns:p15="http://schemas.microsoft.com/office/powerpoint/2012/main" userId="S-1-5-21-639947351-343809578-3807592339-31793" providerId="AD"/>
      </p:ext>
    </p:extLst>
  </p:cmAuthor>
  <p:cmAuthor id="4" name="Kersulis, Jonas" initials="KJ" lastIdx="1" clrIdx="3">
    <p:extLst>
      <p:ext uri="{19B8F6BF-5375-455C-9EA6-DF929625EA0E}">
        <p15:presenceInfo xmlns:p15="http://schemas.microsoft.com/office/powerpoint/2012/main" userId="S::Jonas.Kersulis@ercot.com::38ec2a83-12fc-4093-8e16-3ee53b6e0485" providerId="AD"/>
      </p:ext>
    </p:extLst>
  </p:cmAuthor>
  <p:cmAuthor id="5" name="djm" initials="djm" lastIdx="1" clrIdx="4">
    <p:extLst>
      <p:ext uri="{19B8F6BF-5375-455C-9EA6-DF929625EA0E}">
        <p15:presenceInfo xmlns:p15="http://schemas.microsoft.com/office/powerpoint/2012/main" userId="djm" providerId="None"/>
      </p:ext>
    </p:extLst>
  </p:cmAuthor>
  <p:cmAuthor id="6" name="Shah, Neil" initials="SN" lastIdx="5" clrIdx="5">
    <p:extLst>
      <p:ext uri="{19B8F6BF-5375-455C-9EA6-DF929625EA0E}">
        <p15:presenceInfo xmlns:p15="http://schemas.microsoft.com/office/powerpoint/2012/main" userId="S::Neil.Shah@ercot.com::c825c17a-b2fe-45c0-a9d5-794112f6ee8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A208"/>
    <a:srgbClr val="C68106"/>
    <a:srgbClr val="CBE3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88367" autoAdjust="0"/>
  </p:normalViewPr>
  <p:slideViewPr>
    <p:cSldViewPr showGuides="1">
      <p:cViewPr varScale="1">
        <p:scale>
          <a:sx n="107" d="100"/>
          <a:sy n="107" d="100"/>
        </p:scale>
        <p:origin x="114" y="9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029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045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748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53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8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31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38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96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45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398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16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54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040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1828800"/>
            <a:ext cx="5638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Monthly Review of Reliability Unit Commitment Market Impacts - May 2022</a:t>
            </a:r>
          </a:p>
          <a:p>
            <a:endParaRPr lang="en-US" sz="2000" dirty="0"/>
          </a:p>
          <a:p>
            <a:r>
              <a:rPr lang="en-US" sz="1600" i="1" dirty="0">
                <a:solidFill>
                  <a:schemeClr val="tx2"/>
                </a:solidFill>
              </a:rPr>
              <a:t>Wholesale Market Working Group </a:t>
            </a:r>
          </a:p>
          <a:p>
            <a:endParaRPr lang="en-US" sz="2000" dirty="0"/>
          </a:p>
          <a:p>
            <a:r>
              <a:rPr lang="en-US" dirty="0">
                <a:solidFill>
                  <a:schemeClr val="tx2"/>
                </a:solidFill>
              </a:rPr>
              <a:t>ERCOT Staff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June 17, 2022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/>
              <a:t>RUC-Instructed Resource Dispatch above LDL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990600"/>
            <a:ext cx="8315326" cy="48768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b="1" dirty="0">
                <a:solidFill>
                  <a:srgbClr val="00AEC7"/>
                </a:solidFill>
                <a:latin typeface="Arial" panose="020B0604020202020204"/>
              </a:rPr>
              <a:t>May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AEC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2022</a:t>
            </a: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When Resources did not successfully opt out, there were 54.9 effective Resource-hours for which the Resource was dispatched above its LDL.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For 16.1 of these Resource-hours, the LMP for the RUC-instructed Resource was above the RUC offer floor.</a:t>
            </a:r>
          </a:p>
          <a:p>
            <a:pPr lvl="2"/>
            <a:r>
              <a:rPr lang="en-US" sz="1200" dirty="0">
                <a:solidFill>
                  <a:schemeClr val="tx2"/>
                </a:solidFill>
              </a:rPr>
              <a:t>Note: The RUC offer floor was changed from $1,500/MWh to $250/MWh effective on OD 5/13/2022 according to NPRR1092. All 16.1 Resource-hours with LMP above the floor occurred after this change.</a:t>
            </a:r>
            <a:endParaRPr lang="en-US" sz="800" dirty="0">
              <a:solidFill>
                <a:schemeClr val="tx2"/>
              </a:solidFill>
            </a:endParaRPr>
          </a:p>
          <a:p>
            <a:pPr lvl="1"/>
            <a:endParaRPr lang="en-US" sz="1600" dirty="0">
              <a:solidFill>
                <a:schemeClr val="tx2"/>
              </a:solidFill>
            </a:endParaRP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For 38.8 of these Resource-hours, the LMP for the RUC-instructed Resource was below the RUC offer floor.</a:t>
            </a:r>
          </a:p>
          <a:p>
            <a:pPr lvl="2"/>
            <a:r>
              <a:rPr lang="en-US" sz="1400" dirty="0">
                <a:solidFill>
                  <a:schemeClr val="tx2"/>
                </a:solidFill>
              </a:rPr>
              <a:t>For 32.0 of these Resource-hours, the RUC-instructed Resource was mitigated.</a:t>
            </a:r>
          </a:p>
          <a:p>
            <a:pPr lvl="2"/>
            <a:r>
              <a:rPr lang="en-US" sz="1400" dirty="0">
                <a:solidFill>
                  <a:schemeClr val="tx2"/>
                </a:solidFill>
              </a:rPr>
              <a:t>The remaining 6.8 Resource-hours are associated with RUCs for additional capacity.</a:t>
            </a:r>
          </a:p>
          <a:p>
            <a:pPr marL="914400" lvl="2" indent="0">
              <a:buNone/>
            </a:pPr>
            <a:endParaRPr lang="en-US" sz="1400" dirty="0">
              <a:solidFill>
                <a:schemeClr val="tx2"/>
              </a:solidFill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There were no Exceptional Fuel Cost submissions for RUC-Committed Resources in May 2022.</a:t>
            </a:r>
            <a:endParaRPr lang="en-US" sz="1500" dirty="0">
              <a:solidFill>
                <a:schemeClr val="tx2"/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32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Reliability Deployment Price Adder: Last 13 Months</a:t>
            </a:r>
            <a:br>
              <a:rPr lang="en-US" sz="2400" dirty="0"/>
            </a:br>
            <a:r>
              <a:rPr lang="en-US" sz="1400" dirty="0"/>
              <a:t>May 2022 had a total of 160.5 RTORDPA hours with an average value of $3.11/MWh.</a:t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04670" y="3493689"/>
            <a:ext cx="5946361" cy="267586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95403" y="838200"/>
            <a:ext cx="5933526" cy="2670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195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B454F47-25B4-4536-8255-A0C85F9F84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1" y="822174"/>
            <a:ext cx="8229597" cy="5350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sz="2400" dirty="0"/>
              <a:t>Reliability Deployment Price Adder: May 2022</a:t>
            </a:r>
            <a:br>
              <a:rPr lang="en-US" sz="2400" dirty="0"/>
            </a:br>
            <a:r>
              <a:rPr lang="en-US" sz="1400" dirty="0"/>
              <a:t>OD 5/27 had the highest daily average RTORDPA: $25.87/MWh.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539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525" y="310775"/>
            <a:ext cx="8648700" cy="815998"/>
          </a:xfrm>
        </p:spPr>
        <p:txBody>
          <a:bodyPr/>
          <a:lstStyle/>
          <a:p>
            <a:r>
              <a:rPr lang="en-US" sz="2400" dirty="0"/>
              <a:t>RUC Clawback, Capacity Short Charges, and Shortfall</a:t>
            </a:r>
            <a:br>
              <a:rPr lang="en-US" sz="2400" dirty="0"/>
            </a:br>
            <a:r>
              <a:rPr lang="en-US" sz="1400" dirty="0"/>
              <a:t>For May 2022, the total Clawback charge was $8.17 million.  The total Make-Whole payment was $1.37 million, which was almost exclusively covered through capacity-short charges.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31A74C-4318-482B-BDCF-1009CBC57AC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1269557"/>
            <a:ext cx="6857999" cy="48010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8908601-C139-4ACB-828A-8FA588D945F5}"/>
              </a:ext>
            </a:extLst>
          </p:cNvPr>
          <p:cNvSpPr txBox="1"/>
          <p:nvPr/>
        </p:nvSpPr>
        <p:spPr>
          <a:xfrm>
            <a:off x="1981200" y="6213392"/>
            <a:ext cx="6400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May 2022, $1.37M in Make-Whole was paid out. Only $2.06 was uplifted to load due to rounding. </a:t>
            </a:r>
          </a:p>
        </p:txBody>
      </p:sp>
    </p:spTree>
    <p:extLst>
      <p:ext uri="{BB962C8B-B14F-4D97-AF65-F5344CB8AC3E}">
        <p14:creationId xmlns:p14="http://schemas.microsoft.com/office/powerpoint/2010/main" val="874353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RUC Resource-Hours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0" y="5943600"/>
            <a:ext cx="662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accent2"/>
                </a:solidFill>
                <a:cs typeface="Book Antiqua"/>
              </a:rPr>
              <a:t>* The difference between “Instructed” and “Effective” values is a result of Resources starting up, shutting down, receiving partial hour instructions, or otherwise not being dispatchable by SCED.</a:t>
            </a:r>
            <a:endParaRPr lang="en-US" sz="3200" dirty="0">
              <a:solidFill>
                <a:schemeClr val="accent2"/>
              </a:solidFill>
              <a:cs typeface="Book Antiqua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4E22A16-8DCE-41AD-B4B7-99DC8C0260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572700"/>
              </p:ext>
            </p:extLst>
          </p:nvPr>
        </p:nvGraphicFramePr>
        <p:xfrm>
          <a:off x="1280160" y="1371600"/>
          <a:ext cx="6583680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May 2022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Opt-Out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Non-Opt-Out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Instructed Resource-Hours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lvl="1"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45720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Total Count</a:t>
                      </a:r>
                    </a:p>
                  </a:txBody>
                  <a:tcPr marL="182880" marR="0" marT="0" marB="0" anchor="ctr"/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673.0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6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241.0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6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432.0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Effective Resource-Hours*</a:t>
                      </a:r>
                      <a:endParaRPr lang="en-US" sz="1800" b="1" i="0" u="none" strike="noStrike" baseline="30000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lvl="1"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45720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r>
                        <a:rPr lang="en-US" sz="1600" b="0" i="0" u="none" strike="noStrike" baseline="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 Count</a:t>
                      </a:r>
                      <a:endParaRPr lang="en-US" sz="16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2880" marR="0" marT="0" marB="0" anchor="ctr"/>
                </a:tc>
                <a:tc>
                  <a:txBody>
                    <a:bodyPr/>
                    <a:lstStyle/>
                    <a:p>
                      <a:pPr marL="0" lvl="1" algn="ctr" fontAlgn="b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6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601.0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218.5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382.5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Average LSL</a:t>
                      </a:r>
                    </a:p>
                  </a:txBody>
                  <a:tcPr marL="182880" marR="0" marT="0" marB="0" anchor="ctr"/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102.0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133.5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84.2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Average LDL</a:t>
                      </a:r>
                    </a:p>
                  </a:txBody>
                  <a:tcPr marL="182880" marR="0" marT="0" marB="0" anchor="ctr"/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125.0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181.1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93.2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Average BP</a:t>
                      </a:r>
                    </a:p>
                  </a:txBody>
                  <a:tcPr marL="182880" marR="0" marT="0" marB="0" anchor="ctr"/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132.4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192.1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98.7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Average HSL</a:t>
                      </a:r>
                    </a:p>
                  </a:txBody>
                  <a:tcPr marL="182880" marR="0" marT="0" marB="0" anchor="ctr"/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283.4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290.5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279.3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350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/>
              <a:t>RUC Instruction Reasons: Last 13 Months</a:t>
            </a:r>
            <a:br>
              <a:rPr lang="en-US" sz="2400" dirty="0"/>
            </a:br>
            <a:r>
              <a:rPr lang="en-US" sz="1400" dirty="0"/>
              <a:t>RUCs in May 2022 were driven by both capacity and congestion concerns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54259A-805E-44B1-B293-64C1EAF252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6265" y="1295400"/>
            <a:ext cx="7244670" cy="3984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42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/>
              <a:t>RUC Instruction Reasons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13" y="990600"/>
            <a:ext cx="8534400" cy="1524000"/>
          </a:xfrm>
        </p:spPr>
        <p:txBody>
          <a:bodyPr/>
          <a:lstStyle/>
          <a:p>
            <a:pPr marL="0" indent="0">
              <a:buNone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AEC7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May 2022</a:t>
            </a:r>
            <a:endParaRPr lang="en-US" sz="2000" dirty="0">
              <a:solidFill>
                <a:schemeClr val="tx2"/>
              </a:solidFill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601.0 effective RUC Resource-hours.</a:t>
            </a:r>
            <a:endParaRPr lang="en-US" sz="2000" dirty="0">
              <a:solidFill>
                <a:schemeClr val="tx2"/>
              </a:solidFill>
            </a:endParaRP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317.2 Resource-hours (52.78%) for capacity concerns.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283.8 Resource-hours (47.22%) for congestion concerns.</a:t>
            </a:r>
          </a:p>
          <a:p>
            <a:pPr lvl="1"/>
            <a:endParaRPr lang="en-US" sz="1600" dirty="0">
              <a:solidFill>
                <a:schemeClr val="tx2"/>
              </a:solidFill>
            </a:endParaRPr>
          </a:p>
          <a:p>
            <a:pPr lvl="1"/>
            <a:endParaRPr lang="en-US" sz="1600" dirty="0">
              <a:solidFill>
                <a:schemeClr val="tx2"/>
              </a:solidFill>
            </a:endParaRPr>
          </a:p>
          <a:p>
            <a:pPr lvl="1"/>
            <a:endParaRPr lang="en-US" sz="1600" dirty="0">
              <a:solidFill>
                <a:schemeClr val="tx2"/>
              </a:solidFill>
            </a:endParaRPr>
          </a:p>
          <a:p>
            <a:pPr lvl="1"/>
            <a:endParaRPr lang="en-US" sz="1600" dirty="0">
              <a:solidFill>
                <a:schemeClr val="tx2"/>
              </a:solidFill>
            </a:endParaRPr>
          </a:p>
          <a:p>
            <a:pPr lvl="1"/>
            <a:endParaRPr lang="en-US" sz="1600" dirty="0">
              <a:solidFill>
                <a:schemeClr val="tx2"/>
              </a:solidFill>
            </a:endParaRPr>
          </a:p>
          <a:p>
            <a:pPr lvl="1"/>
            <a:endParaRPr lang="en-US" sz="1600" dirty="0">
              <a:solidFill>
                <a:schemeClr val="tx2"/>
              </a:solidFill>
            </a:endParaRPr>
          </a:p>
          <a:p>
            <a:pPr lvl="1"/>
            <a:endParaRPr lang="en-US" sz="1600" dirty="0">
              <a:solidFill>
                <a:schemeClr val="tx2"/>
              </a:solidFill>
            </a:endParaRPr>
          </a:p>
          <a:p>
            <a:pPr lvl="1"/>
            <a:endParaRPr lang="en-US" sz="1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54259A-805E-44B1-B293-64C1EAF252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1" y="2438400"/>
            <a:ext cx="6823021" cy="3070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108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3392" y="1001865"/>
            <a:ext cx="7517213" cy="5262255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DE3848D-F869-4A14-B867-268DDF4A2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4475"/>
            <a:ext cx="8458200" cy="757247"/>
          </a:xfrm>
        </p:spPr>
        <p:txBody>
          <a:bodyPr/>
          <a:lstStyle/>
          <a:p>
            <a:r>
              <a:rPr lang="en-US" sz="2000" dirty="0"/>
              <a:t>Non-opt-out and Opt-out Totals: Last 13 Months</a:t>
            </a:r>
            <a:br>
              <a:rPr lang="en-US" sz="2000" dirty="0"/>
            </a:br>
            <a:r>
              <a:rPr lang="en-US" sz="1400" dirty="0"/>
              <a:t>May 2022 had a total of 382.5 non-opt-out effective Resource-hours (63.6%) and 218.5 opt-out effective Resource-hours (36.4%).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95794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682"/>
            <a:ext cx="8382000" cy="365918"/>
          </a:xfrm>
        </p:spPr>
        <p:txBody>
          <a:bodyPr/>
          <a:lstStyle/>
          <a:p>
            <a:r>
              <a:rPr lang="en-US" sz="2000" dirty="0"/>
              <a:t>Non-opt-out and Opt-out Totals: May 2022</a:t>
            </a:r>
            <a:br>
              <a:rPr lang="en-US" sz="2000" dirty="0"/>
            </a:br>
            <a:br>
              <a:rPr lang="en-US" sz="2000" dirty="0"/>
            </a:br>
            <a:br>
              <a:rPr lang="en-US" sz="1800" dirty="0"/>
            </a:b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E790A2-6CC7-4CD2-AA61-997D69C217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1" y="937491"/>
            <a:ext cx="7619493" cy="5333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175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682"/>
            <a:ext cx="8382000" cy="365918"/>
          </a:xfrm>
        </p:spPr>
        <p:txBody>
          <a:bodyPr/>
          <a:lstStyle/>
          <a:p>
            <a:r>
              <a:rPr lang="en-US" sz="2000" dirty="0"/>
              <a:t>RUC Lead Time Margin: May 2022</a:t>
            </a:r>
            <a:br>
              <a:rPr lang="en-US" sz="1800" dirty="0"/>
            </a:b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38A6CC-6759-4EB1-A7EF-A847B2E701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852" y="1371600"/>
            <a:ext cx="3381806" cy="37199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D74C1D7-8F55-4351-AA6F-B22E1FEE815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68934" y="1450142"/>
            <a:ext cx="5756695" cy="3454881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CFDA046-49CC-4D97-ADD9-4B0245B9D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874" y="5283596"/>
            <a:ext cx="8315326" cy="1345804"/>
          </a:xfrm>
        </p:spPr>
        <p:txBody>
          <a:bodyPr/>
          <a:lstStyle/>
          <a:p>
            <a:r>
              <a:rPr lang="en-US" sz="1200" b="1" dirty="0">
                <a:solidFill>
                  <a:schemeClr val="tx2"/>
                </a:solidFill>
              </a:rPr>
              <a:t>Lead time</a:t>
            </a:r>
            <a:r>
              <a:rPr lang="en-US" sz="1200" dirty="0">
                <a:solidFill>
                  <a:schemeClr val="tx2"/>
                </a:solidFill>
              </a:rPr>
              <a:t> refers to the length of time between a RUC instruction and the start of the commitment window.</a:t>
            </a:r>
          </a:p>
          <a:p>
            <a:r>
              <a:rPr lang="en-US" sz="1200" b="1" dirty="0">
                <a:solidFill>
                  <a:schemeClr val="tx2"/>
                </a:solidFill>
              </a:rPr>
              <a:t>Lead time margin</a:t>
            </a:r>
            <a:r>
              <a:rPr lang="en-US" sz="1200" dirty="0">
                <a:solidFill>
                  <a:schemeClr val="tx2"/>
                </a:solidFill>
              </a:rPr>
              <a:t> is the difference between lead time and the Resource’s startup time.</a:t>
            </a:r>
          </a:p>
          <a:p>
            <a:r>
              <a:rPr lang="en-US" sz="1200" dirty="0">
                <a:solidFill>
                  <a:schemeClr val="tx2"/>
                </a:solidFill>
              </a:rPr>
              <a:t>In cases where a Resource is committed for multiple back-to-back time blocks, lead time margin is calculated from the first instruction.</a:t>
            </a:r>
            <a:endParaRPr lang="en-US" sz="105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339DF6-5C5D-4C78-858D-34640A37096F}"/>
              </a:ext>
            </a:extLst>
          </p:cNvPr>
          <p:cNvSpPr txBox="1"/>
          <p:nvPr/>
        </p:nvSpPr>
        <p:spPr>
          <a:xfrm>
            <a:off x="540438" y="716235"/>
            <a:ext cx="81463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Most RUC commit windows had lead time margin below 2 hours.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488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074680"/>
          </a:xfrm>
        </p:spPr>
        <p:txBody>
          <a:bodyPr/>
          <a:lstStyle/>
          <a:p>
            <a:r>
              <a:rPr lang="en-US" sz="2400" dirty="0"/>
              <a:t>Average Resource Age</a:t>
            </a:r>
            <a:br>
              <a:rPr lang="en-US" sz="3600" dirty="0"/>
            </a:br>
            <a:r>
              <a:rPr lang="en-US" sz="1400" dirty="0"/>
              <a:t>In May 2022, mean opt-out Resource age for RUC-committed Resources is 20.8 years for DAM-committed Resources, and 51.7 years for non-DAM-Committed Resources. Mean non-opt-out Resource age is 43.4 years.</a:t>
            </a:r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8F3DC05-25BF-4B7B-868C-4FC9248797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461" y="1318362"/>
            <a:ext cx="7390876" cy="4569000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58BA481-C343-4088-9A25-8F0D48CA0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7274" y="6019800"/>
            <a:ext cx="3971926" cy="381000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>
                <a:solidFill>
                  <a:schemeClr val="tx2"/>
                </a:solidFill>
              </a:rPr>
              <a:t>Note: For Resource configurations with multiple physical generators, the age of the oldest generator is used.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56044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03F4249-95AE-4691-8151-A816FD2779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54324" y="3590838"/>
            <a:ext cx="6035352" cy="271633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DAC3954-EF99-49B2-AD01-C6A4156191C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47804" y="874503"/>
            <a:ext cx="6035352" cy="27163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Age Category</a:t>
            </a:r>
            <a:br>
              <a:rPr lang="en-US" sz="2400" dirty="0"/>
            </a:br>
            <a:r>
              <a:rPr lang="en-US" sz="1400" dirty="0"/>
              <a:t>Most RUC-Committed Resources in May 2022 were older than 40 years.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9C8F87-39A7-4E77-B01A-BFE5616552CF}"/>
              </a:ext>
            </a:extLst>
          </p:cNvPr>
          <p:cNvSpPr txBox="1"/>
          <p:nvPr/>
        </p:nvSpPr>
        <p:spPr>
          <a:xfrm>
            <a:off x="4563501" y="1066884"/>
            <a:ext cx="12022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</a:rPr>
              <a:t>Non-opt-out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B1E2F86-74F3-496A-A8DF-8166E77102C4}"/>
              </a:ext>
            </a:extLst>
          </p:cNvPr>
          <p:cNvSpPr txBox="1"/>
          <p:nvPr/>
        </p:nvSpPr>
        <p:spPr>
          <a:xfrm>
            <a:off x="4572000" y="3807023"/>
            <a:ext cx="1109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</a:rPr>
              <a:t>Opt-out</a:t>
            </a:r>
          </a:p>
        </p:txBody>
      </p:sp>
    </p:spTree>
    <p:extLst>
      <p:ext uri="{BB962C8B-B14F-4D97-AF65-F5344CB8AC3E}">
        <p14:creationId xmlns:p14="http://schemas.microsoft.com/office/powerpoint/2010/main" val="230908102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26034</TotalTime>
  <Words>623</Words>
  <Application>Microsoft Office PowerPoint</Application>
  <PresentationFormat>On-screen Show (4:3)</PresentationFormat>
  <Paragraphs>104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PowerPoint Presentation</vt:lpstr>
      <vt:lpstr>RUC Resource-Hours</vt:lpstr>
      <vt:lpstr>RUC Instruction Reasons: Last 13 Months RUCs in May 2022 were driven by both capacity and congestion concerns </vt:lpstr>
      <vt:lpstr>RUC Instruction Reasons</vt:lpstr>
      <vt:lpstr>Non-opt-out and Opt-out Totals: Last 13 Months May 2022 had a total of 382.5 non-opt-out effective Resource-hours (63.6%) and 218.5 opt-out effective Resource-hours (36.4%). </vt:lpstr>
      <vt:lpstr>Non-opt-out and Opt-out Totals: May 2022   </vt:lpstr>
      <vt:lpstr>RUC Lead Time Margin: May 2022 </vt:lpstr>
      <vt:lpstr>Average Resource Age In May 2022, mean opt-out Resource age for RUC-committed Resources is 20.8 years for DAM-committed Resources, and 51.7 years for non-DAM-Committed Resources. Mean non-opt-out Resource age is 43.4 years.</vt:lpstr>
      <vt:lpstr>Age Category Most RUC-Committed Resources in May 2022 were older than 40 years.</vt:lpstr>
      <vt:lpstr>RUC-Instructed Resource Dispatch above LDL</vt:lpstr>
      <vt:lpstr>Reliability Deployment Price Adder: Last 13 Months May 2022 had a total of 160.5 RTORDPA hours with an average value of $3.11/MWh. </vt:lpstr>
      <vt:lpstr>Reliability Deployment Price Adder: May 2022 OD 5/27 had the highest daily average RTORDPA: $25.87/MWh.</vt:lpstr>
      <vt:lpstr>RUC Clawback, Capacity Short Charges, and Shortfall For May 2022, the total Clawback charge was $8.17 million.  The total Make-Whole payment was $1.37 million, which was almost exclusively covered through capacity-short charges.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Kersulis, Jonas</cp:lastModifiedBy>
  <cp:revision>982</cp:revision>
  <cp:lastPrinted>2016-01-21T20:53:15Z</cp:lastPrinted>
  <dcterms:created xsi:type="dcterms:W3CDTF">2016-01-21T15:20:31Z</dcterms:created>
  <dcterms:modified xsi:type="dcterms:W3CDTF">2022-06-13T21:57:45Z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