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8367" autoAdjust="0"/>
  </p:normalViewPr>
  <p:slideViewPr>
    <p:cSldViewPr showGuides="1">
      <p:cViewPr varScale="1">
        <p:scale>
          <a:sx n="107" d="100"/>
          <a:sy n="107" d="100"/>
        </p:scale>
        <p:origin x="114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- May 2022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17, 2022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RUC-Instructed Resource Dispatch above LDL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48768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00AEC7"/>
                </a:solidFill>
                <a:latin typeface="Arial" panose="020B0604020202020204"/>
              </a:rPr>
              <a:t>May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2022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When Resources did not successfully opt out, there were 54.9 effective Resource-hours for which the Resource was dispatched above its LDL.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16.1 of these Resource-hours, the LMP for the RUC-instructed Resource was above the RUC offer floor.</a:t>
            </a:r>
          </a:p>
          <a:p>
            <a:pPr lvl="2"/>
            <a:r>
              <a:rPr lang="en-US" sz="1200" dirty="0">
                <a:solidFill>
                  <a:schemeClr val="tx2"/>
                </a:solidFill>
              </a:rPr>
              <a:t>Note: The RUC offer floor was changed from $1,500/MWh to $250/MWh effective on OD 5/13/2022 according to NPRR1092. All 16.1 Resource-hours with LMP above the floor occurred after this change.</a:t>
            </a:r>
            <a:endParaRPr lang="en-US" sz="8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38.8 of these Resource-hours, the LMP for the RUC-instructed Resource was below the RUC offer floor.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For 32.0 of these Resource-hours, the RUC-instructed Resource was mitigated.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The remaining 6.8 Resource-hours are associated with RUCs for additional capacity.</a:t>
            </a:r>
          </a:p>
          <a:p>
            <a:pPr marL="914400" lvl="2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no Exceptional Fuel Cost submissions for RUC-Committed Resources in May 2022.</a:t>
            </a:r>
            <a:endParaRPr lang="en-US" sz="15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May 2022 had a total of 160.5 RTORDPA hours with an average value of $3.11/MWh.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04670" y="3493689"/>
            <a:ext cx="5946361" cy="267586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403" y="838200"/>
            <a:ext cx="5933526" cy="267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1" y="822174"/>
            <a:ext cx="8229597" cy="5350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May 2022</a:t>
            </a:r>
            <a:br>
              <a:rPr lang="en-US" sz="2400" dirty="0"/>
            </a:br>
            <a:r>
              <a:rPr lang="en-US" sz="1400" dirty="0"/>
              <a:t>OD 5/27 had the highest daily average RTORDPA: $25.87/MWh.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310775"/>
            <a:ext cx="8648700" cy="815998"/>
          </a:xfrm>
        </p:spPr>
        <p:txBody>
          <a:bodyPr/>
          <a:lstStyle/>
          <a:p>
            <a:r>
              <a:rPr lang="en-US" sz="2400" dirty="0"/>
              <a:t>RUC Clawback, Capacity Short Charges, and Shortfall</a:t>
            </a:r>
            <a:br>
              <a:rPr lang="en-US" sz="2400" dirty="0"/>
            </a:br>
            <a:r>
              <a:rPr lang="en-US" sz="1400" dirty="0"/>
              <a:t>For May 2022, the total Clawback charge was $8.17 million.  The total Make-Whole payment was $1.37 million, which was almost exclusively covered through capacity-short charges.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269557"/>
            <a:ext cx="6857999" cy="48010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1981200" y="6213392"/>
            <a:ext cx="6400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May 2022, $1.37M in Make-Whole was paid out. Only $2.06 was uplifted to load due to rounding. 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943600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  <a:endParaRPr lang="en-US" sz="3200" dirty="0">
              <a:solidFill>
                <a:schemeClr val="accent2"/>
              </a:solidFill>
              <a:cs typeface="Book Antiqua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E22A16-8DCE-41AD-B4B7-99DC8C026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72700"/>
              </p:ext>
            </p:extLst>
          </p:nvPr>
        </p:nvGraphicFramePr>
        <p:xfrm>
          <a:off x="1280160" y="1371600"/>
          <a:ext cx="658368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241.0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432.0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Count</a:t>
                      </a:r>
                      <a:endParaRPr lang="en-US" sz="16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601.0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218.5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382.5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84.2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LDL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BP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132.4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HSL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279.3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RUCs in May 2022 were driven by both capacity and congestion concerns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265" y="1295400"/>
            <a:ext cx="7244670" cy="398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May 2022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601.0 effective RUC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317.2 Resource-hours (52.78%) for capacity concerns.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283.8 Resource-hours (47.22%) for congestion concerns.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1" y="2438400"/>
            <a:ext cx="6823021" cy="307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392" y="1001865"/>
            <a:ext cx="7517213" cy="526225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0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May 2022 had a total of 382.5 non-opt-out effective Resource-hours (63.6%) and 218.5 opt-out effective Resource-hours (36.4%).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Non-opt-out and Opt-out Totals: May 2022</a:t>
            </a:r>
            <a:br>
              <a:rPr lang="en-US" sz="2000" dirty="0"/>
            </a:br>
            <a:br>
              <a:rPr lang="en-US" sz="2000" dirty="0"/>
            </a:b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1" y="937491"/>
            <a:ext cx="7619493" cy="533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RUC Lead Time Margin: May 2022</a:t>
            </a: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38A6CC-6759-4EB1-A7EF-A847B2E701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52" y="1371600"/>
            <a:ext cx="3381806" cy="37199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8934" y="1450142"/>
            <a:ext cx="5756695" cy="345488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74" y="5283596"/>
            <a:ext cx="8315326" cy="1345804"/>
          </a:xfrm>
        </p:spPr>
        <p:txBody>
          <a:bodyPr/>
          <a:lstStyle/>
          <a:p>
            <a:r>
              <a:rPr lang="en-US" sz="1200" b="1" dirty="0">
                <a:solidFill>
                  <a:schemeClr val="tx2"/>
                </a:solidFill>
              </a:rPr>
              <a:t>Lead time</a:t>
            </a:r>
            <a:r>
              <a:rPr lang="en-US" sz="1200" dirty="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 dirty="0">
                <a:solidFill>
                  <a:schemeClr val="tx2"/>
                </a:solidFill>
              </a:rPr>
              <a:t>Lead time margin</a:t>
            </a:r>
            <a:r>
              <a:rPr lang="en-US" sz="1200" dirty="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 dirty="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Most RUC commit windows had lead time margin below 2 hours.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</a:t>
            </a:r>
            <a:br>
              <a:rPr lang="en-US" sz="3600" dirty="0"/>
            </a:br>
            <a:r>
              <a:rPr lang="en-US" sz="1400" dirty="0"/>
              <a:t>In May 2022, mean opt-out Resource age for RUC-committed Resources is 20.8 years for DAM-committed Resources, and 51.7 years for non-DAM-Committed Resources. Mean non-opt-out Resource age is 43.4 years.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461" y="1318362"/>
            <a:ext cx="7390876" cy="4569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74" y="6019800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4324" y="3590838"/>
            <a:ext cx="6035352" cy="27163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04" y="874503"/>
            <a:ext cx="6035352" cy="27163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Age Category</a:t>
            </a:r>
            <a:br>
              <a:rPr lang="en-US" sz="2400" dirty="0"/>
            </a:br>
            <a:r>
              <a:rPr lang="en-US" sz="1400" dirty="0"/>
              <a:t>Most RUC-Committed Resources in May 2022 were older than 40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4563501" y="1066884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572000" y="3807023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26034</TotalTime>
  <Words>623</Words>
  <Application>Microsoft Office PowerPoint</Application>
  <PresentationFormat>On-screen Show (4:3)</PresentationFormat>
  <Paragraphs>104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RUCs in May 2022 were driven by both capacity and congestion concerns </vt:lpstr>
      <vt:lpstr>RUC Instruction Reasons</vt:lpstr>
      <vt:lpstr>Non-opt-out and Opt-out Totals: Last 13 Months May 2022 had a total of 382.5 non-opt-out effective Resource-hours (63.6%) and 218.5 opt-out effective Resource-hours (36.4%). </vt:lpstr>
      <vt:lpstr>Non-opt-out and Opt-out Totals: May 2022   </vt:lpstr>
      <vt:lpstr>RUC Lead Time Margin: May 2022 </vt:lpstr>
      <vt:lpstr>Average Resource Age In May 2022, mean opt-out Resource age for RUC-committed Resources is 20.8 years for DAM-committed Resources, and 51.7 years for non-DAM-Committed Resources. Mean non-opt-out Resource age is 43.4 years.</vt:lpstr>
      <vt:lpstr>Age Category Most RUC-Committed Resources in May 2022 were older than 40 years.</vt:lpstr>
      <vt:lpstr>RUC-Instructed Resource Dispatch above LDL</vt:lpstr>
      <vt:lpstr>Reliability Deployment Price Adder: Last 13 Months May 2022 had a total of 160.5 RTORDPA hours with an average value of $3.11/MWh. </vt:lpstr>
      <vt:lpstr>Reliability Deployment Price Adder: May 2022 OD 5/27 had the highest daily average RTORDPA: $25.87/MWh.</vt:lpstr>
      <vt:lpstr>RUC Clawback, Capacity Short Charges, and Shortfall For May 2022, the total Clawback charge was $8.17 million.  The total Make-Whole payment was $1.37 million, which was almost exclusively covered through capacity-short charges.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Kersulis, Jonas</cp:lastModifiedBy>
  <cp:revision>982</cp:revision>
  <cp:lastPrinted>2016-01-21T20:53:15Z</cp:lastPrinted>
  <dcterms:created xsi:type="dcterms:W3CDTF">2016-01-21T15:20:31Z</dcterms:created>
  <dcterms:modified xsi:type="dcterms:W3CDTF">2022-06-13T21:57:45Z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