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5" r:id="rId3"/>
    <p:sldId id="264" r:id="rId4"/>
    <p:sldId id="257" r:id="rId5"/>
    <p:sldId id="259" r:id="rId6"/>
    <p:sldId id="260" r:id="rId7"/>
    <p:sldId id="261" r:id="rId8"/>
    <p:sldId id="262" r:id="rId9"/>
    <p:sldId id="263"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161" autoAdjust="0"/>
    <p:restoredTop sz="94660"/>
  </p:normalViewPr>
  <p:slideViewPr>
    <p:cSldViewPr snapToGrid="0">
      <p:cViewPr varScale="1">
        <p:scale>
          <a:sx n="90" d="100"/>
          <a:sy n="90" d="100"/>
        </p:scale>
        <p:origin x="12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5685884-F22C-46CB-9E3F-57E2B17401A8}" type="datetimeFigureOut">
              <a:rPr lang="en-US" smtClean="0"/>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531941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685884-F22C-46CB-9E3F-57E2B17401A8}" type="datetimeFigureOut">
              <a:rPr lang="en-US" smtClean="0"/>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34017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685884-F22C-46CB-9E3F-57E2B17401A8}" type="datetimeFigureOut">
              <a:rPr lang="en-US" smtClean="0"/>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409061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685884-F22C-46CB-9E3F-57E2B17401A8}" type="datetimeFigureOut">
              <a:rPr lang="en-US" smtClean="0"/>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2232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685884-F22C-46CB-9E3F-57E2B17401A8}" type="datetimeFigureOut">
              <a:rPr lang="en-US" smtClean="0"/>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73625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685884-F22C-46CB-9E3F-57E2B17401A8}" type="datetimeFigureOut">
              <a:rPr lang="en-US" smtClean="0"/>
              <a:t>6/14/2022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985260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685884-F22C-46CB-9E3F-57E2B17401A8}" type="datetimeFigureOut">
              <a:rPr lang="en-US" smtClean="0"/>
              <a:t>6/14/2022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3405841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685884-F22C-46CB-9E3F-57E2B17401A8}" type="datetimeFigureOut">
              <a:rPr lang="en-US" smtClean="0"/>
              <a:t>6/14/2022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532940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685884-F22C-46CB-9E3F-57E2B17401A8}" type="datetimeFigureOut">
              <a:rPr lang="en-US" smtClean="0"/>
              <a:t>6/14/2022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05413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685884-F22C-46CB-9E3F-57E2B17401A8}" type="datetimeFigureOut">
              <a:rPr lang="en-US" smtClean="0"/>
              <a:t>6/14/2022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979033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685884-F22C-46CB-9E3F-57E2B17401A8}" type="datetimeFigureOut">
              <a:rPr lang="en-US" smtClean="0"/>
              <a:t>6/14/2022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1811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85884-F22C-46CB-9E3F-57E2B17401A8}" type="datetimeFigureOut">
              <a:rPr lang="en-US" smtClean="0"/>
              <a:t>6/14/2022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EC0C2-C987-4147-8A40-7C367E8EFC71}" type="slidenum">
              <a:rPr lang="en-US" smtClean="0"/>
              <a:t>‹#›</a:t>
            </a:fld>
            <a:endParaRPr lang="en-US"/>
          </a:p>
        </p:txBody>
      </p:sp>
    </p:spTree>
    <p:extLst>
      <p:ext uri="{BB962C8B-B14F-4D97-AF65-F5344CB8AC3E}">
        <p14:creationId xmlns:p14="http://schemas.microsoft.com/office/powerpoint/2010/main" val="45438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817745"/>
            <a:ext cx="10764603" cy="4262213"/>
          </a:xfrm>
        </p:spPr>
        <p:txBody>
          <a:bodyPr>
            <a:normAutofit lnSpcReduction="10000"/>
          </a:bodyPr>
          <a:lstStyle/>
          <a:p>
            <a:pPr algn="l"/>
            <a:endParaRPr lang="en-US" dirty="0"/>
          </a:p>
          <a:p>
            <a:pPr marL="457200" indent="-457200" algn="l">
              <a:buAutoNum type="arabicPeriod"/>
            </a:pPr>
            <a:endParaRPr lang="en-US" dirty="0"/>
          </a:p>
          <a:p>
            <a:pPr marL="457200" indent="-457200" algn="l">
              <a:buAutoNum type="arabicPeriod"/>
            </a:pPr>
            <a:r>
              <a:rPr lang="en-US" dirty="0"/>
              <a:t>Outage Coordination process will depend on whether the LFL Customer is required to register  (QSE or TSP?)</a:t>
            </a:r>
          </a:p>
          <a:p>
            <a:pPr marL="457200" indent="-457200" algn="l">
              <a:buAutoNum type="arabicPeriod"/>
            </a:pPr>
            <a:endParaRPr lang="en-US" dirty="0"/>
          </a:p>
          <a:p>
            <a:pPr marL="457200" indent="-457200" algn="l">
              <a:buFont typeface="Arial" panose="020B0604020202020204" pitchFamily="34" charset="0"/>
              <a:buAutoNum type="arabicPeriod"/>
            </a:pPr>
            <a:r>
              <a:rPr lang="en-US" dirty="0"/>
              <a:t>Outage Coordination process will depend on whether they decide to provide an ancillary service (QSE or TSP?)</a:t>
            </a:r>
          </a:p>
          <a:p>
            <a:pPr marL="457200" indent="-457200" algn="l">
              <a:buAutoNum type="arabicPeriod"/>
            </a:pPr>
            <a:endParaRPr lang="en-US" dirty="0"/>
          </a:p>
          <a:p>
            <a:pPr marL="457200" indent="-457200" algn="l">
              <a:buAutoNum type="arabicPeriod"/>
            </a:pPr>
            <a:r>
              <a:rPr lang="en-US" dirty="0"/>
              <a:t>Outage Coordination process will depend on the LFL Customer interconnection topology or how they are allowed to interconnect (Non-breaker/Breaker Station/TIF)</a:t>
            </a:r>
          </a:p>
          <a:p>
            <a:pPr marL="457200" indent="-457200" algn="l">
              <a:buAutoNum type="arabicPeriod"/>
            </a:pPr>
            <a:endParaRPr lang="en-US" dirty="0"/>
          </a:p>
          <a:p>
            <a:pPr algn="l"/>
            <a:endParaRPr lang="en-US" dirty="0"/>
          </a:p>
          <a:p>
            <a:pPr marL="800100" lvl="1" indent="-342900" algn="l">
              <a:buFont typeface="Arial" panose="020B0604020202020204" pitchFamily="34" charset="0"/>
              <a:buChar char="•"/>
            </a:pPr>
            <a:endParaRPr lang="en-US" dirty="0"/>
          </a:p>
        </p:txBody>
      </p:sp>
      <p:graphicFrame>
        <p:nvGraphicFramePr>
          <p:cNvPr id="4" name="Table 3">
            <a:extLst>
              <a:ext uri="{FF2B5EF4-FFF2-40B4-BE49-F238E27FC236}">
                <a16:creationId xmlns:a16="http://schemas.microsoft.com/office/drawing/2014/main" id="{BFC71037-7981-4093-B515-B3A9B2D4E9BF}"/>
              </a:ext>
            </a:extLst>
          </p:cNvPr>
          <p:cNvGraphicFramePr>
            <a:graphicFrameLocks noGrp="1"/>
          </p:cNvGraphicFramePr>
          <p:nvPr>
            <p:extLst>
              <p:ext uri="{D42A27DB-BD31-4B8C-83A1-F6EECF244321}">
                <p14:modId xmlns:p14="http://schemas.microsoft.com/office/powerpoint/2010/main" val="2954476506"/>
              </p:ext>
            </p:extLst>
          </p:nvPr>
        </p:nvGraphicFramePr>
        <p:xfrm>
          <a:off x="1234243" y="1817745"/>
          <a:ext cx="9105900" cy="571500"/>
        </p:xfrm>
        <a:graphic>
          <a:graphicData uri="http://schemas.openxmlformats.org/drawingml/2006/table">
            <a:tbl>
              <a:tblPr firstRow="1" firstCol="1" bandRow="1">
                <a:tableStyleId>{5C22544A-7EE6-4342-B048-85BDC9FD1C3A}</a:tableStyleId>
              </a:tblPr>
              <a:tblGrid>
                <a:gridCol w="1231900">
                  <a:extLst>
                    <a:ext uri="{9D8B030D-6E8A-4147-A177-3AD203B41FA5}">
                      <a16:colId xmlns:a16="http://schemas.microsoft.com/office/drawing/2014/main" val="637044510"/>
                    </a:ext>
                  </a:extLst>
                </a:gridCol>
                <a:gridCol w="444500">
                  <a:extLst>
                    <a:ext uri="{9D8B030D-6E8A-4147-A177-3AD203B41FA5}">
                      <a16:colId xmlns:a16="http://schemas.microsoft.com/office/drawing/2014/main" val="824959107"/>
                    </a:ext>
                  </a:extLst>
                </a:gridCol>
                <a:gridCol w="4445000">
                  <a:extLst>
                    <a:ext uri="{9D8B030D-6E8A-4147-A177-3AD203B41FA5}">
                      <a16:colId xmlns:a16="http://schemas.microsoft.com/office/drawing/2014/main" val="3229583140"/>
                    </a:ext>
                  </a:extLst>
                </a:gridCol>
                <a:gridCol w="914400">
                  <a:extLst>
                    <a:ext uri="{9D8B030D-6E8A-4147-A177-3AD203B41FA5}">
                      <a16:colId xmlns:a16="http://schemas.microsoft.com/office/drawing/2014/main" val="3159416802"/>
                    </a:ext>
                  </a:extLst>
                </a:gridCol>
                <a:gridCol w="952500">
                  <a:extLst>
                    <a:ext uri="{9D8B030D-6E8A-4147-A177-3AD203B41FA5}">
                      <a16:colId xmlns:a16="http://schemas.microsoft.com/office/drawing/2014/main" val="1090987410"/>
                    </a:ext>
                  </a:extLst>
                </a:gridCol>
                <a:gridCol w="1117600">
                  <a:extLst>
                    <a:ext uri="{9D8B030D-6E8A-4147-A177-3AD203B41FA5}">
                      <a16:colId xmlns:a16="http://schemas.microsoft.com/office/drawing/2014/main" val="3407457023"/>
                    </a:ext>
                  </a:extLst>
                </a:gridCol>
              </a:tblGrid>
              <a:tr h="571500">
                <a:tc>
                  <a:txBody>
                    <a:bodyPr/>
                    <a:lstStyle/>
                    <a:p>
                      <a:pPr marL="0" marR="0" algn="ctr">
                        <a:lnSpc>
                          <a:spcPct val="107000"/>
                        </a:lnSpc>
                        <a:spcBef>
                          <a:spcPts val="0"/>
                        </a:spcBef>
                        <a:spcAft>
                          <a:spcPts val="0"/>
                        </a:spcAft>
                      </a:pPr>
                      <a:r>
                        <a:rPr lang="en-US" sz="1100">
                          <a:effectLst/>
                        </a:rPr>
                        <a:t>Operations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LFL-35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effectLst/>
                        </a:rPr>
                        <a:t>Consider what changes to outage coordination processes are needed to incorporate LFL, including load assumptions for outage coordination studies.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4/14/2022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effectLst/>
                        </a:rPr>
                        <a:t>Perrin Wall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90149156"/>
                  </a:ext>
                </a:extLst>
              </a:tr>
            </a:tbl>
          </a:graphicData>
        </a:graphic>
      </p:graphicFrame>
    </p:spTree>
    <p:extLst>
      <p:ext uri="{BB962C8B-B14F-4D97-AF65-F5344CB8AC3E}">
        <p14:creationId xmlns:p14="http://schemas.microsoft.com/office/powerpoint/2010/main" val="1833777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817745"/>
            <a:ext cx="10764603" cy="4262213"/>
          </a:xfrm>
        </p:spPr>
        <p:txBody>
          <a:bodyPr>
            <a:normAutofit/>
          </a:bodyPr>
          <a:lstStyle/>
          <a:p>
            <a:pPr marL="342900" indent="-342900" algn="l">
              <a:buFont typeface="Arial" panose="020B0604020202020204" pitchFamily="34" charset="0"/>
              <a:buChar char="•"/>
            </a:pPr>
            <a:r>
              <a:rPr lang="en-US" dirty="0"/>
              <a:t>If conditions are such that taking maintenance outages result in congestion due to serving such a large load, would ERCOT allow LFL load to be scalable to mitigate congestion caused by transmission outages </a:t>
            </a:r>
          </a:p>
          <a:p>
            <a:pPr marL="800100" lvl="1" indent="-342900" algn="l">
              <a:buFont typeface="Arial" panose="020B0604020202020204" pitchFamily="34" charset="0"/>
              <a:buChar char="•"/>
            </a:pPr>
            <a:r>
              <a:rPr lang="en-US" dirty="0"/>
              <a:t>Divide LFL load into more manageable blocks that can be dispatched by SCED</a:t>
            </a:r>
          </a:p>
        </p:txBody>
      </p:sp>
    </p:spTree>
    <p:extLst>
      <p:ext uri="{BB962C8B-B14F-4D97-AF65-F5344CB8AC3E}">
        <p14:creationId xmlns:p14="http://schemas.microsoft.com/office/powerpoint/2010/main" val="3195814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817745"/>
            <a:ext cx="10764603" cy="4262213"/>
          </a:xfrm>
        </p:spPr>
        <p:txBody>
          <a:bodyPr>
            <a:normAutofit/>
          </a:bodyPr>
          <a:lstStyle/>
          <a:p>
            <a:pPr marL="457200" indent="-457200" algn="l">
              <a:buFont typeface="+mj-lt"/>
              <a:buAutoNum type="arabicPeriod" startAt="4"/>
            </a:pPr>
            <a:r>
              <a:rPr lang="en-US" dirty="0"/>
              <a:t>LFL Customer’s condensed interconnection timeline request will depend on ERCOT provision of Summer Outage Restriction exemptions</a:t>
            </a:r>
          </a:p>
          <a:p>
            <a:pPr marL="457200" indent="-457200" algn="l">
              <a:buFont typeface="+mj-lt"/>
              <a:buAutoNum type="arabicPeriod" startAt="4"/>
            </a:pPr>
            <a:endParaRPr lang="en-US" dirty="0"/>
          </a:p>
          <a:p>
            <a:pPr marL="457200" indent="-457200" algn="l">
              <a:buFont typeface="+mj-lt"/>
              <a:buAutoNum type="arabicPeriod" startAt="4"/>
            </a:pPr>
            <a:r>
              <a:rPr lang="en-US" dirty="0"/>
              <a:t>Outage Coordination process, or the ability to take outages, may depend on ERCOT’s ability to dispatch LFL Customer load via SCED (can load be divided in more manageable blocks?)</a:t>
            </a:r>
          </a:p>
          <a:p>
            <a:pPr marL="457200" indent="-457200" algn="l">
              <a:buFont typeface="+mj-lt"/>
              <a:buAutoNum type="arabicPeriod" startAt="4"/>
            </a:pPr>
            <a:endParaRPr lang="en-US" dirty="0"/>
          </a:p>
          <a:p>
            <a:pPr marL="457200" indent="-457200" algn="l">
              <a:buFont typeface="+mj-lt"/>
              <a:buAutoNum type="arabicPeriod" startAt="4"/>
            </a:pPr>
            <a:r>
              <a:rPr lang="en-US" dirty="0"/>
              <a:t>Alternatively, the ability to take outages will depend on Planning process identifying and mitigating potential congestion concerns for maintenance outage conditions (N-1-1)</a:t>
            </a:r>
          </a:p>
          <a:p>
            <a:pPr algn="l"/>
            <a:endParaRPr lang="en-US" dirty="0"/>
          </a:p>
          <a:p>
            <a:pPr marL="457200" indent="-457200" algn="l">
              <a:buAutoNum type="arabicPeriod"/>
            </a:pPr>
            <a:endParaRPr lang="en-US" dirty="0"/>
          </a:p>
          <a:p>
            <a:pPr algn="l"/>
            <a:endParaRPr lang="en-US" dirty="0"/>
          </a:p>
          <a:p>
            <a:pPr marL="80010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111063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817745"/>
            <a:ext cx="10764603" cy="4262213"/>
          </a:xfrm>
        </p:spPr>
        <p:txBody>
          <a:bodyPr>
            <a:normAutofit/>
          </a:bodyPr>
          <a:lstStyle/>
          <a:p>
            <a:pPr algn="l"/>
            <a:r>
              <a:rPr lang="en-US" u="sng" dirty="0"/>
              <a:t>Registration</a:t>
            </a:r>
          </a:p>
          <a:p>
            <a:pPr algn="l"/>
            <a:r>
              <a:rPr lang="en-US" dirty="0"/>
              <a:t>If LFL is not required to register as their own entity:</a:t>
            </a:r>
          </a:p>
          <a:p>
            <a:pPr marL="342900" indent="-342900" algn="l">
              <a:buFont typeface="Arial" panose="020B0604020202020204" pitchFamily="34" charset="0"/>
              <a:buChar char="•"/>
            </a:pPr>
            <a:r>
              <a:rPr lang="en-US" dirty="0"/>
              <a:t>If LFL is not providing an ancillary service:</a:t>
            </a:r>
          </a:p>
          <a:p>
            <a:pPr marL="800100" lvl="1" indent="-342900" algn="l">
              <a:buFont typeface="Arial" panose="020B0604020202020204" pitchFamily="34" charset="0"/>
              <a:buChar char="•"/>
            </a:pPr>
            <a:r>
              <a:rPr lang="en-US" dirty="0"/>
              <a:t>Outage coordination process would be as it exists today for Industrial Customers</a:t>
            </a:r>
          </a:p>
          <a:p>
            <a:pPr marL="800100" lvl="1" indent="-342900" algn="l">
              <a:buFont typeface="Arial" panose="020B0604020202020204" pitchFamily="34" charset="0"/>
              <a:buChar char="•"/>
            </a:pPr>
            <a:r>
              <a:rPr lang="en-US" dirty="0"/>
              <a:t>TSP would be required to perform LFL modeling, telemetry and outage scheduling</a:t>
            </a:r>
          </a:p>
          <a:p>
            <a:pPr marL="800100" lvl="1" indent="-342900" algn="l">
              <a:buFont typeface="Arial" panose="020B0604020202020204" pitchFamily="34" charset="0"/>
              <a:buChar char="•"/>
            </a:pPr>
            <a:r>
              <a:rPr lang="en-US" dirty="0"/>
              <a:t>Unlike current industrial customers which provide ancillary services (LRs) for which the TSP continues to be responsible for the overall industrial customer station modeling and telemetry, LFLs should be required to have their overall modeling, telemetry and outage scheduling requirements transferred to a QSE. </a:t>
            </a:r>
          </a:p>
          <a:p>
            <a:pPr algn="l"/>
            <a:endParaRPr lang="en-US" dirty="0"/>
          </a:p>
          <a:p>
            <a:pPr marL="80010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2720827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817745"/>
            <a:ext cx="10764603" cy="4262213"/>
          </a:xfrm>
        </p:spPr>
        <p:txBody>
          <a:bodyPr>
            <a:normAutofit/>
          </a:bodyPr>
          <a:lstStyle/>
          <a:p>
            <a:pPr marL="342900" indent="-342900" algn="l">
              <a:buFont typeface="Arial" panose="020B0604020202020204" pitchFamily="34" charset="0"/>
              <a:buChar char="•"/>
            </a:pPr>
            <a:r>
              <a:rPr lang="en-US" dirty="0"/>
              <a:t>If LFL decides to provide an ancillary service:</a:t>
            </a:r>
          </a:p>
          <a:p>
            <a:pPr marL="800100" lvl="1" indent="-342900" algn="l">
              <a:buFont typeface="Arial" panose="020B0604020202020204" pitchFamily="34" charset="0"/>
              <a:buChar char="•"/>
            </a:pPr>
            <a:r>
              <a:rPr lang="en-US" dirty="0"/>
              <a:t>If LFL Customer decides (or is required) prior to interconnection to provide ancillary service, their QSE should be responsible for its modeling, telemetry and outage scheduling</a:t>
            </a:r>
          </a:p>
          <a:p>
            <a:pPr marL="800100" lvl="1" indent="-342900" algn="l">
              <a:buFont typeface="Arial" panose="020B0604020202020204" pitchFamily="34" charset="0"/>
              <a:buChar char="•"/>
            </a:pPr>
            <a:r>
              <a:rPr lang="en-US" dirty="0"/>
              <a:t>LFL QSE should be required to provide ERCOT outage plans to allow the TSP the opportunity to coordinate outages</a:t>
            </a:r>
          </a:p>
          <a:p>
            <a:pPr marL="800100" lvl="1" indent="-342900" algn="l">
              <a:buFont typeface="Arial" panose="020B0604020202020204" pitchFamily="34" charset="0"/>
              <a:buChar char="•"/>
            </a:pPr>
            <a:r>
              <a:rPr lang="en-US" dirty="0"/>
              <a:t>QSE would be responsible for LFL COP submittal</a:t>
            </a:r>
          </a:p>
          <a:p>
            <a:pPr algn="l"/>
            <a:endParaRPr lang="en-US" dirty="0"/>
          </a:p>
          <a:p>
            <a:pPr marL="80010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324785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817745"/>
            <a:ext cx="10764603" cy="4262213"/>
          </a:xfrm>
        </p:spPr>
        <p:txBody>
          <a:bodyPr>
            <a:normAutofit/>
          </a:bodyPr>
          <a:lstStyle/>
          <a:p>
            <a:pPr algn="l"/>
            <a:r>
              <a:rPr lang="en-US" dirty="0"/>
              <a:t>If LFL is required to register as a new market participant:</a:t>
            </a:r>
          </a:p>
          <a:p>
            <a:pPr marL="342900" indent="-342900" algn="l">
              <a:buFont typeface="Arial" panose="020B0604020202020204" pitchFamily="34" charset="0"/>
              <a:buChar char="•"/>
            </a:pPr>
            <a:r>
              <a:rPr lang="en-US" dirty="0"/>
              <a:t>A hybrid registration in which the LFL has RE-type requirements to submit modeling data, COPs and coordinate outages but also has TOP-type requirements to participate in UFLS and manual load shed?</a:t>
            </a:r>
          </a:p>
        </p:txBody>
      </p:sp>
    </p:spTree>
    <p:extLst>
      <p:ext uri="{BB962C8B-B14F-4D97-AF65-F5344CB8AC3E}">
        <p14:creationId xmlns:p14="http://schemas.microsoft.com/office/powerpoint/2010/main" val="2057015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817745"/>
            <a:ext cx="10764603" cy="4262213"/>
          </a:xfrm>
        </p:spPr>
        <p:txBody>
          <a:bodyPr>
            <a:normAutofit/>
          </a:bodyPr>
          <a:lstStyle/>
          <a:p>
            <a:pPr algn="l"/>
            <a:r>
              <a:rPr lang="en-US" u="sng" dirty="0"/>
              <a:t>LFL interconnection topology</a:t>
            </a:r>
          </a:p>
          <a:p>
            <a:pPr marL="342900" indent="-342900" algn="l">
              <a:buFont typeface="Arial" panose="020B0604020202020204" pitchFamily="34" charset="0"/>
              <a:buChar char="•"/>
            </a:pPr>
            <a:r>
              <a:rPr lang="en-US" dirty="0"/>
              <a:t>LFL treated as a Generation Resource:</a:t>
            </a:r>
          </a:p>
          <a:p>
            <a:pPr marL="800100" lvl="1" indent="-342900" algn="l">
              <a:buFont typeface="Arial" panose="020B0604020202020204" pitchFamily="34" charset="0"/>
              <a:buChar char="•"/>
            </a:pPr>
            <a:r>
              <a:rPr lang="en-US" dirty="0"/>
              <a:t>Require TSP to build a Transmission Interconnection Facilities (TIF)</a:t>
            </a:r>
          </a:p>
          <a:p>
            <a:pPr marL="800100" lvl="1" indent="-342900" algn="l">
              <a:buFont typeface="Arial" panose="020B0604020202020204" pitchFamily="34" charset="0"/>
              <a:buChar char="•"/>
            </a:pPr>
            <a:r>
              <a:rPr lang="en-US" dirty="0"/>
              <a:t>Disallows non-breaker interconnections for LFL interconnection</a:t>
            </a:r>
          </a:p>
          <a:p>
            <a:pPr marL="800100" lvl="1" indent="-342900" algn="l">
              <a:buFont typeface="Arial" panose="020B0604020202020204" pitchFamily="34" charset="0"/>
              <a:buChar char="•"/>
            </a:pPr>
            <a:r>
              <a:rPr lang="en-US" dirty="0"/>
              <a:t>Would not be allowed to interconnect in a condensed timeframe (6 months or so) and would have to follow TSP minimum TIF interconnection timeframes (18 months?)</a:t>
            </a:r>
          </a:p>
          <a:p>
            <a:pPr marL="800100" lvl="1" indent="-342900" algn="l">
              <a:buFont typeface="Arial" panose="020B0604020202020204" pitchFamily="34" charset="0"/>
              <a:buChar char="•"/>
            </a:pPr>
            <a:r>
              <a:rPr lang="en-US" dirty="0"/>
              <a:t>Would require TSP to be responsible for TIF, and LFL QSE to be responsible for LFL-IF</a:t>
            </a:r>
          </a:p>
          <a:p>
            <a:pPr marL="800100" lvl="1" indent="-342900" algn="l">
              <a:buFont typeface="Arial" panose="020B0604020202020204" pitchFamily="34" charset="0"/>
              <a:buChar char="•"/>
            </a:pPr>
            <a:r>
              <a:rPr lang="en-US" dirty="0"/>
              <a:t>Allows for more TSP control of load especially if crypto popularity expires </a:t>
            </a:r>
          </a:p>
          <a:p>
            <a:pPr marL="1257300" lvl="2" indent="-342900" algn="l">
              <a:buFont typeface="Arial" panose="020B0604020202020204" pitchFamily="34" charset="0"/>
              <a:buChar char="•"/>
            </a:pPr>
            <a:r>
              <a:rPr lang="en-US" dirty="0"/>
              <a:t>Prevents transmission connectivity impact (abandoned facilities) if crypto turns out to be a fad</a:t>
            </a:r>
          </a:p>
        </p:txBody>
      </p:sp>
    </p:spTree>
    <p:extLst>
      <p:ext uri="{BB962C8B-B14F-4D97-AF65-F5344CB8AC3E}">
        <p14:creationId xmlns:p14="http://schemas.microsoft.com/office/powerpoint/2010/main" val="4245393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817745"/>
            <a:ext cx="10764603" cy="4262213"/>
          </a:xfrm>
        </p:spPr>
        <p:txBody>
          <a:bodyPr>
            <a:normAutofit/>
          </a:bodyPr>
          <a:lstStyle/>
          <a:p>
            <a:pPr marL="342900" indent="-342900" algn="l">
              <a:buFont typeface="Arial" panose="020B0604020202020204" pitchFamily="34" charset="0"/>
              <a:buChar char="•"/>
            </a:pPr>
            <a:r>
              <a:rPr lang="en-US" dirty="0"/>
              <a:t>LFL treated as a regular load customer:</a:t>
            </a:r>
          </a:p>
          <a:p>
            <a:pPr marL="800100" lvl="1" indent="-342900" algn="l">
              <a:buFont typeface="Arial" panose="020B0604020202020204" pitchFamily="34" charset="0"/>
              <a:buChar char="•"/>
            </a:pPr>
            <a:r>
              <a:rPr lang="en-US" dirty="0"/>
              <a:t>Require a breaker interconnection</a:t>
            </a:r>
          </a:p>
          <a:p>
            <a:pPr marL="1257300" lvl="2" indent="-342900" algn="l">
              <a:buFont typeface="Arial" panose="020B0604020202020204" pitchFamily="34" charset="0"/>
              <a:buChar char="•"/>
            </a:pPr>
            <a:r>
              <a:rPr lang="en-US" dirty="0"/>
              <a:t>Breaker interconnection minimizes LFL impact of faults on the system as the load wouldn’t completely disappear following a fault</a:t>
            </a:r>
          </a:p>
          <a:p>
            <a:pPr marL="1257300" lvl="2" indent="-342900" algn="l">
              <a:buFont typeface="Arial" panose="020B0604020202020204" pitchFamily="34" charset="0"/>
              <a:buChar char="•"/>
            </a:pPr>
            <a:r>
              <a:rPr lang="en-US" dirty="0"/>
              <a:t>Easier to coordinate outages since it would not require the LFL customer to be completed de-energized</a:t>
            </a:r>
          </a:p>
          <a:p>
            <a:pPr marL="1714500" lvl="3" indent="-342900" algn="l">
              <a:buFont typeface="Arial" panose="020B0604020202020204" pitchFamily="34" charset="0"/>
              <a:buChar char="•"/>
            </a:pPr>
            <a:endParaRPr lang="en-US" dirty="0"/>
          </a:p>
          <a:p>
            <a:pPr marL="800100" lvl="1" indent="-342900" algn="l">
              <a:buFont typeface="Arial" panose="020B0604020202020204" pitchFamily="34" charset="0"/>
              <a:buChar char="•"/>
            </a:pPr>
            <a:r>
              <a:rPr lang="en-US" dirty="0"/>
              <a:t>Allowing non-breaker interconnection (tap):</a:t>
            </a:r>
          </a:p>
          <a:p>
            <a:pPr marL="1257300" lvl="2" indent="-342900" algn="l">
              <a:buFont typeface="Arial" panose="020B0604020202020204" pitchFamily="34" charset="0"/>
              <a:buChar char="•"/>
            </a:pPr>
            <a:r>
              <a:rPr lang="en-US" dirty="0"/>
              <a:t>If tapped into a line, the totality of the LFL load would disappear and reappear with each reclosing attempt following a fault, potentially putting a strain on the system</a:t>
            </a:r>
          </a:p>
          <a:p>
            <a:pPr marL="1257300" lvl="2" indent="-342900" algn="l">
              <a:buFont typeface="Arial" panose="020B0604020202020204" pitchFamily="34" charset="0"/>
              <a:buChar char="•"/>
            </a:pPr>
            <a:r>
              <a:rPr lang="en-US" dirty="0"/>
              <a:t>Taps would also require more coordination with LFL customer given that their facility would have to be completely de-energized preventing them from providing ancillary service</a:t>
            </a:r>
          </a:p>
        </p:txBody>
      </p:sp>
    </p:spTree>
    <p:extLst>
      <p:ext uri="{BB962C8B-B14F-4D97-AF65-F5344CB8AC3E}">
        <p14:creationId xmlns:p14="http://schemas.microsoft.com/office/powerpoint/2010/main" val="1507856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817745"/>
            <a:ext cx="10764603" cy="4262213"/>
          </a:xfrm>
        </p:spPr>
        <p:txBody>
          <a:bodyPr>
            <a:normAutofit/>
          </a:bodyPr>
          <a:lstStyle/>
          <a:p>
            <a:pPr algn="l"/>
            <a:r>
              <a:rPr lang="en-US" u="sng" dirty="0"/>
              <a:t>Summer Outage restriction applicability to LFL interconnection</a:t>
            </a:r>
          </a:p>
          <a:p>
            <a:pPr marL="342900" indent="-342900" algn="l">
              <a:buFont typeface="Arial" panose="020B0604020202020204" pitchFamily="34" charset="0"/>
              <a:buChar char="•"/>
            </a:pPr>
            <a:r>
              <a:rPr lang="en-US" dirty="0"/>
              <a:t>Given the condensed interconnection schedule being requested by LFLs, ERCOT must decide whether exceptions will be made for LFL interconnection during Summer Restriction period it currently does for most Generation interconnections.</a:t>
            </a:r>
          </a:p>
          <a:p>
            <a:pPr algn="l"/>
            <a:r>
              <a:rPr lang="en-US" dirty="0"/>
              <a:t> </a:t>
            </a:r>
          </a:p>
          <a:p>
            <a:pPr marL="342900" indent="-342900" algn="l">
              <a:buFont typeface="Arial" panose="020B0604020202020204" pitchFamily="34" charset="0"/>
              <a:buChar char="•"/>
            </a:pPr>
            <a:r>
              <a:rPr lang="en-US" dirty="0"/>
              <a:t>Given immediate need to serve load, ability to do so during Summer months would have to depend on expected capacity margin projected for Summer and LFL market participation </a:t>
            </a:r>
          </a:p>
          <a:p>
            <a:pPr marL="800100" lvl="1" indent="-342900" algn="l">
              <a:buFont typeface="Arial" panose="020B0604020202020204" pitchFamily="34" charset="0"/>
              <a:buChar char="•"/>
            </a:pPr>
            <a:r>
              <a:rPr lang="en-US" dirty="0"/>
              <a:t>No ancillary service, no Summer energization</a:t>
            </a:r>
          </a:p>
        </p:txBody>
      </p:sp>
    </p:spTree>
    <p:extLst>
      <p:ext uri="{BB962C8B-B14F-4D97-AF65-F5344CB8AC3E}">
        <p14:creationId xmlns:p14="http://schemas.microsoft.com/office/powerpoint/2010/main" val="508315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LFLTF Issues: Item 35 - Outage Coordination</a:t>
            </a:r>
          </a:p>
        </p:txBody>
      </p:sp>
      <p:sp>
        <p:nvSpPr>
          <p:cNvPr id="3" name="Subtitle 2"/>
          <p:cNvSpPr>
            <a:spLocks noGrp="1"/>
          </p:cNvSpPr>
          <p:nvPr>
            <p:ph type="subTitle" idx="1"/>
          </p:nvPr>
        </p:nvSpPr>
        <p:spPr>
          <a:xfrm>
            <a:off x="404892" y="1817745"/>
            <a:ext cx="10764603" cy="4262213"/>
          </a:xfrm>
        </p:spPr>
        <p:txBody>
          <a:bodyPr>
            <a:normAutofit/>
          </a:bodyPr>
          <a:lstStyle/>
          <a:p>
            <a:pPr algn="l"/>
            <a:r>
              <a:rPr lang="en-US" u="sng" dirty="0"/>
              <a:t>Congestion concerns</a:t>
            </a:r>
          </a:p>
          <a:p>
            <a:pPr marL="342900" indent="-342900" algn="l">
              <a:buFont typeface="Arial" panose="020B0604020202020204" pitchFamily="34" charset="0"/>
              <a:buChar char="•"/>
            </a:pPr>
            <a:r>
              <a:rPr lang="en-US" dirty="0"/>
              <a:t>Consider modifying the Planning process to include the ability to take maintenance outages (N-1-1) to minimize real-time concerns related to having such a large load</a:t>
            </a:r>
          </a:p>
          <a:p>
            <a:pPr algn="l"/>
            <a:r>
              <a:rPr lang="en-US" dirty="0"/>
              <a:t> </a:t>
            </a:r>
          </a:p>
          <a:p>
            <a:pPr marL="342900" indent="-342900" algn="l">
              <a:buFont typeface="Arial" panose="020B0604020202020204" pitchFamily="34" charset="0"/>
              <a:buChar char="•"/>
            </a:pPr>
            <a:r>
              <a:rPr lang="en-US" dirty="0"/>
              <a:t>Also, unlike Generator Resource interconnection studies in which the Resource’s ability to output full capacity is not ensured, interconnection studies should make sure that the totality of the LFL load can be served at all times</a:t>
            </a:r>
          </a:p>
          <a:p>
            <a:pPr marL="800100" lvl="1" indent="-342900" algn="l">
              <a:buFont typeface="Arial" panose="020B0604020202020204" pitchFamily="34" charset="0"/>
              <a:buChar char="•"/>
            </a:pPr>
            <a:r>
              <a:rPr lang="en-US" dirty="0"/>
              <a:t>Unless LFL customer will be dispatched by SCED at all times (not only when signing up, day ahead, to provide an ancillary service), totality of load will have to be planned for</a:t>
            </a:r>
          </a:p>
          <a:p>
            <a:pPr marL="800100" lvl="1" indent="-342900" algn="l">
              <a:buFont typeface="Arial" panose="020B0604020202020204" pitchFamily="34" charset="0"/>
              <a:buChar char="•"/>
            </a:pPr>
            <a:r>
              <a:rPr lang="en-US" dirty="0"/>
              <a:t>LFL interconnection timeline may be affected by the need to perform transmission upgrades to allow the TSP to serve the load reliably</a:t>
            </a:r>
          </a:p>
          <a:p>
            <a:pPr algn="l"/>
            <a:endParaRPr lang="en-US" dirty="0"/>
          </a:p>
        </p:txBody>
      </p:sp>
    </p:spTree>
    <p:extLst>
      <p:ext uri="{BB962C8B-B14F-4D97-AF65-F5344CB8AC3E}">
        <p14:creationId xmlns:p14="http://schemas.microsoft.com/office/powerpoint/2010/main" val="2261510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1281</TotalTime>
  <Words>913</Words>
  <Application>Microsoft Office PowerPoint</Application>
  <PresentationFormat>Widescreen</PresentationFormat>
  <Paragraphs>72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LFLTF Issues: Item 35 - Outage Coordination</vt:lpstr>
      <vt:lpstr>LFLTF Issues: Item 35 - Outage Coordination</vt:lpstr>
      <vt:lpstr>LFLTF Issues: Item 35 - Outage Coordination</vt:lpstr>
      <vt:lpstr>LFLTF Issues: Item 35 - Outage Coordination</vt:lpstr>
      <vt:lpstr>LFLTF Issues: Item 35 - Outage Coordination</vt:lpstr>
      <vt:lpstr>LFLTF Issues: Item 35 - Outage Coordination</vt:lpstr>
      <vt:lpstr>LFLTF Issues: Item 35 - Outage Coordination</vt:lpstr>
      <vt:lpstr>LFLTF Issues: Item 35 - Outage Coordination</vt:lpstr>
      <vt:lpstr>LFLTF Issues: Item 35 - Outage Coordination</vt:lpstr>
      <vt:lpstr>LFLTF Issues: Item 35 - Outage Coordination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Load Shed Example</dc:title>
  <dc:creator>Martha</dc:creator>
  <cp:lastModifiedBy>Mercado, David L.</cp:lastModifiedBy>
  <cp:revision>93</cp:revision>
  <dcterms:created xsi:type="dcterms:W3CDTF">2022-05-09T18:49:02Z</dcterms:created>
  <dcterms:modified xsi:type="dcterms:W3CDTF">2022-06-14T20:35:22Z</dcterms:modified>
</cp:coreProperties>
</file>