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56"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8161" autoAdjust="0"/>
    <p:restoredTop sz="94660"/>
  </p:normalViewPr>
  <p:slideViewPr>
    <p:cSldViewPr snapToGrid="0">
      <p:cViewPr varScale="1">
        <p:scale>
          <a:sx n="104" d="100"/>
          <a:sy n="104" d="100"/>
        </p:scale>
        <p:origin x="132" y="7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5685884-F22C-46CB-9E3F-57E2B17401A8}" type="datetimeFigureOut">
              <a:rPr lang="en-US" smtClean="0"/>
              <a:t>6/10/2022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BEC0C2-C987-4147-8A40-7C367E8EFC71}" type="slidenum">
              <a:rPr lang="en-US" smtClean="0"/>
              <a:t>‹#›</a:t>
            </a:fld>
            <a:endParaRPr lang="en-US"/>
          </a:p>
        </p:txBody>
      </p:sp>
    </p:spTree>
    <p:extLst>
      <p:ext uri="{BB962C8B-B14F-4D97-AF65-F5344CB8AC3E}">
        <p14:creationId xmlns:p14="http://schemas.microsoft.com/office/powerpoint/2010/main" val="2531941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685884-F22C-46CB-9E3F-57E2B17401A8}" type="datetimeFigureOut">
              <a:rPr lang="en-US" smtClean="0"/>
              <a:t>6/10/2022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BEC0C2-C987-4147-8A40-7C367E8EFC71}" type="slidenum">
              <a:rPr lang="en-US" smtClean="0"/>
              <a:t>‹#›</a:t>
            </a:fld>
            <a:endParaRPr lang="en-US"/>
          </a:p>
        </p:txBody>
      </p:sp>
    </p:spTree>
    <p:extLst>
      <p:ext uri="{BB962C8B-B14F-4D97-AF65-F5344CB8AC3E}">
        <p14:creationId xmlns:p14="http://schemas.microsoft.com/office/powerpoint/2010/main" val="340173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685884-F22C-46CB-9E3F-57E2B17401A8}" type="datetimeFigureOut">
              <a:rPr lang="en-US" smtClean="0"/>
              <a:t>6/10/2022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BEC0C2-C987-4147-8A40-7C367E8EFC71}" type="slidenum">
              <a:rPr lang="en-US" smtClean="0"/>
              <a:t>‹#›</a:t>
            </a:fld>
            <a:endParaRPr lang="en-US"/>
          </a:p>
        </p:txBody>
      </p:sp>
    </p:spTree>
    <p:extLst>
      <p:ext uri="{BB962C8B-B14F-4D97-AF65-F5344CB8AC3E}">
        <p14:creationId xmlns:p14="http://schemas.microsoft.com/office/powerpoint/2010/main" val="4090616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685884-F22C-46CB-9E3F-57E2B17401A8}" type="datetimeFigureOut">
              <a:rPr lang="en-US" smtClean="0"/>
              <a:t>6/10/2022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BEC0C2-C987-4147-8A40-7C367E8EFC71}" type="slidenum">
              <a:rPr lang="en-US" smtClean="0"/>
              <a:t>‹#›</a:t>
            </a:fld>
            <a:endParaRPr lang="en-US"/>
          </a:p>
        </p:txBody>
      </p:sp>
    </p:spTree>
    <p:extLst>
      <p:ext uri="{BB962C8B-B14F-4D97-AF65-F5344CB8AC3E}">
        <p14:creationId xmlns:p14="http://schemas.microsoft.com/office/powerpoint/2010/main" val="122325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5685884-F22C-46CB-9E3F-57E2B17401A8}" type="datetimeFigureOut">
              <a:rPr lang="en-US" smtClean="0"/>
              <a:t>6/10/2022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BEC0C2-C987-4147-8A40-7C367E8EFC71}" type="slidenum">
              <a:rPr lang="en-US" smtClean="0"/>
              <a:t>‹#›</a:t>
            </a:fld>
            <a:endParaRPr lang="en-US"/>
          </a:p>
        </p:txBody>
      </p:sp>
    </p:spTree>
    <p:extLst>
      <p:ext uri="{BB962C8B-B14F-4D97-AF65-F5344CB8AC3E}">
        <p14:creationId xmlns:p14="http://schemas.microsoft.com/office/powerpoint/2010/main" val="736258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5685884-F22C-46CB-9E3F-57E2B17401A8}" type="datetimeFigureOut">
              <a:rPr lang="en-US" smtClean="0"/>
              <a:t>6/10/2022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BEC0C2-C987-4147-8A40-7C367E8EFC71}" type="slidenum">
              <a:rPr lang="en-US" smtClean="0"/>
              <a:t>‹#›</a:t>
            </a:fld>
            <a:endParaRPr lang="en-US"/>
          </a:p>
        </p:txBody>
      </p:sp>
    </p:spTree>
    <p:extLst>
      <p:ext uri="{BB962C8B-B14F-4D97-AF65-F5344CB8AC3E}">
        <p14:creationId xmlns:p14="http://schemas.microsoft.com/office/powerpoint/2010/main" val="19852603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5685884-F22C-46CB-9E3F-57E2B17401A8}" type="datetimeFigureOut">
              <a:rPr lang="en-US" smtClean="0"/>
              <a:t>6/10/2022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BEC0C2-C987-4147-8A40-7C367E8EFC71}" type="slidenum">
              <a:rPr lang="en-US" smtClean="0"/>
              <a:t>‹#›</a:t>
            </a:fld>
            <a:endParaRPr lang="en-US"/>
          </a:p>
        </p:txBody>
      </p:sp>
    </p:spTree>
    <p:extLst>
      <p:ext uri="{BB962C8B-B14F-4D97-AF65-F5344CB8AC3E}">
        <p14:creationId xmlns:p14="http://schemas.microsoft.com/office/powerpoint/2010/main" val="3405841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5685884-F22C-46CB-9E3F-57E2B17401A8}" type="datetimeFigureOut">
              <a:rPr lang="en-US" smtClean="0"/>
              <a:t>6/10/2022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BEC0C2-C987-4147-8A40-7C367E8EFC71}" type="slidenum">
              <a:rPr lang="en-US" smtClean="0"/>
              <a:t>‹#›</a:t>
            </a:fld>
            <a:endParaRPr lang="en-US"/>
          </a:p>
        </p:txBody>
      </p:sp>
    </p:spTree>
    <p:extLst>
      <p:ext uri="{BB962C8B-B14F-4D97-AF65-F5344CB8AC3E}">
        <p14:creationId xmlns:p14="http://schemas.microsoft.com/office/powerpoint/2010/main" val="1532940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685884-F22C-46CB-9E3F-57E2B17401A8}" type="datetimeFigureOut">
              <a:rPr lang="en-US" smtClean="0"/>
              <a:t>6/10/2022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BEC0C2-C987-4147-8A40-7C367E8EFC71}" type="slidenum">
              <a:rPr lang="en-US" smtClean="0"/>
              <a:t>‹#›</a:t>
            </a:fld>
            <a:endParaRPr lang="en-US"/>
          </a:p>
        </p:txBody>
      </p:sp>
    </p:spTree>
    <p:extLst>
      <p:ext uri="{BB962C8B-B14F-4D97-AF65-F5344CB8AC3E}">
        <p14:creationId xmlns:p14="http://schemas.microsoft.com/office/powerpoint/2010/main" val="20541358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5685884-F22C-46CB-9E3F-57E2B17401A8}" type="datetimeFigureOut">
              <a:rPr lang="en-US" smtClean="0"/>
              <a:t>6/10/2022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BEC0C2-C987-4147-8A40-7C367E8EFC71}" type="slidenum">
              <a:rPr lang="en-US" smtClean="0"/>
              <a:t>‹#›</a:t>
            </a:fld>
            <a:endParaRPr lang="en-US"/>
          </a:p>
        </p:txBody>
      </p:sp>
    </p:spTree>
    <p:extLst>
      <p:ext uri="{BB962C8B-B14F-4D97-AF65-F5344CB8AC3E}">
        <p14:creationId xmlns:p14="http://schemas.microsoft.com/office/powerpoint/2010/main" val="979033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5685884-F22C-46CB-9E3F-57E2B17401A8}" type="datetimeFigureOut">
              <a:rPr lang="en-US" smtClean="0"/>
              <a:t>6/10/2022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BEC0C2-C987-4147-8A40-7C367E8EFC71}" type="slidenum">
              <a:rPr lang="en-US" smtClean="0"/>
              <a:t>‹#›</a:t>
            </a:fld>
            <a:endParaRPr lang="en-US"/>
          </a:p>
        </p:txBody>
      </p:sp>
    </p:spTree>
    <p:extLst>
      <p:ext uri="{BB962C8B-B14F-4D97-AF65-F5344CB8AC3E}">
        <p14:creationId xmlns:p14="http://schemas.microsoft.com/office/powerpoint/2010/main" val="21811228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685884-F22C-46CB-9E3F-57E2B17401A8}" type="datetimeFigureOut">
              <a:rPr lang="en-US" smtClean="0"/>
              <a:t>6/10/2022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BEC0C2-C987-4147-8A40-7C367E8EFC71}" type="slidenum">
              <a:rPr lang="en-US" smtClean="0"/>
              <a:t>‹#›</a:t>
            </a:fld>
            <a:endParaRPr lang="en-US"/>
          </a:p>
        </p:txBody>
      </p:sp>
    </p:spTree>
    <p:extLst>
      <p:ext uri="{BB962C8B-B14F-4D97-AF65-F5344CB8AC3E}">
        <p14:creationId xmlns:p14="http://schemas.microsoft.com/office/powerpoint/2010/main" val="454388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2155" y="-33953"/>
            <a:ext cx="11190078" cy="985424"/>
          </a:xfrm>
        </p:spPr>
        <p:txBody>
          <a:bodyPr>
            <a:normAutofit fontScale="90000"/>
          </a:bodyPr>
          <a:lstStyle/>
          <a:p>
            <a:pPr algn="l"/>
            <a:r>
              <a:rPr lang="en-US" sz="4800" dirty="0"/>
              <a:t>LFLTF Load Shed Issues: Items 34, 38, 39, 43, 44</a:t>
            </a:r>
          </a:p>
        </p:txBody>
      </p:sp>
      <p:sp>
        <p:nvSpPr>
          <p:cNvPr id="3" name="Subtitle 2"/>
          <p:cNvSpPr>
            <a:spLocks noGrp="1"/>
          </p:cNvSpPr>
          <p:nvPr>
            <p:ph type="subTitle" idx="1"/>
          </p:nvPr>
        </p:nvSpPr>
        <p:spPr>
          <a:xfrm>
            <a:off x="404892" y="1817745"/>
            <a:ext cx="10764603" cy="4262213"/>
          </a:xfrm>
        </p:spPr>
        <p:txBody>
          <a:bodyPr>
            <a:normAutofit/>
          </a:bodyPr>
          <a:lstStyle/>
          <a:p>
            <a:pPr marL="342900" indent="-342900" algn="l">
              <a:buFont typeface="Arial" panose="020B0604020202020204" pitchFamily="34" charset="0"/>
              <a:buChar char="•"/>
            </a:pPr>
            <a:r>
              <a:rPr lang="en-US" dirty="0"/>
              <a:t>Consider the requirements for CLR/”Interruptible Load” to be excluded from a TDSPs' EEA3 Firm Load Shed obligations (#34).</a:t>
            </a:r>
          </a:p>
          <a:p>
            <a:pPr marL="800100" lvl="1" indent="-342900" algn="l">
              <a:buFont typeface="Arial" panose="020B0604020202020204" pitchFamily="34" charset="0"/>
              <a:buChar char="•"/>
            </a:pPr>
            <a:r>
              <a:rPr lang="en-US" dirty="0"/>
              <a:t>To the degree certain LFLs are excluded from UFLS and/or firm load shed obligations, identify any processes necessary for curtailing/deploying those loads (#38).</a:t>
            </a:r>
          </a:p>
          <a:p>
            <a:pPr marL="342900" indent="-342900" algn="l">
              <a:buFont typeface="Arial" panose="020B0604020202020204" pitchFamily="34" charset="0"/>
              <a:buChar char="•"/>
            </a:pPr>
            <a:r>
              <a:rPr lang="en-US" dirty="0"/>
              <a:t>Consider changes to EEA3 load shed allocation, including re-evaluation of load share calculations and counting behind-the-meter load reductions towards load shed obligations. (#39)</a:t>
            </a:r>
          </a:p>
          <a:p>
            <a:pPr marL="342900" indent="-342900" algn="l">
              <a:buFont typeface="Arial" panose="020B0604020202020204" pitchFamily="34" charset="0"/>
              <a:buChar char="•"/>
            </a:pPr>
            <a:r>
              <a:rPr lang="en-US" dirty="0"/>
              <a:t>CLR/Interruptible Load on firm load shed obligations:  </a:t>
            </a:r>
          </a:p>
          <a:p>
            <a:pPr marL="800100" lvl="1" indent="-342900" algn="l">
              <a:buFont typeface="Arial" panose="020B0604020202020204" pitchFamily="34" charset="0"/>
              <a:buChar char="•"/>
            </a:pPr>
            <a:r>
              <a:rPr lang="en-US" dirty="0"/>
              <a:t>BTM Load treatment (#43)</a:t>
            </a:r>
          </a:p>
          <a:p>
            <a:pPr marL="800100" lvl="1" indent="-342900" algn="l">
              <a:buFont typeface="Arial" panose="020B0604020202020204" pitchFamily="34" charset="0"/>
              <a:buChar char="•"/>
            </a:pPr>
            <a:r>
              <a:rPr lang="en-US" dirty="0"/>
              <a:t>TSP LFL treatment (#44)</a:t>
            </a:r>
          </a:p>
          <a:p>
            <a:pPr algn="l"/>
            <a:endParaRPr lang="en-US" dirty="0"/>
          </a:p>
          <a:p>
            <a:pPr marL="800100" lvl="1" indent="-342900" algn="l">
              <a:buFont typeface="Arial" panose="020B0604020202020204" pitchFamily="34" charset="0"/>
              <a:buChar char="•"/>
            </a:pPr>
            <a:endParaRPr lang="en-US" dirty="0"/>
          </a:p>
        </p:txBody>
      </p:sp>
    </p:spTree>
    <p:extLst>
      <p:ext uri="{BB962C8B-B14F-4D97-AF65-F5344CB8AC3E}">
        <p14:creationId xmlns:p14="http://schemas.microsoft.com/office/powerpoint/2010/main" val="33247850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2155" y="-33953"/>
            <a:ext cx="11190078" cy="985424"/>
          </a:xfrm>
        </p:spPr>
        <p:txBody>
          <a:bodyPr>
            <a:normAutofit/>
          </a:bodyPr>
          <a:lstStyle/>
          <a:p>
            <a:pPr algn="l"/>
            <a:r>
              <a:rPr lang="en-US" sz="4800" dirty="0"/>
              <a:t>How </a:t>
            </a:r>
            <a:r>
              <a:rPr lang="en-US" sz="4800" dirty="0" smtClean="0"/>
              <a:t>Load </a:t>
            </a:r>
            <a:r>
              <a:rPr lang="en-US" sz="4800" dirty="0"/>
              <a:t>Shed Allocation </a:t>
            </a:r>
            <a:r>
              <a:rPr lang="en-US" sz="4800" dirty="0" smtClean="0"/>
              <a:t>Works</a:t>
            </a:r>
            <a:endParaRPr lang="en-US" sz="4800" dirty="0"/>
          </a:p>
        </p:txBody>
      </p:sp>
      <p:sp>
        <p:nvSpPr>
          <p:cNvPr id="3" name="Subtitle 2"/>
          <p:cNvSpPr>
            <a:spLocks noGrp="1"/>
          </p:cNvSpPr>
          <p:nvPr>
            <p:ph type="subTitle" idx="1"/>
          </p:nvPr>
        </p:nvSpPr>
        <p:spPr>
          <a:xfrm>
            <a:off x="192155" y="1737534"/>
            <a:ext cx="11374203" cy="4262213"/>
          </a:xfrm>
        </p:spPr>
        <p:txBody>
          <a:bodyPr>
            <a:normAutofit/>
          </a:bodyPr>
          <a:lstStyle/>
          <a:p>
            <a:pPr marL="342900" indent="-342900" algn="l">
              <a:buFont typeface="Arial" panose="020B0604020202020204" pitchFamily="34" charset="0"/>
              <a:buChar char="•"/>
            </a:pPr>
            <a:r>
              <a:rPr lang="en-US" dirty="0"/>
              <a:t>Each December, ERCOT reports to the PUCT the peak load on each DSP’s system that occurred during the system’s peak 15 minute intervals in June, July, August, September of that calendar year</a:t>
            </a:r>
          </a:p>
          <a:p>
            <a:pPr marL="342900" indent="-342900" algn="l">
              <a:buFont typeface="Arial" panose="020B0604020202020204" pitchFamily="34" charset="0"/>
              <a:buChar char="•"/>
            </a:pPr>
            <a:r>
              <a:rPr lang="en-US" dirty="0"/>
              <a:t>The four peaks are averaged for each DSP, and each DSP is allocated a % Load Ratio Share</a:t>
            </a:r>
          </a:p>
          <a:p>
            <a:pPr marL="342900" indent="-342900" algn="l">
              <a:buFont typeface="Arial" panose="020B0604020202020204" pitchFamily="34" charset="0"/>
              <a:buChar char="•"/>
            </a:pPr>
            <a:r>
              <a:rPr lang="en-US" dirty="0"/>
              <a:t>The ~140 DSPs are mapped to the Transmission Operators who represent their load</a:t>
            </a:r>
          </a:p>
          <a:p>
            <a:pPr marL="800100" lvl="1" indent="-342900" algn="l">
              <a:buFont typeface="Arial" panose="020B0604020202020204" pitchFamily="34" charset="0"/>
              <a:buChar char="•"/>
            </a:pPr>
            <a:r>
              <a:rPr lang="en-US" dirty="0"/>
              <a:t>Some DSPs are TOs themselves (AEP, CNP, Oncor)</a:t>
            </a:r>
          </a:p>
          <a:p>
            <a:pPr marL="800100" lvl="1" indent="-342900" algn="l">
              <a:buFont typeface="Arial" panose="020B0604020202020204" pitchFamily="34" charset="0"/>
              <a:buChar char="•"/>
            </a:pPr>
            <a:r>
              <a:rPr lang="en-US" dirty="0"/>
              <a:t>Some DSPs are represented by a third party TO (LCRA, GSEC, STEC)</a:t>
            </a:r>
          </a:p>
          <a:p>
            <a:pPr marL="342900" indent="-342900" algn="l">
              <a:buFont typeface="Arial" panose="020B0604020202020204" pitchFamily="34" charset="0"/>
              <a:buChar char="•"/>
            </a:pPr>
            <a:r>
              <a:rPr lang="en-US" dirty="0"/>
              <a:t>The % of system load required to be shed by each TO during manual load shed is the summed %s of the DSPs the TO represents. </a:t>
            </a:r>
          </a:p>
          <a:p>
            <a:pPr marL="800100" lvl="1" indent="-342900" algn="l">
              <a:buFont typeface="Arial" panose="020B0604020202020204" pitchFamily="34" charset="0"/>
              <a:buChar char="•"/>
            </a:pPr>
            <a:endParaRPr lang="en-US" dirty="0"/>
          </a:p>
        </p:txBody>
      </p:sp>
    </p:spTree>
    <p:extLst>
      <p:ext uri="{BB962C8B-B14F-4D97-AF65-F5344CB8AC3E}">
        <p14:creationId xmlns:p14="http://schemas.microsoft.com/office/powerpoint/2010/main" val="2980963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2155" y="0"/>
            <a:ext cx="11190078" cy="985424"/>
          </a:xfrm>
        </p:spPr>
        <p:txBody>
          <a:bodyPr>
            <a:normAutofit/>
          </a:bodyPr>
          <a:lstStyle/>
          <a:p>
            <a:pPr algn="l"/>
            <a:r>
              <a:rPr lang="en-US" sz="4800" dirty="0"/>
              <a:t>Foundational </a:t>
            </a:r>
            <a:r>
              <a:rPr lang="en-US" sz="4800" dirty="0" smtClean="0"/>
              <a:t>Assumptions</a:t>
            </a:r>
            <a:endParaRPr lang="en-US" sz="4800" dirty="0"/>
          </a:p>
        </p:txBody>
      </p:sp>
      <p:sp>
        <p:nvSpPr>
          <p:cNvPr id="3" name="Subtitle 2"/>
          <p:cNvSpPr>
            <a:spLocks noGrp="1"/>
          </p:cNvSpPr>
          <p:nvPr>
            <p:ph type="subTitle" idx="1"/>
          </p:nvPr>
        </p:nvSpPr>
        <p:spPr>
          <a:xfrm>
            <a:off x="192155" y="1737534"/>
            <a:ext cx="11374203" cy="4262213"/>
          </a:xfrm>
        </p:spPr>
        <p:txBody>
          <a:bodyPr>
            <a:normAutofit/>
          </a:bodyPr>
          <a:lstStyle/>
          <a:p>
            <a:pPr marL="342900" indent="-342900" algn="l">
              <a:buFont typeface="Arial" panose="020B0604020202020204" pitchFamily="34" charset="0"/>
              <a:buChar char="•"/>
            </a:pPr>
            <a:r>
              <a:rPr lang="en-US" dirty="0"/>
              <a:t>TDSPs cannot assume any particular voluntary response from a load</a:t>
            </a:r>
          </a:p>
          <a:p>
            <a:pPr marL="342900" indent="-342900" algn="l">
              <a:buFont typeface="Arial" panose="020B0604020202020204" pitchFamily="34" charset="0"/>
              <a:buChar char="•"/>
            </a:pPr>
            <a:r>
              <a:rPr lang="en-US" dirty="0"/>
              <a:t>Load shed instructions are based on a point in time and represent actions that are required to return or keep the system in a secure state</a:t>
            </a:r>
          </a:p>
          <a:p>
            <a:pPr marL="342900" indent="-342900" algn="l">
              <a:buFont typeface="Arial" panose="020B0604020202020204" pitchFamily="34" charset="0"/>
              <a:buChar char="•"/>
            </a:pPr>
            <a:r>
              <a:rPr lang="en-US" dirty="0"/>
              <a:t>Registering as a CLR does not provide assurance of how a load will respond in real-time because this does not require that the load submit offers to reduce or increase consumption 100% of the time,</a:t>
            </a:r>
            <a:r>
              <a:rPr lang="en-US" dirty="0">
                <a:solidFill>
                  <a:srgbClr val="00B0F0"/>
                </a:solidFill>
              </a:rPr>
              <a:t> </a:t>
            </a:r>
            <a:r>
              <a:rPr lang="en-US" dirty="0"/>
              <a:t>or offer any particular % of their capacity at all times </a:t>
            </a:r>
          </a:p>
          <a:p>
            <a:pPr marL="342900" indent="-342900" algn="l">
              <a:buFont typeface="Arial" panose="020B0604020202020204" pitchFamily="34" charset="0"/>
              <a:buChar char="•"/>
            </a:pPr>
            <a:r>
              <a:rPr lang="en-US" dirty="0"/>
              <a:t>Load shed actions must be simple and quickly implementable </a:t>
            </a:r>
          </a:p>
          <a:p>
            <a:pPr algn="l"/>
            <a:endParaRPr lang="en-US" dirty="0"/>
          </a:p>
        </p:txBody>
      </p:sp>
    </p:spTree>
    <p:extLst>
      <p:ext uri="{BB962C8B-B14F-4D97-AF65-F5344CB8AC3E}">
        <p14:creationId xmlns:p14="http://schemas.microsoft.com/office/powerpoint/2010/main" val="446333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4217" y="160421"/>
            <a:ext cx="11190078" cy="985424"/>
          </a:xfrm>
        </p:spPr>
        <p:txBody>
          <a:bodyPr>
            <a:normAutofit/>
          </a:bodyPr>
          <a:lstStyle/>
          <a:p>
            <a:pPr algn="l"/>
            <a:r>
              <a:rPr lang="en-US" sz="4800" dirty="0"/>
              <a:t>LFLTF – Load Shed Problem Statement</a:t>
            </a:r>
          </a:p>
        </p:txBody>
      </p:sp>
      <p:sp>
        <p:nvSpPr>
          <p:cNvPr id="3" name="Subtitle 2"/>
          <p:cNvSpPr>
            <a:spLocks noGrp="1"/>
          </p:cNvSpPr>
          <p:nvPr>
            <p:ph type="subTitle" idx="1"/>
          </p:nvPr>
        </p:nvSpPr>
        <p:spPr>
          <a:xfrm>
            <a:off x="192155" y="1737534"/>
            <a:ext cx="11374203" cy="4823687"/>
          </a:xfrm>
        </p:spPr>
        <p:txBody>
          <a:bodyPr>
            <a:normAutofit/>
          </a:bodyPr>
          <a:lstStyle/>
          <a:p>
            <a:pPr marL="342900" indent="-342900" algn="l">
              <a:buFont typeface="Arial" panose="020B0604020202020204" pitchFamily="34" charset="0"/>
              <a:buChar char="•"/>
            </a:pPr>
            <a:r>
              <a:rPr lang="en-US" dirty="0"/>
              <a:t>When a LFL consumes energy during a 4CP interval, those MW are included in the % of system load allocated to the DSP and subsequently to the TO serving this LFL, and is required to be shed during Firm Load Shed.</a:t>
            </a:r>
          </a:p>
          <a:p>
            <a:pPr algn="l"/>
            <a:endParaRPr lang="en-US" dirty="0"/>
          </a:p>
          <a:p>
            <a:pPr marL="342900" indent="-342900" algn="l">
              <a:buFont typeface="Arial" panose="020B0604020202020204" pitchFamily="34" charset="0"/>
              <a:buChar char="•"/>
            </a:pPr>
            <a:r>
              <a:rPr lang="en-US" dirty="0"/>
              <a:t>What if the LFL is 500MW in size, and the maximum load the TO has ever served during peak conditions is 300MW?</a:t>
            </a:r>
          </a:p>
          <a:p>
            <a:pPr marL="800100" lvl="1" indent="-342900" algn="l">
              <a:buFont typeface="Arial" panose="020B0604020202020204" pitchFamily="34" charset="0"/>
              <a:buChar char="•"/>
            </a:pPr>
            <a:r>
              <a:rPr lang="en-US" dirty="0"/>
              <a:t>Problem Scenario 1:  The LFL is not consuming when load shed is directed by ERCOT, and the TO cannot meet its load shed obligation without the LFL’s MW reduction.</a:t>
            </a:r>
          </a:p>
          <a:p>
            <a:pPr marL="1257300" lvl="2" indent="-342900" algn="l">
              <a:buFont typeface="Arial" panose="020B0604020202020204" pitchFamily="34" charset="0"/>
              <a:buChar char="•"/>
            </a:pPr>
            <a:r>
              <a:rPr lang="en-US" dirty="0"/>
              <a:t>TDSP is contractually obligating the LFL to consume until EEA3 is declared to meet its Load Shed obligation (misaligned with reliability objectives)</a:t>
            </a:r>
          </a:p>
          <a:p>
            <a:pPr marL="800100" lvl="1" indent="-342900" algn="l">
              <a:buFont typeface="Arial" panose="020B0604020202020204" pitchFamily="34" charset="0"/>
              <a:buChar char="•"/>
            </a:pPr>
            <a:r>
              <a:rPr lang="en-US" dirty="0"/>
              <a:t>Other Problem </a:t>
            </a:r>
            <a:r>
              <a:rPr lang="en-US" dirty="0" smtClean="0"/>
              <a:t>Scenarios? (for Market Participant input)</a:t>
            </a:r>
            <a:endParaRPr lang="en-US" dirty="0"/>
          </a:p>
          <a:p>
            <a:pPr algn="l"/>
            <a:endParaRPr lang="en-US" dirty="0"/>
          </a:p>
          <a:p>
            <a:pPr marL="800100" lvl="1" indent="-342900" algn="l">
              <a:buFont typeface="Arial" panose="020B0604020202020204" pitchFamily="34" charset="0"/>
              <a:buChar char="•"/>
            </a:pPr>
            <a:endParaRPr lang="en-US" dirty="0"/>
          </a:p>
        </p:txBody>
      </p:sp>
    </p:spTree>
    <p:extLst>
      <p:ext uri="{BB962C8B-B14F-4D97-AF65-F5344CB8AC3E}">
        <p14:creationId xmlns:p14="http://schemas.microsoft.com/office/powerpoint/2010/main" val="796303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2155" y="0"/>
            <a:ext cx="11190078" cy="985424"/>
          </a:xfrm>
        </p:spPr>
        <p:txBody>
          <a:bodyPr>
            <a:normAutofit/>
          </a:bodyPr>
          <a:lstStyle/>
          <a:p>
            <a:pPr algn="l"/>
            <a:r>
              <a:rPr lang="en-US" sz="4800" dirty="0"/>
              <a:t>LFLTF Load Shed – Proposals</a:t>
            </a:r>
          </a:p>
        </p:txBody>
      </p:sp>
      <p:sp>
        <p:nvSpPr>
          <p:cNvPr id="3" name="Subtitle 2"/>
          <p:cNvSpPr>
            <a:spLocks noGrp="1"/>
          </p:cNvSpPr>
          <p:nvPr>
            <p:ph type="subTitle" idx="1"/>
          </p:nvPr>
        </p:nvSpPr>
        <p:spPr>
          <a:xfrm>
            <a:off x="192155" y="1737534"/>
            <a:ext cx="11735988" cy="4995775"/>
          </a:xfrm>
        </p:spPr>
        <p:txBody>
          <a:bodyPr>
            <a:normAutofit/>
          </a:bodyPr>
          <a:lstStyle/>
          <a:p>
            <a:pPr algn="l">
              <a:buFont typeface="Arial" panose="020B0604020202020204" pitchFamily="34" charset="0"/>
              <a:buChar char="•"/>
            </a:pPr>
            <a:r>
              <a:rPr lang="en-US" dirty="0" smtClean="0"/>
              <a:t>Dynamic </a:t>
            </a:r>
            <a:r>
              <a:rPr lang="en-US" dirty="0" smtClean="0"/>
              <a:t>Load Shed (Golden </a:t>
            </a:r>
            <a:r>
              <a:rPr lang="en-US" dirty="0"/>
              <a:t>Spread Electric </a:t>
            </a:r>
            <a:r>
              <a:rPr lang="en-US" dirty="0" smtClean="0"/>
              <a:t>Cooperative)</a:t>
            </a:r>
            <a:endParaRPr lang="en-US" dirty="0"/>
          </a:p>
          <a:p>
            <a:pPr lvl="1" algn="l">
              <a:buFont typeface="Arial" panose="020B0604020202020204" pitchFamily="34" charset="0"/>
              <a:buChar char="•"/>
            </a:pPr>
            <a:r>
              <a:rPr lang="en-US" sz="1700" dirty="0">
                <a:solidFill>
                  <a:srgbClr val="242424"/>
                </a:solidFill>
                <a:latin typeface="-apple-system"/>
              </a:rPr>
              <a:t>Pro</a:t>
            </a:r>
            <a:r>
              <a:rPr lang="en-US" sz="1700" dirty="0">
                <a:solidFill>
                  <a:srgbClr val="242424"/>
                </a:solidFill>
                <a:effectLst/>
                <a:latin typeface="-apple-system"/>
              </a:rPr>
              <a:t>poses for ERCOT to telemeter TOs real time load shed obligation percentage </a:t>
            </a:r>
          </a:p>
          <a:p>
            <a:pPr lvl="2" algn="l">
              <a:buFont typeface="Arial" panose="020B0604020202020204" pitchFamily="34" charset="0"/>
              <a:buChar char="•"/>
            </a:pPr>
            <a:r>
              <a:rPr lang="en-US" sz="1500" dirty="0">
                <a:solidFill>
                  <a:srgbClr val="242424"/>
                </a:solidFill>
                <a:latin typeface="-apple-system"/>
              </a:rPr>
              <a:t> This is </a:t>
            </a:r>
            <a:r>
              <a:rPr lang="en-US" sz="1500" dirty="0">
                <a:solidFill>
                  <a:srgbClr val="242424"/>
                </a:solidFill>
                <a:effectLst/>
                <a:latin typeface="-apple-system"/>
              </a:rPr>
              <a:t>what the GSEC TO does for its member cooperatives</a:t>
            </a:r>
          </a:p>
          <a:p>
            <a:pPr lvl="3" algn="l">
              <a:buFont typeface="Arial" panose="020B0604020202020204" pitchFamily="34" charset="0"/>
              <a:buChar char="•"/>
            </a:pPr>
            <a:r>
              <a:rPr lang="en-US" sz="1200" dirty="0">
                <a:solidFill>
                  <a:srgbClr val="242424"/>
                </a:solidFill>
                <a:latin typeface="-apple-system"/>
              </a:rPr>
              <a:t>GSEC takes its load shed allocation from the table, and allocates to its members based upon real time load.</a:t>
            </a:r>
          </a:p>
          <a:p>
            <a:pPr lvl="3" algn="l">
              <a:buFont typeface="Arial" panose="020B0604020202020204" pitchFamily="34" charset="0"/>
              <a:buChar char="•"/>
            </a:pPr>
            <a:r>
              <a:rPr lang="en-US" sz="1200" dirty="0">
                <a:solidFill>
                  <a:srgbClr val="242424"/>
                </a:solidFill>
                <a:effectLst/>
                <a:latin typeface="-apple-system"/>
              </a:rPr>
              <a:t>SCADA screen built to where the operator enters the ERCOT wide load shed amount, and each members allocation is immediately displayed. </a:t>
            </a:r>
          </a:p>
          <a:p>
            <a:pPr lvl="2" algn="l">
              <a:buFont typeface="Arial" panose="020B0604020202020204" pitchFamily="34" charset="0"/>
              <a:buChar char="•"/>
            </a:pPr>
            <a:r>
              <a:rPr lang="en-US" sz="1500" dirty="0">
                <a:solidFill>
                  <a:srgbClr val="242424"/>
                </a:solidFill>
                <a:effectLst/>
                <a:latin typeface="-apple-system"/>
              </a:rPr>
              <a:t>Each TO could telemeter their load to ERCOT</a:t>
            </a:r>
            <a:endParaRPr lang="en-US" sz="2200" dirty="0">
              <a:solidFill>
                <a:srgbClr val="242424"/>
              </a:solidFill>
              <a:effectLst/>
              <a:latin typeface="-apple-system"/>
            </a:endParaRPr>
          </a:p>
          <a:p>
            <a:pPr lvl="3" algn="l">
              <a:buFont typeface="Arial" panose="020B0604020202020204" pitchFamily="34" charset="0"/>
              <a:buChar char="•"/>
            </a:pPr>
            <a:r>
              <a:rPr lang="en-US" sz="1200" dirty="0">
                <a:solidFill>
                  <a:srgbClr val="242424"/>
                </a:solidFill>
                <a:effectLst/>
                <a:latin typeface="-apple-system"/>
              </a:rPr>
              <a:t>ERCOT could calculate real time % based on TO load telemetry, and telemeter each TO their % obligation</a:t>
            </a:r>
            <a:endParaRPr lang="en-US" sz="1900" dirty="0">
              <a:solidFill>
                <a:srgbClr val="242424"/>
              </a:solidFill>
              <a:effectLst/>
              <a:latin typeface="-apple-system"/>
            </a:endParaRPr>
          </a:p>
          <a:p>
            <a:pPr lvl="3" algn="l">
              <a:buFont typeface="Arial" panose="020B0604020202020204" pitchFamily="34" charset="0"/>
              <a:buChar char="•"/>
            </a:pPr>
            <a:r>
              <a:rPr lang="en-US" sz="1200" dirty="0">
                <a:solidFill>
                  <a:srgbClr val="242424"/>
                </a:solidFill>
                <a:effectLst/>
                <a:latin typeface="-apple-system"/>
              </a:rPr>
              <a:t>ERCOT lock in TO % load shed obligation at the appropriate time for an event (perhaps between EEA2 and EEA3).</a:t>
            </a:r>
          </a:p>
          <a:p>
            <a:pPr lvl="1" algn="l">
              <a:buFont typeface="Arial" panose="020B0604020202020204" pitchFamily="34" charset="0"/>
              <a:buChar char="•"/>
            </a:pPr>
            <a:r>
              <a:rPr lang="en-US" sz="1700" dirty="0">
                <a:solidFill>
                  <a:srgbClr val="242424"/>
                </a:solidFill>
                <a:effectLst/>
                <a:latin typeface="-apple-system"/>
              </a:rPr>
              <a:t>Alternately, exclude data center loads from static tables</a:t>
            </a:r>
          </a:p>
          <a:p>
            <a:pPr lvl="2" algn="l">
              <a:buFont typeface="Arial" panose="020B0604020202020204" pitchFamily="34" charset="0"/>
              <a:buChar char="•"/>
            </a:pPr>
            <a:r>
              <a:rPr lang="en-US" sz="1500" dirty="0">
                <a:solidFill>
                  <a:srgbClr val="242424"/>
                </a:solidFill>
                <a:effectLst/>
                <a:latin typeface="-apple-system"/>
              </a:rPr>
              <a:t>GSEC still concerned about winter load shedding based upon summer 4CP from 1-1/2 years ago (Feb 2021 EEA3 load shed was based upon 2019 4CP).</a:t>
            </a:r>
          </a:p>
          <a:p>
            <a:pPr lvl="2" algn="l">
              <a:buFont typeface="Arial" panose="020B0604020202020204" pitchFamily="34" charset="0"/>
              <a:buChar char="•"/>
            </a:pPr>
            <a:r>
              <a:rPr lang="en-US" sz="1700" dirty="0">
                <a:solidFill>
                  <a:srgbClr val="242424"/>
                </a:solidFill>
                <a:effectLst/>
                <a:latin typeface="-apple-system"/>
              </a:rPr>
              <a:t>If this method is chosen, what would qualify for table exclusion and how would it be “policed”?</a:t>
            </a:r>
            <a:endParaRPr lang="en-US" dirty="0"/>
          </a:p>
          <a:p>
            <a:pPr marL="342900" indent="-342900" algn="l">
              <a:buFont typeface="Arial" panose="020B0604020202020204" pitchFamily="34" charset="0"/>
              <a:buChar char="•"/>
            </a:pPr>
            <a:r>
              <a:rPr lang="en-US" dirty="0" smtClean="0"/>
              <a:t>Instruct LFL QSEs to reduce/shed load pre-EEA (ERCOT)</a:t>
            </a:r>
          </a:p>
          <a:p>
            <a:pPr marL="342900" indent="-342900" algn="l">
              <a:buFont typeface="Arial" panose="020B0604020202020204" pitchFamily="34" charset="0"/>
              <a:buChar char="•"/>
            </a:pPr>
            <a:r>
              <a:rPr lang="en-US" dirty="0" smtClean="0"/>
              <a:t>Additional Market </a:t>
            </a:r>
            <a:r>
              <a:rPr lang="en-US" dirty="0"/>
              <a:t>Participant </a:t>
            </a:r>
            <a:r>
              <a:rPr lang="en-US" dirty="0" smtClean="0"/>
              <a:t>input?</a:t>
            </a:r>
            <a:endParaRPr lang="en-US" dirty="0"/>
          </a:p>
          <a:p>
            <a:pPr algn="l"/>
            <a:endParaRPr lang="en-US" dirty="0"/>
          </a:p>
          <a:p>
            <a:pPr algn="l"/>
            <a:endParaRPr lang="en-US" dirty="0"/>
          </a:p>
          <a:p>
            <a:pPr algn="l"/>
            <a:endParaRPr lang="en-US" dirty="0"/>
          </a:p>
          <a:p>
            <a:pPr marL="800100" lvl="1" indent="-342900" algn="l">
              <a:buFont typeface="Arial" panose="020B0604020202020204" pitchFamily="34" charset="0"/>
              <a:buChar char="•"/>
            </a:pPr>
            <a:endParaRPr lang="en-US" dirty="0"/>
          </a:p>
        </p:txBody>
      </p:sp>
    </p:spTree>
    <p:extLst>
      <p:ext uri="{BB962C8B-B14F-4D97-AF65-F5344CB8AC3E}">
        <p14:creationId xmlns:p14="http://schemas.microsoft.com/office/powerpoint/2010/main" val="28655737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2155" y="-33953"/>
            <a:ext cx="9144000" cy="985424"/>
          </a:xfrm>
        </p:spPr>
        <p:txBody>
          <a:bodyPr>
            <a:normAutofit/>
          </a:bodyPr>
          <a:lstStyle/>
          <a:p>
            <a:pPr algn="l"/>
            <a:r>
              <a:rPr lang="en-US" sz="4800" dirty="0"/>
              <a:t>Load Shed Example (Oncor)</a:t>
            </a:r>
          </a:p>
        </p:txBody>
      </p:sp>
      <p:sp>
        <p:nvSpPr>
          <p:cNvPr id="3" name="Subtitle 2"/>
          <p:cNvSpPr>
            <a:spLocks noGrp="1"/>
          </p:cNvSpPr>
          <p:nvPr>
            <p:ph type="subTitle" idx="1"/>
          </p:nvPr>
        </p:nvSpPr>
        <p:spPr>
          <a:xfrm>
            <a:off x="192155" y="951471"/>
            <a:ext cx="11999845" cy="5906530"/>
          </a:xfrm>
        </p:spPr>
        <p:txBody>
          <a:bodyPr>
            <a:normAutofit lnSpcReduction="10000"/>
          </a:bodyPr>
          <a:lstStyle/>
          <a:p>
            <a:pPr marL="342900" indent="-342900" algn="l">
              <a:buFont typeface="Arial" panose="020B0604020202020204" pitchFamily="34" charset="0"/>
              <a:buChar char="•"/>
            </a:pPr>
            <a:r>
              <a:rPr lang="en-US" dirty="0"/>
              <a:t>Existing Load Shed allocation process:</a:t>
            </a:r>
          </a:p>
          <a:p>
            <a:pPr marL="800100" lvl="1" indent="-342900" algn="l">
              <a:buFont typeface="Arial" panose="020B0604020202020204" pitchFamily="34" charset="0"/>
              <a:buChar char="•"/>
            </a:pPr>
            <a:r>
              <a:rPr lang="en-US" dirty="0"/>
              <a:t>Assume 60,000MW was the average total 4CP demand in 2021</a:t>
            </a:r>
          </a:p>
          <a:p>
            <a:pPr marL="800100" lvl="1" indent="-342900" algn="l">
              <a:buFont typeface="Arial" panose="020B0604020202020204" pitchFamily="34" charset="0"/>
              <a:buChar char="•"/>
            </a:pPr>
            <a:r>
              <a:rPr lang="en-US" dirty="0"/>
              <a:t>TO-A had 5,500MW of the total demand on its system</a:t>
            </a:r>
          </a:p>
          <a:p>
            <a:pPr marL="1257300" lvl="2" indent="-342900" algn="l">
              <a:buFont typeface="Arial" panose="020B0604020202020204" pitchFamily="34" charset="0"/>
              <a:buChar char="•"/>
            </a:pPr>
            <a:r>
              <a:rPr lang="en-US" dirty="0"/>
              <a:t>5,000MW was non-interruptible demand/load</a:t>
            </a:r>
          </a:p>
          <a:p>
            <a:pPr marL="1257300" lvl="2" indent="-342900" algn="l">
              <a:buFont typeface="Arial" panose="020B0604020202020204" pitchFamily="34" charset="0"/>
              <a:buChar char="•"/>
            </a:pPr>
            <a:r>
              <a:rPr lang="en-US" dirty="0"/>
              <a:t>500 MW was “interruptible” demand/load</a:t>
            </a:r>
          </a:p>
          <a:p>
            <a:pPr marL="800100" lvl="1" indent="-342900" algn="l">
              <a:buFont typeface="Arial" panose="020B0604020202020204" pitchFamily="34" charset="0"/>
              <a:buChar char="•"/>
            </a:pPr>
            <a:r>
              <a:rPr lang="en-US" dirty="0"/>
              <a:t>All demand is currently </a:t>
            </a:r>
            <a:r>
              <a:rPr lang="en-US" u="sng" dirty="0"/>
              <a:t>treated the same </a:t>
            </a:r>
            <a:r>
              <a:rPr lang="en-US" dirty="0"/>
              <a:t>in the TO allocation process </a:t>
            </a:r>
          </a:p>
          <a:p>
            <a:pPr marL="1257300" lvl="2" indent="-342900" algn="l">
              <a:buFont typeface="Arial" panose="020B0604020202020204" pitchFamily="34" charset="0"/>
              <a:buChar char="•"/>
            </a:pPr>
            <a:r>
              <a:rPr lang="en-US" dirty="0"/>
              <a:t>TO-A is responsible for 5,500MW or 9.167% of system Load during Manual Load Shed</a:t>
            </a:r>
          </a:p>
          <a:p>
            <a:pPr marL="1257300" lvl="2" indent="-342900" algn="l">
              <a:buFont typeface="Arial" panose="020B0604020202020204" pitchFamily="34" charset="0"/>
              <a:buChar char="•"/>
            </a:pPr>
            <a:r>
              <a:rPr lang="en-US" dirty="0"/>
              <a:t>All other TOs’ combined share is 90.83% of system Load</a:t>
            </a:r>
          </a:p>
          <a:p>
            <a:pPr marL="1257300" lvl="2" indent="-342900" algn="l">
              <a:buFont typeface="Arial" panose="020B0604020202020204" pitchFamily="34" charset="0"/>
              <a:buChar char="•"/>
            </a:pPr>
            <a:endParaRPr lang="en-US" dirty="0"/>
          </a:p>
          <a:p>
            <a:pPr marL="342900" indent="-342900" algn="l">
              <a:buFont typeface="Arial" panose="020B0604020202020204" pitchFamily="34" charset="0"/>
              <a:buChar char="•"/>
            </a:pPr>
            <a:r>
              <a:rPr lang="en-US" dirty="0"/>
              <a:t>Proposal to exclude “interruptible loads” from Load Shed allocation:</a:t>
            </a:r>
          </a:p>
          <a:p>
            <a:pPr marL="800100" lvl="1" indent="-342900" algn="l">
              <a:buFont typeface="Arial" panose="020B0604020202020204" pitchFamily="34" charset="0"/>
              <a:buChar char="•"/>
            </a:pPr>
            <a:r>
              <a:rPr lang="en-US" dirty="0"/>
              <a:t>Of the 60,000MW of 4CP demand, assume 500MW was “interruptible” load on TO-A’s system</a:t>
            </a:r>
          </a:p>
          <a:p>
            <a:pPr marL="1257300" lvl="2" indent="-342900" algn="l">
              <a:buFont typeface="Arial" panose="020B0604020202020204" pitchFamily="34" charset="0"/>
              <a:buChar char="•"/>
            </a:pPr>
            <a:r>
              <a:rPr lang="en-US" dirty="0"/>
              <a:t>Removing these “interruptible” MW from the total will result in an adjusted system demand of 59,500MW</a:t>
            </a:r>
          </a:p>
          <a:p>
            <a:pPr marL="1257300" lvl="2" indent="-342900" algn="l">
              <a:buFont typeface="Arial" panose="020B0604020202020204" pitchFamily="34" charset="0"/>
              <a:buChar char="•"/>
            </a:pPr>
            <a:r>
              <a:rPr lang="en-US" dirty="0"/>
              <a:t>Removing these “interruptible” MW from TO-A’s allocation will result in TO-A having 5,000MW of system demand</a:t>
            </a:r>
          </a:p>
          <a:p>
            <a:pPr marL="800100" lvl="1" indent="-342900" algn="l">
              <a:buFont typeface="Arial" panose="020B0604020202020204" pitchFamily="34" charset="0"/>
              <a:buChar char="•"/>
            </a:pPr>
            <a:r>
              <a:rPr lang="en-US" dirty="0"/>
              <a:t>TO-A is now responsible for 5,000MW or 8.4% of Load during MLS (lower than above)</a:t>
            </a:r>
          </a:p>
          <a:p>
            <a:pPr marL="800100" lvl="1" indent="-342900" algn="l">
              <a:buFont typeface="Arial" panose="020B0604020202020204" pitchFamily="34" charset="0"/>
              <a:buChar char="•"/>
            </a:pPr>
            <a:r>
              <a:rPr lang="en-US" dirty="0"/>
              <a:t>All other TOs’ combined share becomes 91.6% (higher than above)</a:t>
            </a:r>
            <a:br>
              <a:rPr lang="en-US" dirty="0"/>
            </a:br>
            <a:endParaRPr lang="en-US" dirty="0"/>
          </a:p>
          <a:p>
            <a:pPr marL="342900" indent="-342900" algn="l">
              <a:buFont typeface="Arial" panose="020B0604020202020204" pitchFamily="34" charset="0"/>
              <a:buChar char="•"/>
            </a:pPr>
            <a:r>
              <a:rPr lang="en-US" dirty="0"/>
              <a:t>Conclusion:  removing “interruptible” load from 4CP total demand with no assurance that the load will actually disconnect during load shed conditions increases the load shed responsibility for other TOs.</a:t>
            </a:r>
          </a:p>
          <a:p>
            <a:pPr marL="800100" lvl="1" indent="-342900" algn="l">
              <a:buFont typeface="Arial" panose="020B0604020202020204" pitchFamily="34" charset="0"/>
              <a:buChar char="•"/>
            </a:pPr>
            <a:endParaRPr lang="en-US" dirty="0"/>
          </a:p>
        </p:txBody>
      </p:sp>
    </p:spTree>
    <p:extLst>
      <p:ext uri="{BB962C8B-B14F-4D97-AF65-F5344CB8AC3E}">
        <p14:creationId xmlns:p14="http://schemas.microsoft.com/office/powerpoint/2010/main" val="2853836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2155" y="0"/>
            <a:ext cx="11190078" cy="985424"/>
          </a:xfrm>
        </p:spPr>
        <p:txBody>
          <a:bodyPr>
            <a:normAutofit/>
          </a:bodyPr>
          <a:lstStyle/>
          <a:p>
            <a:pPr algn="l"/>
            <a:r>
              <a:rPr lang="en-US" sz="4800" dirty="0"/>
              <a:t>LFLTF Load Shed – Recommendations </a:t>
            </a:r>
          </a:p>
        </p:txBody>
      </p:sp>
      <p:sp>
        <p:nvSpPr>
          <p:cNvPr id="3" name="Subtitle 2"/>
          <p:cNvSpPr>
            <a:spLocks noGrp="1"/>
          </p:cNvSpPr>
          <p:nvPr>
            <p:ph type="subTitle" idx="1"/>
          </p:nvPr>
        </p:nvSpPr>
        <p:spPr>
          <a:xfrm>
            <a:off x="192155" y="1737534"/>
            <a:ext cx="11374203" cy="4262213"/>
          </a:xfrm>
        </p:spPr>
        <p:txBody>
          <a:bodyPr>
            <a:normAutofit/>
          </a:bodyPr>
          <a:lstStyle/>
          <a:p>
            <a:pPr marL="342900" indent="-342900" algn="l">
              <a:buFont typeface="Arial" panose="020B0604020202020204" pitchFamily="34" charset="0"/>
              <a:buChar char="•"/>
            </a:pPr>
            <a:r>
              <a:rPr lang="en-US" dirty="0"/>
              <a:t>A</a:t>
            </a:r>
          </a:p>
          <a:p>
            <a:pPr marL="342900" indent="-342900" algn="l">
              <a:buFont typeface="Arial" panose="020B0604020202020204" pitchFamily="34" charset="0"/>
              <a:buChar char="•"/>
            </a:pPr>
            <a:r>
              <a:rPr lang="en-US" dirty="0"/>
              <a:t>B</a:t>
            </a:r>
          </a:p>
          <a:p>
            <a:pPr marL="342900" indent="-342900" algn="l">
              <a:buFont typeface="Arial" panose="020B0604020202020204" pitchFamily="34" charset="0"/>
              <a:buChar char="•"/>
            </a:pPr>
            <a:r>
              <a:rPr lang="en-US" dirty="0"/>
              <a:t>C</a:t>
            </a:r>
          </a:p>
          <a:p>
            <a:pPr marL="342900" indent="-342900" algn="l">
              <a:buFont typeface="Arial" panose="020B0604020202020204" pitchFamily="34" charset="0"/>
              <a:buChar char="•"/>
            </a:pPr>
            <a:r>
              <a:rPr lang="en-US" dirty="0" err="1"/>
              <a:t>Etc</a:t>
            </a:r>
            <a:endParaRPr lang="en-US" dirty="0"/>
          </a:p>
          <a:p>
            <a:pPr algn="l"/>
            <a:endParaRPr lang="en-US" dirty="0"/>
          </a:p>
          <a:p>
            <a:pPr marL="800100" lvl="1" indent="-342900" algn="l">
              <a:buFont typeface="Arial" panose="020B0604020202020204" pitchFamily="34" charset="0"/>
              <a:buChar char="•"/>
            </a:pPr>
            <a:endParaRPr lang="en-US" dirty="0"/>
          </a:p>
        </p:txBody>
      </p:sp>
    </p:spTree>
    <p:extLst>
      <p:ext uri="{BB962C8B-B14F-4D97-AF65-F5344CB8AC3E}">
        <p14:creationId xmlns:p14="http://schemas.microsoft.com/office/powerpoint/2010/main" val="9109047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2525</TotalTime>
  <Words>867</Words>
  <Application>Microsoft Office PowerPoint</Application>
  <PresentationFormat>Widescreen</PresentationFormat>
  <Paragraphs>64</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-apple-system</vt:lpstr>
      <vt:lpstr>Arial</vt:lpstr>
      <vt:lpstr>Calibri</vt:lpstr>
      <vt:lpstr>Calibri Light</vt:lpstr>
      <vt:lpstr>Office Theme</vt:lpstr>
      <vt:lpstr>LFLTF Load Shed Issues: Items 34, 38, 39, 43, 44</vt:lpstr>
      <vt:lpstr>How Load Shed Allocation Works</vt:lpstr>
      <vt:lpstr>Foundational Assumptions</vt:lpstr>
      <vt:lpstr>LFLTF – Load Shed Problem Statement</vt:lpstr>
      <vt:lpstr>LFLTF Load Shed – Proposals</vt:lpstr>
      <vt:lpstr>Load Shed Example (Oncor)</vt:lpstr>
      <vt:lpstr>LFLTF Load Shed – Recommendations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Load Shed Example</dc:title>
  <dc:creator>Martha</dc:creator>
  <cp:lastModifiedBy>Martha</cp:lastModifiedBy>
  <cp:revision>92</cp:revision>
  <dcterms:created xsi:type="dcterms:W3CDTF">2022-05-09T18:49:02Z</dcterms:created>
  <dcterms:modified xsi:type="dcterms:W3CDTF">2022-06-10T14:59:52Z</dcterms:modified>
</cp:coreProperties>
</file>