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43" r:id="rId15"/>
    <p:sldId id="341" r:id="rId16"/>
    <p:sldId id="351" r:id="rId17"/>
    <p:sldId id="344" r:id="rId18"/>
    <p:sldId id="345" r:id="rId19"/>
    <p:sldId id="355" r:id="rId20"/>
    <p:sldId id="261" r:id="rId21"/>
    <p:sldId id="328" r:id="rId22"/>
    <p:sldId id="329" r:id="rId23"/>
    <p:sldId id="327" r:id="rId24"/>
    <p:sldId id="324" r:id="rId25"/>
    <p:sldId id="340" r:id="rId26"/>
    <p:sldId id="32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27" d="100"/>
          <a:sy n="127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June 15,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Apr 2022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0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FAF04D-91A3-41A9-8C6D-EB4D695B4E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088753"/>
            <a:ext cx="7605492" cy="377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Apr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BCC7BB-303A-418B-80B7-8F4F12209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43000"/>
            <a:ext cx="8153400" cy="299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Apr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2FE41D-3EDE-4663-801F-4A22CE180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1350786"/>
            <a:ext cx="8343900" cy="307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Apr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B37FB50E-38BB-4549-A7E0-E55F81C72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8067675" cy="31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Apr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4757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B58BCC-5AA6-4DF9-8AF3-5BFD1B22A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47" y="1066800"/>
            <a:ext cx="860945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Market Segment*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Excess collateral doesn’t include Unsecured Credit Limit and is defined as Collateral in excess of TPE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904784-6810-41E1-8693-4E4D8D4C5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12" y="1219200"/>
            <a:ext cx="73818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Rating Group*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FFC085-1B63-4F68-AD08-2346CB021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62" y="1295400"/>
            <a:ext cx="738187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8A5378-4950-41C2-AC72-6A8F99BF7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4582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Excess Collateral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*Excess 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64FA9D-F25B-418F-A9AC-660A4ABFA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3534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Apr 2022 – May 2022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$ 1,145.7 million in April to $ 1,515.9 million in May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</a:t>
            </a: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higher Forward Adjustment Factors and </a:t>
            </a: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higher Real-Time and Day-Ahead Settlement Point prices in May than in April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$1,875.6 million in April to $2,225.2 million in May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Collateral is largely due to increase in Secured Collateral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TPEA covers Settlement/Invoice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The analysis was performed for the period, May 2021 -</a:t>
            </a:r>
            <a:r>
              <a:rPr 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rgbClr val="5B6770"/>
                </a:solidFill>
              </a:rPr>
              <a:t>Apr 2022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May 2021- May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B38342-CCD0-49CE-9552-1C86EB1C9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19200"/>
            <a:ext cx="7577985" cy="354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May 2021- May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060E99-48DE-4787-8C8B-4D6F0D9E3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77" y="1219200"/>
            <a:ext cx="7462151" cy="40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Feb 2021- May 2022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7B44FD-F46E-4E01-9E94-5A307B79D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8639175" cy="386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Apr 2022 - May 2022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C737B4-516D-4A12-BE68-F73171BE4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146" y="1219200"/>
            <a:ext cx="7352413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May 2022*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4860" y="89453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6D088C-91BF-471C-A8EC-D1285D5A6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496" y="1246443"/>
            <a:ext cx="7011008" cy="436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by Market Segment May 2020- May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108E27-7B89-422B-8BDF-CED277FCB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128" y="1143000"/>
            <a:ext cx="7297544" cy="370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Apr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071F35-7A35-424F-8612-CA4D0DD23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8665308" cy="318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146082</TotalTime>
  <Words>650</Words>
  <Application>Microsoft Office PowerPoint</Application>
  <PresentationFormat>On-screen Show (4:3)</PresentationFormat>
  <Paragraphs>115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Monthly Highlights Apr 2022 – May 2022</vt:lpstr>
      <vt:lpstr>TPE and Forward Adjustment Factors May 2021- May 2022</vt:lpstr>
      <vt:lpstr>TPE/Real-Time &amp; Day-Ahead Daily Average Settlement Point Prices for HB_NORTH May 2021- May 2022</vt:lpstr>
      <vt:lpstr>Available Credit by Type Compared to Total Potential Exposure (TPE) Feb 2021- May 2022</vt:lpstr>
      <vt:lpstr>Discretionary Collateral Apr 2022 - May 2022</vt:lpstr>
      <vt:lpstr>TPE and Discretionary Collateral by Market Segment- May 2022*</vt:lpstr>
      <vt:lpstr>Discretionary Collateral by Market Segment May 2020- May 2022</vt:lpstr>
      <vt:lpstr>TPEA Coverage of Settlements May 2021– Apr 2022</vt:lpstr>
      <vt:lpstr>TPEA Coverage of Settlements May 2021– Apr 2022</vt:lpstr>
      <vt:lpstr>TPEA Coverage of Settlements May 2021– Apr 2022</vt:lpstr>
      <vt:lpstr>TPEA Coverage of Settlements May 2021– Apr 2022</vt:lpstr>
      <vt:lpstr>TPES Coverage of Settlements May 2021– Apr 2022</vt:lpstr>
      <vt:lpstr>TPEA Coverage of Settlements May 2021– Apr 2022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TPEA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934</cp:revision>
  <cp:lastPrinted>2019-06-18T19:02:16Z</cp:lastPrinted>
  <dcterms:created xsi:type="dcterms:W3CDTF">2016-01-21T15:20:31Z</dcterms:created>
  <dcterms:modified xsi:type="dcterms:W3CDTF">2022-06-14T18:39:24Z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