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28"/>
  </p:notesMasterIdLst>
  <p:handoutMasterIdLst>
    <p:handoutMasterId r:id="rId29"/>
  </p:handoutMasterIdLst>
  <p:sldIdLst>
    <p:sldId id="260" r:id="rId7"/>
    <p:sldId id="330" r:id="rId8"/>
    <p:sldId id="338" r:id="rId9"/>
    <p:sldId id="337" r:id="rId10"/>
    <p:sldId id="305" r:id="rId11"/>
    <p:sldId id="314" r:id="rId12"/>
    <p:sldId id="295" r:id="rId13"/>
    <p:sldId id="347" r:id="rId14"/>
    <p:sldId id="343" r:id="rId15"/>
    <p:sldId id="341" r:id="rId16"/>
    <p:sldId id="351" r:id="rId17"/>
    <p:sldId id="344" r:id="rId18"/>
    <p:sldId id="345" r:id="rId19"/>
    <p:sldId id="355" r:id="rId20"/>
    <p:sldId id="261" r:id="rId21"/>
    <p:sldId id="328" r:id="rId22"/>
    <p:sldId id="329" r:id="rId23"/>
    <p:sldId id="327" r:id="rId24"/>
    <p:sldId id="324" r:id="rId25"/>
    <p:sldId id="340" r:id="rId26"/>
    <p:sldId id="322" r:id="rId2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uane, Mark" initials="RM" lastIdx="11" clrIdx="0">
    <p:extLst>
      <p:ext uri="{19B8F6BF-5375-455C-9EA6-DF929625EA0E}">
        <p15:presenceInfo xmlns:p15="http://schemas.microsoft.com/office/powerpoint/2012/main" userId="S-1-5-21-639947351-343809578-3807592339-28078" providerId="AD"/>
      </p:ext>
    </p:extLst>
  </p:cmAuthor>
  <p:cmAuthor id="2" name="Papudesi, Spoorthy" initials="PS" lastIdx="18" clrIdx="1">
    <p:extLst>
      <p:ext uri="{19B8F6BF-5375-455C-9EA6-DF929625EA0E}">
        <p15:presenceInfo xmlns:p15="http://schemas.microsoft.com/office/powerpoint/2012/main" userId="S-1-5-21-639947351-343809578-3807592339-42261" providerId="AD"/>
      </p:ext>
    </p:extLst>
  </p:cmAuthor>
  <p:cmAuthor id="3" name="Spells, Vanessa" initials="SV" lastIdx="8" clrIdx="2">
    <p:extLst>
      <p:ext uri="{19B8F6BF-5375-455C-9EA6-DF929625EA0E}">
        <p15:presenceInfo xmlns:p15="http://schemas.microsoft.com/office/powerpoint/2012/main" userId="S-1-5-21-639947351-343809578-3807592339-4322" providerId="AD"/>
      </p:ext>
    </p:extLst>
  </p:cmAuthor>
  <p:cmAuthor id="4" name="Zapanta, Zaldy" initials="ZZ" lastIdx="11" clrIdx="3">
    <p:extLst>
      <p:ext uri="{19B8F6BF-5375-455C-9EA6-DF929625EA0E}">
        <p15:presenceInfo xmlns:p15="http://schemas.microsoft.com/office/powerpoint/2012/main" userId="S-1-5-21-639947351-343809578-3807592339-384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B6770"/>
    <a:srgbClr val="00AEC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353" autoAdjust="0"/>
    <p:restoredTop sz="94130" autoAdjust="0"/>
  </p:normalViewPr>
  <p:slideViewPr>
    <p:cSldViewPr showGuides="1">
      <p:cViewPr varScale="1">
        <p:scale>
          <a:sx n="127" d="100"/>
          <a:sy n="127" d="100"/>
        </p:scale>
        <p:origin x="1122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1092"/>
    </p:cViewPr>
  </p:sorterViewPr>
  <p:notesViewPr>
    <p:cSldViewPr showGuides="1">
      <p:cViewPr varScale="1">
        <p:scale>
          <a:sx n="75" d="100"/>
          <a:sy n="75" d="100"/>
        </p:scale>
        <p:origin x="2052" y="5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slide" Target="slides/slide20.xml"/><Relationship Id="rId3" Type="http://schemas.openxmlformats.org/officeDocument/2006/relationships/customXml" Target="../customXml/item3.xml"/><Relationship Id="rId21" Type="http://schemas.openxmlformats.org/officeDocument/2006/relationships/slide" Target="slides/slide15.xml"/><Relationship Id="rId34" Type="http://schemas.openxmlformats.org/officeDocument/2006/relationships/tableStyles" Target="tableStyle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33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32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31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slide" Target="slides/slide21.xml"/><Relationship Id="rId30" Type="http://schemas.openxmlformats.org/officeDocument/2006/relationships/commentAuthors" Target="commentAuthors.xml"/><Relationship Id="rId8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38475" cy="466725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1"/>
            <a:ext cx="3038475" cy="466725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6/14/2022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675"/>
            <a:ext cx="3038475" cy="466725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6/14/2022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67" tIns="46584" rIns="93167" bIns="4658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67" tIns="46584" rIns="93167" bIns="4658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58028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87512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81624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86654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867435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13605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00893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20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639888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56171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00857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2079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9820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6663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48147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071177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87283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84362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352800" y="2438400"/>
            <a:ext cx="564603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5B6770"/>
                </a:solidFill>
                <a:cs typeface="Times New Roman" panose="02020603050405020304" pitchFamily="18" charset="0"/>
              </a:rPr>
              <a:t>Credit Exposure Update</a:t>
            </a:r>
          </a:p>
          <a:p>
            <a:r>
              <a:rPr lang="en-US" dirty="0">
                <a:solidFill>
                  <a:srgbClr val="5B6770"/>
                </a:solidFill>
                <a:cs typeface="Times New Roman" panose="02020603050405020304" pitchFamily="18" charset="0"/>
              </a:rPr>
              <a:t>Spoorthy Papudesi</a:t>
            </a:r>
          </a:p>
          <a:p>
            <a:endParaRPr lang="en-US" dirty="0"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352800" y="3276600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>
                <a:solidFill>
                  <a:srgbClr val="5B6770"/>
                </a:solidFill>
                <a:cs typeface="Times New Roman" panose="02020603050405020304" pitchFamily="18" charset="0"/>
              </a:rPr>
              <a:t>Credit Work Group</a:t>
            </a:r>
          </a:p>
          <a:p>
            <a:r>
              <a:rPr lang="en-US" dirty="0">
                <a:solidFill>
                  <a:srgbClr val="5B6770"/>
                </a:solidFill>
                <a:cs typeface="Times New Roman" panose="02020603050405020304" pitchFamily="18" charset="0"/>
              </a:rPr>
              <a:t>ERCOT Public</a:t>
            </a:r>
          </a:p>
          <a:p>
            <a:r>
              <a:rPr lang="en-US" dirty="0">
                <a:solidFill>
                  <a:srgbClr val="5B6770"/>
                </a:solidFill>
                <a:cs typeface="Times New Roman" panose="02020603050405020304" pitchFamily="18" charset="0"/>
              </a:rPr>
              <a:t>June 15, 2022</a:t>
            </a: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800" dirty="0">
                <a:cs typeface="Times New Roman" panose="02020603050405020304" pitchFamily="18" charset="0"/>
              </a:rPr>
              <a:t>TPEA Coverage of Settlements May 2021</a:t>
            </a:r>
            <a:r>
              <a:rPr lang="en-US" sz="1800" dirty="0">
                <a:solidFill>
                  <a:srgbClr val="00AEC7"/>
                </a:solidFill>
                <a:cs typeface="Times New Roman" panose="02020603050405020304" pitchFamily="18" charset="0"/>
              </a:rPr>
              <a:t>–</a:t>
            </a:r>
            <a:r>
              <a:rPr lang="en-US" sz="1800" dirty="0">
                <a:solidFill>
                  <a:schemeClr val="accent4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 </a:t>
            </a:r>
            <a:r>
              <a:rPr lang="en-US" sz="1800" dirty="0">
                <a:cs typeface="Times New Roman" panose="02020603050405020304" pitchFamily="18" charset="0"/>
              </a:rPr>
              <a:t>Apr 2022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85800" y="5334000"/>
            <a:ext cx="31080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5B6770"/>
                </a:solidFill>
              </a:rPr>
              <a:t>*TPEA generally exceeds invoice exposure</a:t>
            </a:r>
          </a:p>
          <a:p>
            <a:endParaRPr lang="en-US" sz="1200" dirty="0">
              <a:solidFill>
                <a:srgbClr val="5B6770"/>
              </a:solidFill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CFAF04D-91A3-41A9-8C6D-EB4D695B4E7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5800" y="1088753"/>
            <a:ext cx="7605492" cy="37780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09388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1800" dirty="0">
                <a:cs typeface="Times New Roman" panose="02020603050405020304" pitchFamily="18" charset="0"/>
              </a:rPr>
              <a:t>TPEA Coverage of Settlements May 2021</a:t>
            </a:r>
            <a:r>
              <a:rPr lang="en-US" sz="1800" dirty="0">
                <a:solidFill>
                  <a:srgbClr val="00AEC7"/>
                </a:solidFill>
                <a:cs typeface="Times New Roman" panose="02020603050405020304" pitchFamily="18" charset="0"/>
              </a:rPr>
              <a:t>–</a:t>
            </a:r>
            <a:r>
              <a:rPr lang="en-US" sz="1800" dirty="0">
                <a:solidFill>
                  <a:schemeClr val="accent4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 </a:t>
            </a:r>
            <a:r>
              <a:rPr lang="en-US" sz="1800" dirty="0">
                <a:cs typeface="Times New Roman" panose="02020603050405020304" pitchFamily="18" charset="0"/>
              </a:rPr>
              <a:t>Apr 2022</a:t>
            </a:r>
            <a:endParaRPr lang="en-US" sz="1800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11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838200" y="5029200"/>
            <a:ext cx="483658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5B6770"/>
                </a:solidFill>
              </a:rPr>
              <a:t>Invoice exposure generally exceeds TPEA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5B6770"/>
                </a:solidFill>
                <a:cs typeface="Times New Roman" panose="02020603050405020304" pitchFamily="18" charset="0"/>
              </a:rPr>
              <a:t>TPEA adjusted to exclude short pay entities eliminating data skew </a:t>
            </a:r>
            <a:endParaRPr lang="en-US" sz="1200" dirty="0">
              <a:solidFill>
                <a:srgbClr val="5B6770"/>
              </a:solidFill>
            </a:endParaRPr>
          </a:p>
          <a:p>
            <a:endParaRPr lang="en-US" sz="1200" dirty="0">
              <a:solidFill>
                <a:srgbClr val="5B6770"/>
              </a:solidFill>
            </a:endParaRPr>
          </a:p>
          <a:p>
            <a:endParaRPr lang="en-US" sz="1200" dirty="0">
              <a:solidFill>
                <a:srgbClr val="5B6770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4BCC7BB-303A-418B-80B7-8F4F1220917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400" y="1143000"/>
            <a:ext cx="8153400" cy="2999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33954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1800" dirty="0">
                <a:cs typeface="Times New Roman" panose="02020603050405020304" pitchFamily="18" charset="0"/>
              </a:rPr>
              <a:t>TPEA Coverage of Settlements May 2021</a:t>
            </a:r>
            <a:r>
              <a:rPr lang="en-US" sz="1800" dirty="0">
                <a:solidFill>
                  <a:srgbClr val="00AEC7"/>
                </a:solidFill>
                <a:cs typeface="Times New Roman" panose="02020603050405020304" pitchFamily="18" charset="0"/>
              </a:rPr>
              <a:t>–</a:t>
            </a:r>
            <a:r>
              <a:rPr lang="en-US" sz="1800" dirty="0">
                <a:solidFill>
                  <a:schemeClr val="accent4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 </a:t>
            </a:r>
            <a:r>
              <a:rPr lang="en-US" sz="1800" dirty="0">
                <a:cs typeface="Times New Roman" panose="02020603050405020304" pitchFamily="18" charset="0"/>
              </a:rPr>
              <a:t>Apr 2022</a:t>
            </a:r>
            <a:endParaRPr lang="en-US" sz="1800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12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52835" y="5213265"/>
            <a:ext cx="32015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5B6770"/>
                </a:solidFill>
              </a:rPr>
              <a:t>* TPEA generally exceeds Invoice exposure </a:t>
            </a:r>
          </a:p>
          <a:p>
            <a:endParaRPr lang="en-US" sz="1200" dirty="0">
              <a:solidFill>
                <a:srgbClr val="5B6770"/>
              </a:solidFill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22FE41D-3EDE-4663-801F-4A22CE180AB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8150" y="1350786"/>
            <a:ext cx="8343900" cy="30734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84828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1600" dirty="0">
                <a:cs typeface="Times New Roman" panose="02020603050405020304" pitchFamily="18" charset="0"/>
              </a:rPr>
              <a:t>TPES Coverage of Settlements May 2021</a:t>
            </a:r>
            <a:r>
              <a:rPr lang="en-US" sz="1600" dirty="0">
                <a:solidFill>
                  <a:srgbClr val="00AEC7"/>
                </a:solidFill>
                <a:cs typeface="Times New Roman" panose="02020603050405020304" pitchFamily="18" charset="0"/>
              </a:rPr>
              <a:t>–</a:t>
            </a:r>
            <a:r>
              <a:rPr lang="en-US" sz="1600" dirty="0">
                <a:solidFill>
                  <a:schemeClr val="accent4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 </a:t>
            </a:r>
            <a:r>
              <a:rPr lang="en-US" sz="1600" dirty="0">
                <a:cs typeface="Times New Roman" panose="02020603050405020304" pitchFamily="18" charset="0"/>
              </a:rPr>
              <a:t>Apr 2022</a:t>
            </a:r>
            <a:endParaRPr lang="en-US" sz="1600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13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33400" y="5638800"/>
            <a:ext cx="29049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5B6770"/>
                </a:solidFill>
              </a:rPr>
              <a:t>*TPES exceeds actual/invoice exposure</a:t>
            </a:r>
          </a:p>
        </p:txBody>
      </p:sp>
      <p:pic>
        <p:nvPicPr>
          <p:cNvPr id="1026" name="Picture 2" descr="image">
            <a:extLst>
              <a:ext uri="{FF2B5EF4-FFF2-40B4-BE49-F238E27FC236}">
                <a16:creationId xmlns:a16="http://schemas.microsoft.com/office/drawing/2014/main" id="{B37FB50E-38BB-4549-A7E0-E55F81C72EB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219200"/>
            <a:ext cx="8067675" cy="3170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101896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1600" dirty="0">
                <a:cs typeface="Times New Roman" panose="02020603050405020304" pitchFamily="18" charset="0"/>
              </a:rPr>
              <a:t>TPEA Coverage of Settlements May 2021</a:t>
            </a:r>
            <a:r>
              <a:rPr lang="en-US" sz="1600" dirty="0">
                <a:solidFill>
                  <a:srgbClr val="00AEC7"/>
                </a:solidFill>
                <a:cs typeface="Times New Roman" panose="02020603050405020304" pitchFamily="18" charset="0"/>
              </a:rPr>
              <a:t>–</a:t>
            </a:r>
            <a:r>
              <a:rPr lang="en-US" sz="1600" dirty="0">
                <a:solidFill>
                  <a:schemeClr val="accent4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 </a:t>
            </a:r>
            <a:r>
              <a:rPr lang="en-US" sz="1600" dirty="0">
                <a:cs typeface="Times New Roman" panose="02020603050405020304" pitchFamily="18" charset="0"/>
              </a:rPr>
              <a:t>Apr 2022</a:t>
            </a:r>
            <a:endParaRPr lang="en-US" sz="1600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14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33400" y="5410200"/>
            <a:ext cx="47575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5B6770"/>
                </a:solidFill>
              </a:rPr>
              <a:t>*TPEA closely approximates actual/invoice exposure</a:t>
            </a:r>
          </a:p>
          <a:p>
            <a:r>
              <a:rPr lang="en-US" sz="1200" dirty="0">
                <a:solidFill>
                  <a:srgbClr val="5B6770"/>
                </a:solidFill>
                <a:cs typeface="Times New Roman" panose="02020603050405020304" pitchFamily="18" charset="0"/>
              </a:rPr>
              <a:t>*TPEA adjusted to exclude short pay entities eliminating data skew </a:t>
            </a:r>
          </a:p>
          <a:p>
            <a:endParaRPr lang="en-US" sz="1200" dirty="0">
              <a:solidFill>
                <a:srgbClr val="5B6770"/>
              </a:solidFill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2B58BCC-5AA6-4DF9-8AF3-5BFD1B22A8F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2147" y="1066800"/>
            <a:ext cx="8609453" cy="320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51526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</p:spPr>
        <p:txBody>
          <a:bodyPr/>
          <a:lstStyle/>
          <a:p>
            <a:pPr marL="0" indent="0" algn="ctr">
              <a:buNone/>
            </a:pPr>
            <a:endParaRPr lang="en-US" sz="5400" dirty="0"/>
          </a:p>
          <a:p>
            <a:pPr marL="0" indent="0" algn="ctr">
              <a:buNone/>
            </a:pPr>
            <a:r>
              <a:rPr lang="en-US" sz="4000" dirty="0">
                <a:solidFill>
                  <a:srgbClr val="00AEC7"/>
                </a:solidFill>
              </a:rPr>
              <a:t>Appendix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3589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800" dirty="0"/>
              <a:t>Summary of Distribution by Market Segment*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66700" y="5715000"/>
            <a:ext cx="83439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rgbClr val="5B6770"/>
                </a:solidFill>
              </a:rPr>
              <a:t>* Excess collateral doesn’t include Unsecured Credit Limit and is defined as Collateral in excess of TPE</a:t>
            </a:r>
          </a:p>
        </p:txBody>
      </p:sp>
      <p:sp>
        <p:nvSpPr>
          <p:cNvPr id="8" name="Rectangle 7"/>
          <p:cNvSpPr/>
          <p:nvPr/>
        </p:nvSpPr>
        <p:spPr>
          <a:xfrm>
            <a:off x="259080" y="5991999"/>
            <a:ext cx="8001000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US" sz="1200" dirty="0">
                <a:solidFill>
                  <a:srgbClr val="5B6770"/>
                </a:solidFill>
                <a:cs typeface="Times New Roman" panose="02020603050405020304" pitchFamily="18" charset="0"/>
              </a:rPr>
              <a:t>* TPE adjusted to exclude short pay amounts eliminating data skew </a:t>
            </a:r>
          </a:p>
          <a:p>
            <a:pPr>
              <a:spcAft>
                <a:spcPts val="600"/>
              </a:spcAft>
            </a:pPr>
            <a:r>
              <a:rPr lang="en-US" sz="1000" dirty="0">
                <a:solidFill>
                  <a:srgbClr val="5B6770"/>
                </a:solidFill>
                <a:cs typeface="Times New Roman" panose="02020603050405020304" pitchFamily="18" charset="0"/>
              </a:rPr>
              <a:t>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1904784-6810-41E1-8693-4E4D8D4C56A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7712" y="1219200"/>
            <a:ext cx="7381875" cy="1504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207525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800" dirty="0"/>
              <a:t>Summary of Distribution by Rating Group*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33400" y="5715000"/>
            <a:ext cx="8001000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US" sz="1200" dirty="0">
                <a:solidFill>
                  <a:srgbClr val="5B6770"/>
                </a:solidFill>
                <a:cs typeface="Times New Roman" panose="02020603050405020304" pitchFamily="18" charset="0"/>
              </a:rPr>
              <a:t>* TPE adjusted to exclude short pay amounts eliminating data skew </a:t>
            </a:r>
          </a:p>
          <a:p>
            <a:pPr>
              <a:spcAft>
                <a:spcPts val="600"/>
              </a:spcAft>
            </a:pPr>
            <a:endParaRPr lang="en-US" sz="1000" dirty="0">
              <a:solidFill>
                <a:srgbClr val="5B6770"/>
              </a:solidFill>
              <a:cs typeface="Times New Roman" panose="02020603050405020304" pitchFamily="18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9FFC085-1B63-4F68-AD08-2346CB021AF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2962" y="1295400"/>
            <a:ext cx="7381875" cy="2305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652679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800" dirty="0"/>
              <a:t>Distribution of TPE by Rating and Category*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33400" y="5715000"/>
            <a:ext cx="8001000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US" sz="1200" dirty="0">
                <a:solidFill>
                  <a:srgbClr val="5B6770"/>
                </a:solidFill>
                <a:cs typeface="Times New Roman" panose="02020603050405020304" pitchFamily="18" charset="0"/>
              </a:rPr>
              <a:t>* TPE adjusted to exclude short pay amounts eliminating data skew </a:t>
            </a:r>
          </a:p>
          <a:p>
            <a:pPr>
              <a:spcAft>
                <a:spcPts val="600"/>
              </a:spcAft>
            </a:pPr>
            <a:endParaRPr lang="en-US" sz="1000" dirty="0">
              <a:solidFill>
                <a:srgbClr val="5B6770"/>
              </a:solidFill>
              <a:cs typeface="Times New Roman" panose="02020603050405020304" pitchFamily="18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68A5378-4950-41C2-AC72-6A8F99BF738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1143000"/>
            <a:ext cx="8458200" cy="2733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914874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800" dirty="0"/>
              <a:t>Distribution of Excess Collateral by Rating and Category*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18180" y="5791200"/>
            <a:ext cx="8343900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rgbClr val="5B6770"/>
                </a:solidFill>
                <a:cs typeface="Times New Roman" panose="02020603050405020304" pitchFamily="18" charset="0"/>
              </a:rPr>
              <a:t>*Excess collateral doesn’t include Unsecured Credit Limit</a:t>
            </a:r>
          </a:p>
          <a:p>
            <a:r>
              <a:rPr lang="en-US" sz="1200" dirty="0">
                <a:solidFill>
                  <a:srgbClr val="5B6770"/>
                </a:solidFill>
                <a:cs typeface="Times New Roman" panose="02020603050405020304" pitchFamily="18" charset="0"/>
              </a:rPr>
              <a:t>* TPE adjusted to exclude short pay amounts eliminating data skew </a:t>
            </a:r>
          </a:p>
          <a:p>
            <a:endParaRPr lang="en-US" sz="1400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564FA9D-F25B-418F-A9AC-660A4ABFA2F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1143000"/>
            <a:ext cx="8353425" cy="2981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88317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1800" dirty="0">
                <a:latin typeface="+mn-lt"/>
                <a:cs typeface="Times New Roman" panose="02020603050405020304" pitchFamily="18" charset="0"/>
              </a:rPr>
              <a:t>Monthly Highlights </a:t>
            </a:r>
            <a:r>
              <a:rPr lang="en-US" sz="1800" dirty="0">
                <a:cs typeface="Times New Roman" panose="02020603050405020304" pitchFamily="18" charset="0"/>
              </a:rPr>
              <a:t>Apr 2022 – May 2022</a:t>
            </a:r>
            <a:endParaRPr lang="en-US" sz="1800" b="1" dirty="0">
              <a:solidFill>
                <a:schemeClr val="accent1"/>
              </a:solidFill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15182"/>
            <a:ext cx="8534400" cy="51816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sz="1400" dirty="0">
                <a:solidFill>
                  <a:srgbClr val="5B6770"/>
                </a:solidFill>
                <a:cs typeface="Times New Roman" panose="02020603050405020304" pitchFamily="18" charset="0"/>
              </a:rPr>
              <a:t>Market-wide average TPE increased from $ 1,145.7 million in April to $ 1,515.9 million in May</a:t>
            </a:r>
          </a:p>
          <a:p>
            <a:pPr lvl="1">
              <a:spcAft>
                <a:spcPts val="600"/>
              </a:spcAft>
            </a:pPr>
            <a:r>
              <a:rPr lang="en-US" sz="1400" dirty="0">
                <a:solidFill>
                  <a:srgbClr val="5B6770"/>
                </a:solidFill>
                <a:cs typeface="Times New Roman" panose="02020603050405020304" pitchFamily="18" charset="0"/>
              </a:rPr>
              <a:t>TPE increased mainly due to </a:t>
            </a:r>
          </a:p>
          <a:p>
            <a:pPr lvl="2">
              <a:spcAft>
                <a:spcPts val="600"/>
              </a:spcAft>
            </a:pPr>
            <a:r>
              <a:rPr lang="en-US" sz="1400" dirty="0">
                <a:solidFill>
                  <a:srgbClr val="5B6770"/>
                </a:solidFill>
                <a:cs typeface="Times New Roman" panose="02020603050405020304" pitchFamily="18" charset="0"/>
              </a:rPr>
              <a:t>higher Forward Adjustment Factors and </a:t>
            </a:r>
          </a:p>
          <a:p>
            <a:pPr lvl="2">
              <a:spcAft>
                <a:spcPts val="600"/>
              </a:spcAft>
            </a:pPr>
            <a:r>
              <a:rPr lang="en-US" sz="1400" dirty="0">
                <a:solidFill>
                  <a:srgbClr val="5B6770"/>
                </a:solidFill>
                <a:cs typeface="Times New Roman" panose="02020603050405020304" pitchFamily="18" charset="0"/>
              </a:rPr>
              <a:t>higher Real-Time and Day-Ahead Settlement Point prices in May than in April</a:t>
            </a:r>
          </a:p>
          <a:p>
            <a:pPr>
              <a:spcAft>
                <a:spcPts val="600"/>
              </a:spcAft>
            </a:pPr>
            <a:r>
              <a:rPr lang="en-US" sz="1400" dirty="0">
                <a:solidFill>
                  <a:srgbClr val="5B6770"/>
                </a:solidFill>
                <a:cs typeface="Times New Roman" panose="02020603050405020304" pitchFamily="18" charset="0"/>
              </a:rPr>
              <a:t>Discretionary Collateral is defined as Secured Collateral in excess of TPE,CRR Locked ACL and DAM Exposure</a:t>
            </a:r>
          </a:p>
          <a:p>
            <a:pPr lvl="1">
              <a:spcAft>
                <a:spcPts val="600"/>
              </a:spcAft>
            </a:pPr>
            <a:r>
              <a:rPr lang="en-US" sz="1400" dirty="0">
                <a:solidFill>
                  <a:srgbClr val="5B6770"/>
                </a:solidFill>
                <a:cs typeface="Times New Roman" panose="02020603050405020304" pitchFamily="18" charset="0"/>
              </a:rPr>
              <a:t>Average Discretionary Collateral increased from $1,875.6 million in April to $2,225.2 million in May</a:t>
            </a:r>
          </a:p>
          <a:p>
            <a:pPr lvl="1">
              <a:spcAft>
                <a:spcPts val="600"/>
              </a:spcAft>
            </a:pPr>
            <a:r>
              <a:rPr lang="en-US" sz="1400" dirty="0">
                <a:solidFill>
                  <a:srgbClr val="5B6770"/>
                </a:solidFill>
                <a:cs typeface="Times New Roman" panose="02020603050405020304" pitchFamily="18" charset="0"/>
              </a:rPr>
              <a:t>The increase in Discretionary Collateral is largely due to increase in Secured Collateral</a:t>
            </a:r>
          </a:p>
          <a:p>
            <a:pPr>
              <a:spcAft>
                <a:spcPts val="600"/>
              </a:spcAft>
            </a:pPr>
            <a:r>
              <a:rPr lang="en-US" sz="1400" dirty="0">
                <a:solidFill>
                  <a:srgbClr val="5B6770"/>
                </a:solidFill>
                <a:cs typeface="Times New Roman" panose="02020603050405020304" pitchFamily="18" charset="0"/>
              </a:rPr>
              <a:t>No unusual collateral call activity</a:t>
            </a:r>
          </a:p>
          <a:p>
            <a:pPr marL="0" indent="0">
              <a:spcAft>
                <a:spcPts val="600"/>
              </a:spcAft>
              <a:buNone/>
            </a:pPr>
            <a:endParaRPr lang="en-US" sz="1400" dirty="0">
              <a:solidFill>
                <a:srgbClr val="5B6770"/>
              </a:solidFill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endParaRPr lang="en-US" sz="1400" dirty="0">
              <a:solidFill>
                <a:srgbClr val="5B6770"/>
              </a:solidFill>
              <a:cs typeface="Times New Roman" panose="02020603050405020304" pitchFamily="18" charset="0"/>
            </a:endParaRPr>
          </a:p>
          <a:p>
            <a:pPr marL="457200" lvl="1" indent="0">
              <a:spcAft>
                <a:spcPts val="600"/>
              </a:spcAft>
              <a:buNone/>
            </a:pPr>
            <a:endParaRPr lang="en-US" sz="1800" dirty="0">
              <a:latin typeface="+mj-lt"/>
            </a:endParaRPr>
          </a:p>
          <a:p>
            <a:pPr marL="457200" lvl="1" indent="0">
              <a:spcAft>
                <a:spcPts val="600"/>
              </a:spcAft>
              <a:buNone/>
            </a:pPr>
            <a:endParaRPr lang="en-US" sz="1800" dirty="0">
              <a:latin typeface="+mj-lt"/>
            </a:endParaRPr>
          </a:p>
          <a:p>
            <a:pPr marL="457200" lvl="1" indent="0">
              <a:spcAft>
                <a:spcPts val="600"/>
              </a:spcAft>
              <a:buNone/>
            </a:pPr>
            <a:endParaRPr lang="en-US" sz="1800" dirty="0">
              <a:latin typeface="+mj-lt"/>
            </a:endParaRPr>
          </a:p>
          <a:p>
            <a:pPr marL="457200" lvl="1" indent="0">
              <a:spcAft>
                <a:spcPts val="600"/>
              </a:spcAft>
              <a:buNone/>
            </a:pPr>
            <a:endParaRPr lang="en-US" sz="1800" dirty="0">
              <a:latin typeface="+mj-lt"/>
            </a:endParaRPr>
          </a:p>
          <a:p>
            <a:pPr marL="457200" lvl="1" indent="0">
              <a:spcAft>
                <a:spcPts val="600"/>
              </a:spcAft>
              <a:buNone/>
            </a:pPr>
            <a:endParaRPr lang="en-US" sz="1800" dirty="0">
              <a:latin typeface="+mj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048651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1800" dirty="0">
                <a:cs typeface="Times New Roman" panose="02020603050405020304" pitchFamily="18" charset="0"/>
              </a:rPr>
              <a:t>TPEA Coverage of Settlements</a:t>
            </a:r>
            <a:endParaRPr lang="en-US" sz="1800" b="1" dirty="0">
              <a:solidFill>
                <a:schemeClr val="accent1"/>
              </a:solidFill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14400"/>
            <a:ext cx="8534400" cy="5181600"/>
          </a:xfrm>
        </p:spPr>
        <p:txBody>
          <a:bodyPr/>
          <a:lstStyle/>
          <a:p>
            <a:pPr lvl="1" algn="just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1400" dirty="0">
                <a:solidFill>
                  <a:srgbClr val="5B6770"/>
                </a:solidFill>
              </a:rPr>
              <a:t>TPEA covers Settlement/Invoice exposure and estimated Real-Time and Day- Ahead completed but not settled activity (RTLCNS and UDAA)</a:t>
            </a:r>
          </a:p>
          <a:p>
            <a:pPr lvl="1" algn="just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1400" dirty="0">
                <a:solidFill>
                  <a:srgbClr val="5B6770"/>
                </a:solidFill>
              </a:rPr>
              <a:t>The analysis was performed for the period, May 2021 -</a:t>
            </a:r>
            <a:r>
              <a:rPr lang="en-US" sz="1400" dirty="0">
                <a:solidFill>
                  <a:schemeClr val="accent4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400" dirty="0">
                <a:solidFill>
                  <a:srgbClr val="5B6770"/>
                </a:solidFill>
              </a:rPr>
              <a:t>Apr 2022</a:t>
            </a:r>
          </a:p>
          <a:p>
            <a:pPr lvl="1" algn="just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1400" dirty="0">
                <a:solidFill>
                  <a:srgbClr val="5B6770"/>
                </a:solidFill>
              </a:rPr>
              <a:t>Only Settlement invoices due to ERCOT are considered in the calculation</a:t>
            </a:r>
          </a:p>
          <a:p>
            <a:pPr marL="457200" lvl="1" indent="0" algn="just">
              <a:spcAft>
                <a:spcPts val="600"/>
              </a:spcAft>
              <a:buNone/>
            </a:pPr>
            <a:r>
              <a:rPr lang="en-US" sz="1400" b="1" u="sng" dirty="0">
                <a:solidFill>
                  <a:srgbClr val="5B6770"/>
                </a:solidFill>
              </a:rPr>
              <a:t>Example</a:t>
            </a:r>
          </a:p>
          <a:p>
            <a:pPr lvl="1" algn="just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1400" dirty="0">
                <a:solidFill>
                  <a:srgbClr val="5B6770"/>
                </a:solidFill>
              </a:rPr>
              <a:t>For business date 2/1/2020, if a Counter-Party has M1 value of 20, then all the charge invoices till 2/21/2020 including RTLCNS and UDAA as of 2/1/2020 is summed up to arrive at “Invoice Exposure”</a:t>
            </a:r>
          </a:p>
          <a:p>
            <a:pPr lvl="1" algn="just"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en-US" sz="1800" dirty="0">
              <a:solidFill>
                <a:srgbClr val="5B6770"/>
              </a:solidFill>
              <a:latin typeface="+mj-lt"/>
            </a:endParaRPr>
          </a:p>
          <a:p>
            <a:pPr lvl="1" algn="just"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en-US" sz="1800" dirty="0">
              <a:solidFill>
                <a:srgbClr val="5B6770"/>
              </a:solidFill>
              <a:latin typeface="+mj-lt"/>
            </a:endParaRPr>
          </a:p>
          <a:p>
            <a:pPr marL="457200" lvl="1" indent="0" algn="just">
              <a:spcAft>
                <a:spcPts val="600"/>
              </a:spcAft>
              <a:buNone/>
            </a:pPr>
            <a:endParaRPr lang="en-US" sz="1800" dirty="0">
              <a:solidFill>
                <a:srgbClr val="5B6770"/>
              </a:solidFill>
              <a:latin typeface="+mj-lt"/>
            </a:endParaRPr>
          </a:p>
          <a:p>
            <a:pPr lvl="1" algn="just"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en-US" sz="1800" dirty="0">
              <a:solidFill>
                <a:srgbClr val="5B6770"/>
              </a:solidFill>
              <a:latin typeface="+mj-lt"/>
            </a:endParaRPr>
          </a:p>
          <a:p>
            <a:pPr marL="457200" lvl="1" indent="0">
              <a:spcAft>
                <a:spcPts val="600"/>
              </a:spcAft>
              <a:buNone/>
            </a:pPr>
            <a:endParaRPr lang="en-US" sz="1800" dirty="0">
              <a:latin typeface="+mj-lt"/>
            </a:endParaRPr>
          </a:p>
          <a:p>
            <a:pPr marL="457200" lvl="1" indent="0">
              <a:spcAft>
                <a:spcPts val="600"/>
              </a:spcAft>
              <a:buNone/>
            </a:pPr>
            <a:endParaRPr lang="en-US" sz="1800" dirty="0">
              <a:latin typeface="+mj-lt"/>
            </a:endParaRPr>
          </a:p>
          <a:p>
            <a:pPr marL="457200" lvl="1" indent="0">
              <a:spcAft>
                <a:spcPts val="600"/>
              </a:spcAft>
              <a:buNone/>
            </a:pPr>
            <a:endParaRPr lang="en-US" sz="1800" dirty="0">
              <a:latin typeface="+mj-lt"/>
            </a:endParaRPr>
          </a:p>
          <a:p>
            <a:pPr marL="457200" lvl="1" indent="0">
              <a:spcAft>
                <a:spcPts val="600"/>
              </a:spcAft>
              <a:buNone/>
            </a:pPr>
            <a:endParaRPr lang="en-US" sz="1800" dirty="0">
              <a:latin typeface="+mj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513435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</p:spPr>
        <p:txBody>
          <a:bodyPr/>
          <a:lstStyle/>
          <a:p>
            <a:pPr marL="0" indent="0" algn="ctr">
              <a:buNone/>
            </a:pPr>
            <a:endParaRPr lang="en-US" sz="5400" dirty="0"/>
          </a:p>
          <a:p>
            <a:pPr marL="0" indent="0" algn="ctr">
              <a:buNone/>
            </a:pPr>
            <a:r>
              <a:rPr lang="en-US" sz="4000" dirty="0">
                <a:solidFill>
                  <a:srgbClr val="00AEC7"/>
                </a:solidFill>
              </a:rPr>
              <a:t>Questions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9272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1600" dirty="0">
                <a:cs typeface="Times New Roman" panose="02020603050405020304" pitchFamily="18" charset="0"/>
              </a:rPr>
              <a:t>TPE and Forward Adjustment Factors May 2021- May 2022</a:t>
            </a:r>
            <a:endParaRPr lang="en-US" sz="1600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62000" y="5715000"/>
            <a:ext cx="78486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US" sz="1200" dirty="0">
                <a:solidFill>
                  <a:srgbClr val="5B6770"/>
                </a:solidFill>
                <a:cs typeface="Times New Roman" panose="02020603050405020304" pitchFamily="18" charset="0"/>
              </a:rPr>
              <a:t>*TPE adjusted to exclude short pay entities eliminating data skew 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BB38342-CCD0-49CE-9552-1C86EB1C9A4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" y="1219200"/>
            <a:ext cx="7577985" cy="35420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50834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1600" dirty="0">
                <a:cs typeface="Times New Roman" panose="02020603050405020304" pitchFamily="18" charset="0"/>
              </a:rPr>
              <a:t>TPE/Real-Time &amp; Day-Ahead Daily Average Settlement Point Prices for HB_NORTH May 2021- May 2022</a:t>
            </a:r>
            <a:endParaRPr lang="en-US" sz="1600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4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62000" y="5715000"/>
            <a:ext cx="78486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US" sz="1200" dirty="0">
                <a:solidFill>
                  <a:srgbClr val="5B6770"/>
                </a:solidFill>
                <a:cs typeface="Times New Roman" panose="02020603050405020304" pitchFamily="18" charset="0"/>
              </a:rPr>
              <a:t>* TPE adjusted to exclude short pay entities eliminating data skew 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1060E99-48DE-4787-8C8B-4D6F0D9E3A8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4877" y="1219200"/>
            <a:ext cx="7462151" cy="40541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52563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600" dirty="0"/>
              <a:t>Available Credit by Type Compared to Total Potential Exposure (TPE) </a:t>
            </a:r>
            <a:r>
              <a:rPr lang="en-US" sz="1600" dirty="0">
                <a:cs typeface="Times New Roman" panose="02020603050405020304" pitchFamily="18" charset="0"/>
              </a:rPr>
              <a:t>Feb 2021- May 2022</a:t>
            </a: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504825" y="5319157"/>
            <a:ext cx="83343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5B6770"/>
                </a:solidFill>
              </a:rPr>
              <a:t>Numbers are as of month-end except for Max TPE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5B6770"/>
                </a:solidFill>
              </a:rPr>
              <a:t>Max TPE is the highest TPE for the corresponding month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5B6770"/>
                </a:solidFill>
              </a:rPr>
              <a:t>TPE less Defaulted Amounts: TPE – Short-Paid Invoices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47B44FD-F46E-4E01-9E94-5A307B79D3B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000" y="1066800"/>
            <a:ext cx="8639175" cy="38612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04632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1800" dirty="0">
                <a:cs typeface="Times New Roman" panose="02020603050405020304" pitchFamily="18" charset="0"/>
              </a:rPr>
              <a:t>Discretionary Collateral Apr 2022 - May 2022</a:t>
            </a:r>
            <a:endParaRPr lang="en-US" sz="1800" b="0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6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47700" y="5410200"/>
            <a:ext cx="79248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5B6770"/>
                </a:solidFill>
                <a:cs typeface="Times New Roman" panose="02020603050405020304" pitchFamily="18" charset="0"/>
              </a:rPr>
              <a:t>* Discretionary collateral doesn’t include Unsecured Credit Limit or parent guarantees</a:t>
            </a:r>
          </a:p>
          <a:p>
            <a:r>
              <a:rPr lang="en-US" sz="1200" dirty="0">
                <a:solidFill>
                  <a:srgbClr val="5B6770"/>
                </a:solidFill>
                <a:cs typeface="Times New Roman" panose="02020603050405020304" pitchFamily="18" charset="0"/>
              </a:rPr>
              <a:t>* TPE adjusted to exclude short pay entities eliminating data skew </a:t>
            </a:r>
          </a:p>
          <a:p>
            <a:endParaRPr lang="en-US" sz="1400" dirty="0"/>
          </a:p>
          <a:p>
            <a:endParaRPr lang="en-US" sz="14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6C737B4-516D-4A12-BE68-F73171BE428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1146" y="1219200"/>
            <a:ext cx="7352413" cy="38347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92881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1800" dirty="0">
                <a:cs typeface="Times New Roman" panose="02020603050405020304" pitchFamily="18" charset="0"/>
              </a:rPr>
              <a:t>TPE and Discretionary Collateral by Market Segment- May 2022*</a:t>
            </a:r>
            <a:endParaRPr lang="en-US" sz="1800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7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784860" y="894535"/>
            <a:ext cx="7772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Load and Generation entities accounted for the largest portion of discretionary collateral</a:t>
            </a:r>
          </a:p>
        </p:txBody>
      </p:sp>
      <p:sp>
        <p:nvSpPr>
          <p:cNvPr id="7" name="Rectangle 6"/>
          <p:cNvSpPr/>
          <p:nvPr/>
        </p:nvSpPr>
        <p:spPr>
          <a:xfrm>
            <a:off x="533400" y="5715000"/>
            <a:ext cx="8001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rgbClr val="5B6770"/>
                </a:solidFill>
                <a:cs typeface="Times New Roman" panose="02020603050405020304" pitchFamily="18" charset="0"/>
              </a:rPr>
              <a:t>*Discretionary collateral doesn’t include Unsecured Credit Limit or parent guarantees</a:t>
            </a:r>
          </a:p>
          <a:p>
            <a:r>
              <a:rPr lang="en-US" sz="1200" dirty="0">
                <a:solidFill>
                  <a:srgbClr val="5B6770"/>
                </a:solidFill>
                <a:cs typeface="Times New Roman" panose="02020603050405020304" pitchFamily="18" charset="0"/>
              </a:rPr>
              <a:t>* TPE adjusted to exclude short pay amounts eliminating data skew 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06D088C-91BF-471C-A8EC-D1285D5A6EF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6496" y="1246443"/>
            <a:ext cx="7011008" cy="43651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08390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1800" dirty="0">
                <a:cs typeface="Times New Roman" panose="02020603050405020304" pitchFamily="18" charset="0"/>
              </a:rPr>
              <a:t>Discretionary Collateral by Market Segment May 2020- May 2022</a:t>
            </a:r>
            <a:endParaRPr lang="en-US" sz="1800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8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33400" y="5715000"/>
            <a:ext cx="8001000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US" sz="1200" dirty="0">
                <a:solidFill>
                  <a:srgbClr val="5B6770"/>
                </a:solidFill>
                <a:cs typeface="Times New Roman" panose="02020603050405020304" pitchFamily="18" charset="0"/>
              </a:rPr>
              <a:t>* Discretionary Collateral adjusted to exclude short pay amounts eliminating data skew </a:t>
            </a:r>
          </a:p>
          <a:p>
            <a:pPr>
              <a:spcAft>
                <a:spcPts val="600"/>
              </a:spcAft>
            </a:pPr>
            <a:endParaRPr lang="en-US" sz="1000" dirty="0">
              <a:solidFill>
                <a:srgbClr val="5B6770"/>
              </a:solidFill>
              <a:cs typeface="Times New Roman" panose="02020603050405020304" pitchFamily="18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5108E27-7B89-422B-8BDF-CED277FCB49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5128" y="1143000"/>
            <a:ext cx="7297544" cy="37005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50940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1800" dirty="0">
                <a:cs typeface="Times New Roman" panose="02020603050405020304" pitchFamily="18" charset="0"/>
              </a:rPr>
              <a:t>TPEA Coverage of Settlements May 2021</a:t>
            </a:r>
            <a:r>
              <a:rPr lang="en-US" sz="1800" dirty="0">
                <a:solidFill>
                  <a:srgbClr val="00AEC7"/>
                </a:solidFill>
                <a:cs typeface="Times New Roman" panose="02020603050405020304" pitchFamily="18" charset="0"/>
              </a:rPr>
              <a:t>–</a:t>
            </a:r>
            <a:r>
              <a:rPr lang="en-US" sz="1800" dirty="0">
                <a:solidFill>
                  <a:schemeClr val="accent4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 </a:t>
            </a:r>
            <a:r>
              <a:rPr lang="en-US" sz="1800" dirty="0">
                <a:cs typeface="Times New Roman" panose="02020603050405020304" pitchFamily="18" charset="0"/>
              </a:rPr>
              <a:t>Apr 2022</a:t>
            </a:r>
            <a:endParaRPr lang="en-US" sz="1800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9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09600" y="5398568"/>
            <a:ext cx="471430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5B6770"/>
                </a:solidFill>
              </a:rPr>
              <a:t>*TPEA exceeds invoice exposure</a:t>
            </a:r>
          </a:p>
          <a:p>
            <a:r>
              <a:rPr lang="en-US" sz="1200" dirty="0">
                <a:solidFill>
                  <a:srgbClr val="5B6770"/>
                </a:solidFill>
                <a:cs typeface="Times New Roman" panose="02020603050405020304" pitchFamily="18" charset="0"/>
              </a:rPr>
              <a:t>*TPEA adjusted to exclude short pay entities eliminating data skew</a:t>
            </a:r>
            <a:endParaRPr lang="en-US" sz="1200" dirty="0">
              <a:solidFill>
                <a:srgbClr val="5B6770"/>
              </a:solidFill>
            </a:endParaRPr>
          </a:p>
          <a:p>
            <a:endParaRPr lang="en-US" sz="1200" dirty="0">
              <a:solidFill>
                <a:srgbClr val="5B6770"/>
              </a:solidFill>
            </a:endParaRPr>
          </a:p>
          <a:p>
            <a:endParaRPr lang="en-US" sz="1200" dirty="0">
              <a:solidFill>
                <a:srgbClr val="5B6770"/>
              </a:solidFill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E071F35-7A35-424F-8612-CA4D0DD23CC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000" y="1066800"/>
            <a:ext cx="8665308" cy="31876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5554673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20884B7F-5407-4A7E-885F-D19D0E5ED72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86AC9E6-93EC-408A-81EA-765D121FF0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248F63C-08AC-4CDD-B36F-0851B11853CB}">
  <ds:schemaRefs>
    <ds:schemaRef ds:uri="http://purl.org/dc/terms/"/>
    <ds:schemaRef ds:uri="http://schemas.microsoft.com/office/2006/documentManagement/types"/>
    <ds:schemaRef ds:uri="http://www.w3.org/XML/1998/namespace"/>
    <ds:schemaRef ds:uri="c34af464-7aa1-4edd-9be4-83dffc1cb926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146082</TotalTime>
  <Words>650</Words>
  <Application>Microsoft Office PowerPoint</Application>
  <PresentationFormat>On-screen Show (4:3)</PresentationFormat>
  <Paragraphs>115</Paragraphs>
  <Slides>21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21</vt:i4>
      </vt:variant>
    </vt:vector>
  </HeadingPairs>
  <TitlesOfParts>
    <vt:vector size="27" baseType="lpstr">
      <vt:lpstr>Arial</vt:lpstr>
      <vt:lpstr>Calibri</vt:lpstr>
      <vt:lpstr>Wingdings</vt:lpstr>
      <vt:lpstr>1_Custom Design</vt:lpstr>
      <vt:lpstr>Office Theme</vt:lpstr>
      <vt:lpstr>Custom Design</vt:lpstr>
      <vt:lpstr>PowerPoint Presentation</vt:lpstr>
      <vt:lpstr>Monthly Highlights Apr 2022 – May 2022</vt:lpstr>
      <vt:lpstr>TPE and Forward Adjustment Factors May 2021- May 2022</vt:lpstr>
      <vt:lpstr>TPE/Real-Time &amp; Day-Ahead Daily Average Settlement Point Prices for HB_NORTH May 2021- May 2022</vt:lpstr>
      <vt:lpstr>Available Credit by Type Compared to Total Potential Exposure (TPE) Feb 2021- May 2022</vt:lpstr>
      <vt:lpstr>Discretionary Collateral Apr 2022 - May 2022</vt:lpstr>
      <vt:lpstr>TPE and Discretionary Collateral by Market Segment- May 2022*</vt:lpstr>
      <vt:lpstr>Discretionary Collateral by Market Segment May 2020- May 2022</vt:lpstr>
      <vt:lpstr>TPEA Coverage of Settlements May 2021– Apr 2022</vt:lpstr>
      <vt:lpstr>TPEA Coverage of Settlements May 2021– Apr 2022</vt:lpstr>
      <vt:lpstr>TPEA Coverage of Settlements May 2021– Apr 2022</vt:lpstr>
      <vt:lpstr>TPEA Coverage of Settlements May 2021– Apr 2022</vt:lpstr>
      <vt:lpstr>TPES Coverage of Settlements May 2021– Apr 2022</vt:lpstr>
      <vt:lpstr>TPEA Coverage of Settlements May 2021– Apr 2022</vt:lpstr>
      <vt:lpstr>PowerPoint Presentation</vt:lpstr>
      <vt:lpstr>Summary of Distribution by Market Segment*</vt:lpstr>
      <vt:lpstr>Summary of Distribution by Rating Group* </vt:lpstr>
      <vt:lpstr>Distribution of TPE by Rating and Category*</vt:lpstr>
      <vt:lpstr>Distribution of Excess Collateral by Rating and Category*</vt:lpstr>
      <vt:lpstr>TPEA Coverage of Settlements</vt:lpstr>
      <vt:lpstr>PowerPoint Presentation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Papudesi, Spoorthy</cp:lastModifiedBy>
  <cp:revision>934</cp:revision>
  <cp:lastPrinted>2019-06-18T19:02:16Z</cp:lastPrinted>
  <dcterms:created xsi:type="dcterms:W3CDTF">2016-01-21T15:20:31Z</dcterms:created>
  <dcterms:modified xsi:type="dcterms:W3CDTF">2022-06-14T18:39:24Z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