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2"/>
  </p:sldMasterIdLst>
  <p:notesMasterIdLst>
    <p:notesMasterId r:id="rId37"/>
  </p:notesMasterIdLst>
  <p:handoutMasterIdLst>
    <p:handoutMasterId r:id="rId38"/>
  </p:handoutMasterIdLst>
  <p:sldIdLst>
    <p:sldId id="256" r:id="rId3"/>
    <p:sldId id="294" r:id="rId4"/>
    <p:sldId id="296" r:id="rId5"/>
    <p:sldId id="295" r:id="rId6"/>
    <p:sldId id="273" r:id="rId7"/>
    <p:sldId id="298" r:id="rId8"/>
    <p:sldId id="285" r:id="rId9"/>
    <p:sldId id="261" r:id="rId10"/>
    <p:sldId id="299" r:id="rId11"/>
    <p:sldId id="300" r:id="rId12"/>
    <p:sldId id="301" r:id="rId13"/>
    <p:sldId id="268" r:id="rId14"/>
    <p:sldId id="302" r:id="rId15"/>
    <p:sldId id="303" r:id="rId16"/>
    <p:sldId id="264" r:id="rId17"/>
    <p:sldId id="304" r:id="rId18"/>
    <p:sldId id="267" r:id="rId19"/>
    <p:sldId id="269" r:id="rId20"/>
    <p:sldId id="265" r:id="rId21"/>
    <p:sldId id="306" r:id="rId22"/>
    <p:sldId id="307" r:id="rId23"/>
    <p:sldId id="309" r:id="rId24"/>
    <p:sldId id="308" r:id="rId25"/>
    <p:sldId id="270" r:id="rId26"/>
    <p:sldId id="271" r:id="rId27"/>
    <p:sldId id="284" r:id="rId28"/>
    <p:sldId id="293" r:id="rId29"/>
    <p:sldId id="286" r:id="rId30"/>
    <p:sldId id="287" r:id="rId31"/>
    <p:sldId id="288" r:id="rId32"/>
    <p:sldId id="289" r:id="rId33"/>
    <p:sldId id="291" r:id="rId34"/>
    <p:sldId id="290" r:id="rId35"/>
    <p:sldId id="292"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B1A2BE3-232F-456C-8C77-283AFE3D36D3}" type="datetimeFigureOut">
              <a:rPr lang="en-US" smtClean="0"/>
              <a:t>6/13/2022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61AE28-C1FA-4996-9D0B-1197D0D26C26}" type="slidenum">
              <a:rPr lang="en-US" smtClean="0"/>
              <a:t>‹#›</a:t>
            </a:fld>
            <a:endParaRPr lang="en-US"/>
          </a:p>
        </p:txBody>
      </p:sp>
    </p:spTree>
    <p:extLst>
      <p:ext uri="{BB962C8B-B14F-4D97-AF65-F5344CB8AC3E}">
        <p14:creationId xmlns:p14="http://schemas.microsoft.com/office/powerpoint/2010/main" val="108219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E960B6-4D0B-44D9-9959-843E6C5FCC92}" type="datetimeFigureOut">
              <a:rPr lang="en-US" smtClean="0"/>
              <a:t>6/13/2022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38FB5D-5F77-4E04-9502-F803BDEDC53A}" type="slidenum">
              <a:rPr lang="en-US" smtClean="0"/>
              <a:t>‹#›</a:t>
            </a:fld>
            <a:endParaRPr lang="en-US" dirty="0"/>
          </a:p>
        </p:txBody>
      </p:sp>
    </p:spTree>
    <p:extLst>
      <p:ext uri="{BB962C8B-B14F-4D97-AF65-F5344CB8AC3E}">
        <p14:creationId xmlns:p14="http://schemas.microsoft.com/office/powerpoint/2010/main" val="12491466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a:t>
            </a:fld>
            <a:endParaRPr lang="en-US" dirty="0"/>
          </a:p>
        </p:txBody>
      </p:sp>
    </p:spTree>
    <p:extLst>
      <p:ext uri="{BB962C8B-B14F-4D97-AF65-F5344CB8AC3E}">
        <p14:creationId xmlns:p14="http://schemas.microsoft.com/office/powerpoint/2010/main" val="401040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17</a:t>
            </a:fld>
            <a:endParaRPr lang="en-US" dirty="0"/>
          </a:p>
        </p:txBody>
      </p:sp>
    </p:spTree>
    <p:extLst>
      <p:ext uri="{BB962C8B-B14F-4D97-AF65-F5344CB8AC3E}">
        <p14:creationId xmlns:p14="http://schemas.microsoft.com/office/powerpoint/2010/main" val="209332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18</a:t>
            </a:fld>
            <a:endParaRPr lang="en-US" dirty="0"/>
          </a:p>
        </p:txBody>
      </p:sp>
    </p:spTree>
    <p:extLst>
      <p:ext uri="{BB962C8B-B14F-4D97-AF65-F5344CB8AC3E}">
        <p14:creationId xmlns:p14="http://schemas.microsoft.com/office/powerpoint/2010/main" val="14573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19</a:t>
            </a:fld>
            <a:endParaRPr lang="en-US" dirty="0"/>
          </a:p>
        </p:txBody>
      </p:sp>
    </p:spTree>
    <p:extLst>
      <p:ext uri="{BB962C8B-B14F-4D97-AF65-F5344CB8AC3E}">
        <p14:creationId xmlns:p14="http://schemas.microsoft.com/office/powerpoint/2010/main" val="206477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20</a:t>
            </a:fld>
            <a:endParaRPr lang="en-US"/>
          </a:p>
        </p:txBody>
      </p:sp>
    </p:spTree>
    <p:extLst>
      <p:ext uri="{BB962C8B-B14F-4D97-AF65-F5344CB8AC3E}">
        <p14:creationId xmlns:p14="http://schemas.microsoft.com/office/powerpoint/2010/main" val="136458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21</a:t>
            </a:fld>
            <a:endParaRPr lang="en-US" dirty="0"/>
          </a:p>
        </p:txBody>
      </p:sp>
    </p:spTree>
    <p:extLst>
      <p:ext uri="{BB962C8B-B14F-4D97-AF65-F5344CB8AC3E}">
        <p14:creationId xmlns:p14="http://schemas.microsoft.com/office/powerpoint/2010/main" val="415136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22</a:t>
            </a:fld>
            <a:endParaRPr lang="en-US"/>
          </a:p>
        </p:txBody>
      </p:sp>
    </p:spTree>
    <p:extLst>
      <p:ext uri="{BB962C8B-B14F-4D97-AF65-F5344CB8AC3E}">
        <p14:creationId xmlns:p14="http://schemas.microsoft.com/office/powerpoint/2010/main" val="244988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23</a:t>
            </a:fld>
            <a:endParaRPr lang="en-US"/>
          </a:p>
        </p:txBody>
      </p:sp>
    </p:spTree>
    <p:extLst>
      <p:ext uri="{BB962C8B-B14F-4D97-AF65-F5344CB8AC3E}">
        <p14:creationId xmlns:p14="http://schemas.microsoft.com/office/powerpoint/2010/main" val="132417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8FB5D-5F77-4E04-9502-F803BDEDC53A}" type="slidenum">
              <a:rPr lang="en-US" smtClean="0"/>
              <a:t>24</a:t>
            </a:fld>
            <a:endParaRPr lang="en-US" dirty="0"/>
          </a:p>
        </p:txBody>
      </p:sp>
    </p:spTree>
    <p:extLst>
      <p:ext uri="{BB962C8B-B14F-4D97-AF65-F5344CB8AC3E}">
        <p14:creationId xmlns:p14="http://schemas.microsoft.com/office/powerpoint/2010/main" val="287513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25</a:t>
            </a:fld>
            <a:endParaRPr lang="en-US" dirty="0"/>
          </a:p>
        </p:txBody>
      </p:sp>
    </p:spTree>
    <p:extLst>
      <p:ext uri="{BB962C8B-B14F-4D97-AF65-F5344CB8AC3E}">
        <p14:creationId xmlns:p14="http://schemas.microsoft.com/office/powerpoint/2010/main" val="109570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26</a:t>
            </a:fld>
            <a:endParaRPr lang="en-US"/>
          </a:p>
        </p:txBody>
      </p:sp>
    </p:spTree>
    <p:extLst>
      <p:ext uri="{BB962C8B-B14F-4D97-AF65-F5344CB8AC3E}">
        <p14:creationId xmlns:p14="http://schemas.microsoft.com/office/powerpoint/2010/main" val="346035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2</a:t>
            </a:fld>
            <a:endParaRPr lang="en-US" dirty="0"/>
          </a:p>
        </p:txBody>
      </p:sp>
    </p:spTree>
    <p:extLst>
      <p:ext uri="{BB962C8B-B14F-4D97-AF65-F5344CB8AC3E}">
        <p14:creationId xmlns:p14="http://schemas.microsoft.com/office/powerpoint/2010/main" val="84746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27</a:t>
            </a:fld>
            <a:endParaRPr lang="en-US"/>
          </a:p>
        </p:txBody>
      </p:sp>
    </p:spTree>
    <p:extLst>
      <p:ext uri="{BB962C8B-B14F-4D97-AF65-F5344CB8AC3E}">
        <p14:creationId xmlns:p14="http://schemas.microsoft.com/office/powerpoint/2010/main" val="374976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28</a:t>
            </a:fld>
            <a:endParaRPr lang="en-US"/>
          </a:p>
        </p:txBody>
      </p:sp>
    </p:spTree>
    <p:extLst>
      <p:ext uri="{BB962C8B-B14F-4D97-AF65-F5344CB8AC3E}">
        <p14:creationId xmlns:p14="http://schemas.microsoft.com/office/powerpoint/2010/main" val="227232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29</a:t>
            </a:fld>
            <a:endParaRPr lang="en-US"/>
          </a:p>
        </p:txBody>
      </p:sp>
    </p:spTree>
    <p:extLst>
      <p:ext uri="{BB962C8B-B14F-4D97-AF65-F5344CB8AC3E}">
        <p14:creationId xmlns:p14="http://schemas.microsoft.com/office/powerpoint/2010/main" val="141516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97780-BEE1-41D0-A7A2-48065A94AF5B}" type="slidenum">
              <a:rPr lang="en-US" smtClean="0"/>
              <a:t>30</a:t>
            </a:fld>
            <a:endParaRPr lang="en-US" dirty="0"/>
          </a:p>
        </p:txBody>
      </p:sp>
    </p:spTree>
    <p:extLst>
      <p:ext uri="{BB962C8B-B14F-4D97-AF65-F5344CB8AC3E}">
        <p14:creationId xmlns:p14="http://schemas.microsoft.com/office/powerpoint/2010/main" val="217536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31</a:t>
            </a:fld>
            <a:endParaRPr lang="en-US"/>
          </a:p>
        </p:txBody>
      </p:sp>
    </p:spTree>
    <p:extLst>
      <p:ext uri="{BB962C8B-B14F-4D97-AF65-F5344CB8AC3E}">
        <p14:creationId xmlns:p14="http://schemas.microsoft.com/office/powerpoint/2010/main" val="199540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32</a:t>
            </a:fld>
            <a:endParaRPr lang="en-US"/>
          </a:p>
        </p:txBody>
      </p:sp>
    </p:spTree>
    <p:extLst>
      <p:ext uri="{BB962C8B-B14F-4D97-AF65-F5344CB8AC3E}">
        <p14:creationId xmlns:p14="http://schemas.microsoft.com/office/powerpoint/2010/main" val="199247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33</a:t>
            </a:fld>
            <a:endParaRPr lang="en-US"/>
          </a:p>
        </p:txBody>
      </p:sp>
    </p:spTree>
    <p:extLst>
      <p:ext uri="{BB962C8B-B14F-4D97-AF65-F5344CB8AC3E}">
        <p14:creationId xmlns:p14="http://schemas.microsoft.com/office/powerpoint/2010/main" val="1578602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34</a:t>
            </a:fld>
            <a:endParaRPr lang="en-US"/>
          </a:p>
        </p:txBody>
      </p:sp>
    </p:spTree>
    <p:extLst>
      <p:ext uri="{BB962C8B-B14F-4D97-AF65-F5344CB8AC3E}">
        <p14:creationId xmlns:p14="http://schemas.microsoft.com/office/powerpoint/2010/main" val="297153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3</a:t>
            </a:fld>
            <a:endParaRPr lang="en-US" dirty="0"/>
          </a:p>
        </p:txBody>
      </p:sp>
    </p:spTree>
    <p:extLst>
      <p:ext uri="{BB962C8B-B14F-4D97-AF65-F5344CB8AC3E}">
        <p14:creationId xmlns:p14="http://schemas.microsoft.com/office/powerpoint/2010/main" val="192046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4</a:t>
            </a:fld>
            <a:endParaRPr lang="en-US" dirty="0"/>
          </a:p>
        </p:txBody>
      </p:sp>
    </p:spTree>
    <p:extLst>
      <p:ext uri="{BB962C8B-B14F-4D97-AF65-F5344CB8AC3E}">
        <p14:creationId xmlns:p14="http://schemas.microsoft.com/office/powerpoint/2010/main" val="274489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5</a:t>
            </a:fld>
            <a:endParaRPr lang="en-US" dirty="0"/>
          </a:p>
        </p:txBody>
      </p:sp>
    </p:spTree>
    <p:extLst>
      <p:ext uri="{BB962C8B-B14F-4D97-AF65-F5344CB8AC3E}">
        <p14:creationId xmlns:p14="http://schemas.microsoft.com/office/powerpoint/2010/main" val="109407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7</a:t>
            </a:fld>
            <a:endParaRPr lang="en-US" dirty="0"/>
          </a:p>
        </p:txBody>
      </p:sp>
    </p:spTree>
    <p:extLst>
      <p:ext uri="{BB962C8B-B14F-4D97-AF65-F5344CB8AC3E}">
        <p14:creationId xmlns:p14="http://schemas.microsoft.com/office/powerpoint/2010/main" val="38047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8</a:t>
            </a:fld>
            <a:endParaRPr lang="en-US" dirty="0"/>
          </a:p>
        </p:txBody>
      </p:sp>
    </p:spTree>
    <p:extLst>
      <p:ext uri="{BB962C8B-B14F-4D97-AF65-F5344CB8AC3E}">
        <p14:creationId xmlns:p14="http://schemas.microsoft.com/office/powerpoint/2010/main" val="308871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12</a:t>
            </a:fld>
            <a:endParaRPr lang="en-US" dirty="0"/>
          </a:p>
        </p:txBody>
      </p:sp>
    </p:spTree>
    <p:extLst>
      <p:ext uri="{BB962C8B-B14F-4D97-AF65-F5344CB8AC3E}">
        <p14:creationId xmlns:p14="http://schemas.microsoft.com/office/powerpoint/2010/main" val="102355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15</a:t>
            </a:fld>
            <a:endParaRPr lang="en-US" dirty="0"/>
          </a:p>
        </p:txBody>
      </p:sp>
    </p:spTree>
    <p:extLst>
      <p:ext uri="{BB962C8B-B14F-4D97-AF65-F5344CB8AC3E}">
        <p14:creationId xmlns:p14="http://schemas.microsoft.com/office/powerpoint/2010/main" val="227540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294AB6C-FFB3-4467-B43B-6C5A576D7EB8}" type="datetime1">
              <a:rPr lang="en-US" smtClean="0"/>
              <a:t>6/13/2022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4D7E80F-B9B0-49F0-B125-13BE8CB3F230}"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49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A9E6FFA-67BF-4230-A16E-09D2878E422B}" type="datetime1">
              <a:rPr lang="en-US" smtClean="0"/>
              <a:t>6/13/2022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353B55-7AFB-40EA-A810-2FB822E080AF}" type="slidenum">
              <a:rPr lang="en-US" smtClean="0"/>
              <a:pPr>
                <a:defRPr/>
              </a:pPr>
              <a:t>‹#›</a:t>
            </a:fld>
            <a:endParaRPr lang="en-US" dirty="0"/>
          </a:p>
        </p:txBody>
      </p:sp>
    </p:spTree>
    <p:extLst>
      <p:ext uri="{BB962C8B-B14F-4D97-AF65-F5344CB8AC3E}">
        <p14:creationId xmlns:p14="http://schemas.microsoft.com/office/powerpoint/2010/main" val="211013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855933D-D0EB-4E89-AE3B-7976C9F17B7B}" type="datetime1">
              <a:rPr lang="en-US" smtClean="0"/>
              <a:t>6/13/2022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DD2F5CC-032D-4B76-80E4-76323446AA3B}" type="slidenum">
              <a:rPr lang="en-US" smtClean="0"/>
              <a:pPr>
                <a:defRPr/>
              </a:pPr>
              <a:t>‹#›</a:t>
            </a:fld>
            <a:endParaRPr lang="en-US" dirty="0"/>
          </a:p>
        </p:txBody>
      </p:sp>
    </p:spTree>
    <p:extLst>
      <p:ext uri="{BB962C8B-B14F-4D97-AF65-F5344CB8AC3E}">
        <p14:creationId xmlns:p14="http://schemas.microsoft.com/office/powerpoint/2010/main" val="234923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BED9189-A58D-4947-8C09-02434F33A30F}" type="datetime1">
              <a:rPr lang="en-US" smtClean="0"/>
              <a:t>6/13/2022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D7B598F-1C66-4E41-949D-FD315BED91F4}" type="slidenum">
              <a:rPr lang="en-US" smtClean="0"/>
              <a:pPr>
                <a:defRPr/>
              </a:pPr>
              <a:t>‹#›</a:t>
            </a:fld>
            <a:endParaRPr lang="en-US" dirty="0"/>
          </a:p>
        </p:txBody>
      </p:sp>
    </p:spTree>
    <p:extLst>
      <p:ext uri="{BB962C8B-B14F-4D97-AF65-F5344CB8AC3E}">
        <p14:creationId xmlns:p14="http://schemas.microsoft.com/office/powerpoint/2010/main" val="289536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7363AE1-6810-4777-8405-93056C7E0F3E}" type="datetime1">
              <a:rPr lang="en-US" smtClean="0"/>
              <a:t>6/13/2022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37261AF-CD1A-46C3-AB25-ED5EC40AB40C}"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9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931CFBE-B542-465A-B0C8-3EDF8A22D637}" type="datetime1">
              <a:rPr lang="en-US" smtClean="0"/>
              <a:t>6/13/2022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8405AA3-D88C-4DA1-BD3F-4C0CB901356A}" type="slidenum">
              <a:rPr lang="en-US" smtClean="0"/>
              <a:pPr>
                <a:defRPr/>
              </a:pPr>
              <a:t>‹#›</a:t>
            </a:fld>
            <a:endParaRPr lang="en-US" dirty="0"/>
          </a:p>
        </p:txBody>
      </p:sp>
    </p:spTree>
    <p:extLst>
      <p:ext uri="{BB962C8B-B14F-4D97-AF65-F5344CB8AC3E}">
        <p14:creationId xmlns:p14="http://schemas.microsoft.com/office/powerpoint/2010/main" val="230487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6FEF526-0D45-41C3-94E1-512D35BE75F6}" type="datetime1">
              <a:rPr lang="en-US" smtClean="0"/>
              <a:t>6/13/2022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1CCFA2B-9EF8-45E5-B392-8D4D25EBAEB5}" type="slidenum">
              <a:rPr lang="en-US" smtClean="0"/>
              <a:pPr>
                <a:defRPr/>
              </a:pPr>
              <a:t>‹#›</a:t>
            </a:fld>
            <a:endParaRPr lang="en-US" dirty="0"/>
          </a:p>
        </p:txBody>
      </p:sp>
    </p:spTree>
    <p:extLst>
      <p:ext uri="{BB962C8B-B14F-4D97-AF65-F5344CB8AC3E}">
        <p14:creationId xmlns:p14="http://schemas.microsoft.com/office/powerpoint/2010/main" val="31775949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86A2975-3A52-49B6-9B36-B473477289B5}" type="datetime1">
              <a:rPr lang="en-US" smtClean="0"/>
              <a:t>6/13/2022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537A365-9E9E-4D05-8279-7A600BD66071}" type="slidenum">
              <a:rPr lang="en-US" smtClean="0"/>
              <a:pPr>
                <a:defRPr/>
              </a:pPr>
              <a:t>‹#›</a:t>
            </a:fld>
            <a:endParaRPr lang="en-US" dirty="0"/>
          </a:p>
        </p:txBody>
      </p:sp>
    </p:spTree>
    <p:extLst>
      <p:ext uri="{BB962C8B-B14F-4D97-AF65-F5344CB8AC3E}">
        <p14:creationId xmlns:p14="http://schemas.microsoft.com/office/powerpoint/2010/main" val="249981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02F811A-973E-4D33-AD80-3BFBFD1580FB}" type="datetime1">
              <a:rPr lang="en-US" smtClean="0"/>
              <a:t>6/13/2022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54AD2145-03B2-4A6E-B342-474B2550B6E9}" type="slidenum">
              <a:rPr lang="en-US" smtClean="0"/>
              <a:pPr>
                <a:defRPr/>
              </a:pPr>
              <a:t>‹#›</a:t>
            </a:fld>
            <a:endParaRPr lang="en-US" dirty="0"/>
          </a:p>
        </p:txBody>
      </p:sp>
    </p:spTree>
    <p:extLst>
      <p:ext uri="{BB962C8B-B14F-4D97-AF65-F5344CB8AC3E}">
        <p14:creationId xmlns:p14="http://schemas.microsoft.com/office/powerpoint/2010/main" val="13005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35B5F697-A7AA-4734-96D6-A58CE3E3C3DA}" type="datetime1">
              <a:rPr lang="en-US" smtClean="0"/>
              <a:t>6/13/2022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07AF6AE-0C05-43BF-A380-7E7ABA6DF313}" type="slidenum">
              <a:rPr lang="en-US" smtClean="0"/>
              <a:pPr>
                <a:defRPr/>
              </a:pPr>
              <a:t>‹#›</a:t>
            </a:fld>
            <a:endParaRPr lang="en-US" dirty="0"/>
          </a:p>
        </p:txBody>
      </p:sp>
    </p:spTree>
    <p:extLst>
      <p:ext uri="{BB962C8B-B14F-4D97-AF65-F5344CB8AC3E}">
        <p14:creationId xmlns:p14="http://schemas.microsoft.com/office/powerpoint/2010/main" val="313832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413FA26-1153-4578-BEE5-744A6F2D3C27}" type="datetime1">
              <a:rPr lang="en-US" smtClean="0"/>
              <a:t>6/13/2022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8C3E5B9-648A-43BD-82CC-64ECCD31CC01}" type="slidenum">
              <a:rPr lang="en-US" smtClean="0"/>
              <a:pPr>
                <a:defRPr/>
              </a:pPr>
              <a:t>‹#›</a:t>
            </a:fld>
            <a:endParaRPr lang="en-US" dirty="0"/>
          </a:p>
        </p:txBody>
      </p:sp>
    </p:spTree>
    <p:extLst>
      <p:ext uri="{BB962C8B-B14F-4D97-AF65-F5344CB8AC3E}">
        <p14:creationId xmlns:p14="http://schemas.microsoft.com/office/powerpoint/2010/main" val="19327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A6FEF526-0D45-41C3-94E1-512D35BE75F6}" type="datetime1">
              <a:rPr lang="en-US" smtClean="0"/>
              <a:t>6/13/2022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1CCFA2B-9EF8-45E5-B392-8D4D25EBAEB5}"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77070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hyperlink" Target="#RANGE!A21"/><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puc.texas.gov/agency/rulesnlaws/subrules/electric/25.497/25.49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uc.texas.gov/agency/rulesnlaws/subrules/electric/25.497/25.497.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puc.texas.gov/industry/electric/forms/critical/ccform.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solate.menlosecurity.com/1/3735928009/https:/www.ercot.com/about/news/summer" TargetMode="External"/><Relationship Id="rId7" Type="http://schemas.openxmlformats.org/officeDocument/2006/relationships/hyperlink" Target="https://www.tnmp.com/customers/critical-care-residentia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oncor.com/content/oncorwww/us/en/home/about-us/regulatory/chronic-condition-critical-care-critical-load.html" TargetMode="External"/><Relationship Id="rId5" Type="http://schemas.openxmlformats.org/officeDocument/2006/relationships/hyperlink" Target="https://www.centerpointenergy.com/en-us/CustomerService/Pages/CNP_Forms/Critical-Care-Customer-Form.aspx?sa=HO&amp;au=bus" TargetMode="External"/><Relationship Id="rId4" Type="http://schemas.openxmlformats.org/officeDocument/2006/relationships/hyperlink" Target="https://www.ercot.com/gridinfo/loa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package" Target="../embeddings/Microsoft_Word_Document.docx"/><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ercot.com/services/training/course/21660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a:t>
            </a:fld>
            <a:endParaRPr lang="en-US" dirty="0"/>
          </a:p>
        </p:txBody>
      </p:sp>
      <p:sp>
        <p:nvSpPr>
          <p:cNvPr id="5" name="TextBox 4"/>
          <p:cNvSpPr txBox="1"/>
          <p:nvPr/>
        </p:nvSpPr>
        <p:spPr>
          <a:xfrm>
            <a:off x="1295400" y="1371600"/>
            <a:ext cx="6129944" cy="2554545"/>
          </a:xfrm>
          <a:prstGeom prst="rect">
            <a:avLst/>
          </a:prstGeom>
          <a:noFill/>
        </p:spPr>
        <p:txBody>
          <a:bodyPr wrap="square" rtlCol="0">
            <a:spAutoFit/>
          </a:bodyPr>
          <a:lstStyle/>
          <a:p>
            <a:pPr algn="ctr"/>
            <a:r>
              <a:rPr lang="en-US" sz="4000" dirty="0"/>
              <a:t>2022 REP-Utility </a:t>
            </a:r>
          </a:p>
          <a:p>
            <a:pPr algn="ctr"/>
            <a:r>
              <a:rPr lang="en-US" sz="4000" dirty="0"/>
              <a:t>Summer Preparedness Communication</a:t>
            </a:r>
          </a:p>
          <a:p>
            <a:pPr algn="ctr"/>
            <a:r>
              <a:rPr lang="en-US" sz="4000" dirty="0"/>
              <a:t>Workshop</a:t>
            </a:r>
          </a:p>
        </p:txBody>
      </p:sp>
      <p:sp>
        <p:nvSpPr>
          <p:cNvPr id="4" name="TextBox 3"/>
          <p:cNvSpPr txBox="1"/>
          <p:nvPr/>
        </p:nvSpPr>
        <p:spPr>
          <a:xfrm>
            <a:off x="1219200" y="4953000"/>
            <a:ext cx="6934200" cy="646331"/>
          </a:xfrm>
          <a:prstGeom prst="rect">
            <a:avLst/>
          </a:prstGeom>
          <a:noFill/>
        </p:spPr>
        <p:txBody>
          <a:bodyPr wrap="square" rtlCol="0">
            <a:spAutoFit/>
          </a:bodyPr>
          <a:lstStyle/>
          <a:p>
            <a:r>
              <a:rPr lang="en-US" dirty="0"/>
              <a:t>John Schatz, </a:t>
            </a:r>
            <a:r>
              <a:rPr lang="en-US" dirty="0" err="1"/>
              <a:t>Vistra</a:t>
            </a:r>
            <a:r>
              <a:rPr lang="en-US" dirty="0"/>
              <a:t>                                             Debbie </a:t>
            </a:r>
            <a:r>
              <a:rPr lang="en-US" dirty="0" err="1"/>
              <a:t>McKeever,</a:t>
            </a:r>
            <a:r>
              <a:rPr lang="en-US" dirty="0"/>
              <a:t> Oncor</a:t>
            </a:r>
          </a:p>
          <a:p>
            <a:r>
              <a:rPr lang="en-US" dirty="0"/>
              <a:t>RMS Chair                                                            RMS Vice Chair</a:t>
            </a:r>
          </a:p>
        </p:txBody>
      </p:sp>
      <p:sp>
        <p:nvSpPr>
          <p:cNvPr id="3" name="TextBox 2"/>
          <p:cNvSpPr txBox="1"/>
          <p:nvPr/>
        </p:nvSpPr>
        <p:spPr>
          <a:xfrm>
            <a:off x="609600" y="4355068"/>
            <a:ext cx="6934200" cy="369332"/>
          </a:xfrm>
          <a:prstGeom prst="rect">
            <a:avLst/>
          </a:prstGeom>
          <a:noFill/>
        </p:spPr>
        <p:txBody>
          <a:bodyPr wrap="square" rtlCol="0">
            <a:spAutoFit/>
          </a:bodyPr>
          <a:lstStyle/>
          <a:p>
            <a:pPr algn="r"/>
            <a:r>
              <a:rPr lang="en-US" dirty="0"/>
              <a:t>Wednesday, June 15, 1:30 PM to 3:30 PM                      Web-ex only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68680"/>
            <a:ext cx="7620000" cy="5227320"/>
          </a:xfrm>
        </p:spPr>
        <p:txBody>
          <a:bodyPr>
            <a:normAutofit lnSpcReduction="10000"/>
          </a:bodyPr>
          <a:lstStyle/>
          <a:p>
            <a:pPr marL="0" indent="0">
              <a:buNone/>
            </a:pPr>
            <a:r>
              <a:rPr lang="en-US" sz="2400" dirty="0"/>
              <a:t>EEA Levels and Actions</a:t>
            </a:r>
          </a:p>
          <a:p>
            <a:pPr marL="0" indent="0">
              <a:buNone/>
            </a:pPr>
            <a:r>
              <a:rPr lang="en-US" sz="2400" dirty="0"/>
              <a:t>Level 2</a:t>
            </a:r>
          </a:p>
          <a:p>
            <a:pPr marL="0" indent="0">
              <a:buNone/>
            </a:pPr>
            <a:r>
              <a:rPr lang="en-US" dirty="0"/>
              <a:t>If operating reserves drop below 1,750 MW and are not expected to recover within 30 minutes: </a:t>
            </a:r>
          </a:p>
          <a:p>
            <a:pPr marL="0" indent="0">
              <a:buNone/>
            </a:pPr>
            <a:r>
              <a:rPr lang="en-US" dirty="0"/>
              <a:t>Request energy conservation from public (if not already in effect): MW vary </a:t>
            </a:r>
          </a:p>
          <a:p>
            <a:pPr marL="0" indent="0">
              <a:buNone/>
            </a:pPr>
            <a:r>
              <a:rPr lang="en-US" dirty="0"/>
              <a:t>Reduce power by deploying remaining demand response programs, including: </a:t>
            </a:r>
          </a:p>
          <a:p>
            <a:pPr marL="0" indent="0">
              <a:buNone/>
            </a:pPr>
            <a:r>
              <a:rPr lang="en-US" dirty="0"/>
              <a:t>• 	Deploy operating reserves carried by Load Resources (large 	industrial customers who are paid to reduce their power): 1,691 	MW </a:t>
            </a:r>
          </a:p>
          <a:p>
            <a:pPr marL="0" indent="0">
              <a:buNone/>
            </a:pPr>
            <a:r>
              <a:rPr lang="en-US" dirty="0"/>
              <a:t>• 	Load management programs from transmission companies: 211  	MW for winter season </a:t>
            </a:r>
          </a:p>
          <a:p>
            <a:pPr marL="0" indent="0">
              <a:buNone/>
            </a:pPr>
            <a:r>
              <a:rPr lang="en-US" dirty="0"/>
              <a:t>• 	Voltage reduction by transmission companies if not already 	deployed: 100-200 MW </a:t>
            </a:r>
          </a:p>
          <a:p>
            <a:endParaRPr lang="en-US" dirty="0"/>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10</a:t>
            </a:fld>
            <a:endParaRPr lang="en-US" dirty="0"/>
          </a:p>
        </p:txBody>
      </p:sp>
    </p:spTree>
    <p:extLst>
      <p:ext uri="{BB962C8B-B14F-4D97-AF65-F5344CB8AC3E}">
        <p14:creationId xmlns:p14="http://schemas.microsoft.com/office/powerpoint/2010/main" val="316990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619999" cy="5181599"/>
          </a:xfrm>
        </p:spPr>
        <p:txBody>
          <a:bodyPr>
            <a:normAutofit/>
          </a:bodyPr>
          <a:lstStyle/>
          <a:p>
            <a:pPr marL="0" indent="0">
              <a:buNone/>
            </a:pPr>
            <a:r>
              <a:rPr lang="en-US" sz="2400" dirty="0"/>
              <a:t>EEA Levels and Actions</a:t>
            </a:r>
          </a:p>
          <a:p>
            <a:pPr marL="0" indent="0">
              <a:buNone/>
            </a:pPr>
            <a:r>
              <a:rPr lang="en-US" sz="2400" dirty="0"/>
              <a:t>Level 3</a:t>
            </a:r>
          </a:p>
          <a:p>
            <a:pPr marL="0" indent="0">
              <a:buNone/>
            </a:pPr>
            <a:r>
              <a:rPr lang="en-US" dirty="0"/>
              <a:t>If operating reserves drop below 1,375 MW, ERCOT moves into level 3. </a:t>
            </a:r>
          </a:p>
          <a:p>
            <a:pPr marL="0" indent="0">
              <a:buNone/>
            </a:pPr>
            <a:r>
              <a:rPr lang="en-US" dirty="0"/>
              <a:t>If operating reserves drop below 1,000 MW and are not expected to recover within 30 minutes and/or the grid’s frequency level cannot be maintained at 60 Hz: </a:t>
            </a:r>
          </a:p>
          <a:p>
            <a:pPr marL="0" indent="0">
              <a:buNone/>
            </a:pPr>
            <a:r>
              <a:rPr lang="en-US" dirty="0"/>
              <a:t>As a last resort, ERCOT will instruct transmission companies to reduce demand on the electric system. These are controlled outages. </a:t>
            </a:r>
          </a:p>
          <a:p>
            <a:pPr marL="0" indent="0">
              <a:buNone/>
            </a:pPr>
            <a:r>
              <a:rPr lang="en-US" dirty="0"/>
              <a:t>Note: </a:t>
            </a:r>
          </a:p>
          <a:p>
            <a:pPr marL="0" indent="0">
              <a:buNone/>
            </a:pPr>
            <a:r>
              <a:rPr lang="en-US" dirty="0"/>
              <a:t>Some steps may occur simultaneously and do not include additional voluntary demand response programs, where electric service from other ERCOT business and residential customers is interrupted during emergencies.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11</a:t>
            </a:fld>
            <a:endParaRPr lang="en-US" dirty="0"/>
          </a:p>
        </p:txBody>
      </p:sp>
    </p:spTree>
    <p:extLst>
      <p:ext uri="{BB962C8B-B14F-4D97-AF65-F5344CB8AC3E}">
        <p14:creationId xmlns:p14="http://schemas.microsoft.com/office/powerpoint/2010/main" val="267435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75318" y="685800"/>
            <a:ext cx="7834046" cy="4541589"/>
          </a:xfrm>
          <a:prstGeom prst="rect">
            <a:avLst/>
          </a:prstGeom>
          <a:ln>
            <a:solidFill>
              <a:schemeClr val="tx1"/>
            </a:solidFill>
          </a:ln>
        </p:spPr>
      </p:pic>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12</a:t>
            </a:fld>
            <a:endParaRPr lang="en-US" dirty="0"/>
          </a:p>
        </p:txBody>
      </p:sp>
      <p:pic>
        <p:nvPicPr>
          <p:cNvPr id="6" name="Picture 5"/>
          <p:cNvPicPr>
            <a:picLocks noChangeAspect="1"/>
          </p:cNvPicPr>
          <p:nvPr/>
        </p:nvPicPr>
        <p:blipFill rotWithShape="1">
          <a:blip r:embed="rId4"/>
          <a:srcRect l="2022"/>
          <a:stretch/>
        </p:blipFill>
        <p:spPr>
          <a:xfrm>
            <a:off x="575318" y="5438775"/>
            <a:ext cx="7834045" cy="809625"/>
          </a:xfrm>
          <a:prstGeom prst="rect">
            <a:avLst/>
          </a:prstGeom>
          <a:ln>
            <a:solidFill>
              <a:schemeClr val="tx1"/>
            </a:solidFill>
          </a:ln>
        </p:spPr>
      </p:pic>
    </p:spTree>
    <p:extLst>
      <p:ext uri="{BB962C8B-B14F-4D97-AF65-F5344CB8AC3E}">
        <p14:creationId xmlns:p14="http://schemas.microsoft.com/office/powerpoint/2010/main" val="213138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97189405"/>
              </p:ext>
            </p:extLst>
          </p:nvPr>
        </p:nvGraphicFramePr>
        <p:xfrm>
          <a:off x="1770589" y="457200"/>
          <a:ext cx="5239811" cy="4924562"/>
        </p:xfrm>
        <a:graphic>
          <a:graphicData uri="http://schemas.openxmlformats.org/drawingml/2006/table">
            <a:tbl>
              <a:tblPr/>
              <a:tblGrid>
                <a:gridCol w="3458507">
                  <a:extLst>
                    <a:ext uri="{9D8B030D-6E8A-4147-A177-3AD203B41FA5}">
                      <a16:colId xmlns:a16="http://schemas.microsoft.com/office/drawing/2014/main" val="20000"/>
                    </a:ext>
                  </a:extLst>
                </a:gridCol>
                <a:gridCol w="1781304">
                  <a:extLst>
                    <a:ext uri="{9D8B030D-6E8A-4147-A177-3AD203B41FA5}">
                      <a16:colId xmlns:a16="http://schemas.microsoft.com/office/drawing/2014/main" val="20001"/>
                    </a:ext>
                  </a:extLst>
                </a:gridCol>
              </a:tblGrid>
              <a:tr h="178965">
                <a:tc>
                  <a:txBody>
                    <a:bodyPr/>
                    <a:lstStyle/>
                    <a:p>
                      <a:pPr algn="l" fontAlgn="b"/>
                      <a:endParaRPr lang="en-US" sz="900" b="0" i="0" u="none" strike="noStrike" dirty="0">
                        <a:solidFill>
                          <a:srgbClr val="000000"/>
                        </a:solidFill>
                        <a:effectLst/>
                        <a:latin typeface="Calibri" panose="020F0502020204030204" pitchFamily="34" charset="0"/>
                      </a:endParaRPr>
                    </a:p>
                  </a:txBody>
                  <a:tcPr marL="6151" marR="6151" marT="615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151" marR="6151" marT="6151" marB="0" anchor="b">
                    <a:lnL>
                      <a:noFill/>
                    </a:lnL>
                    <a:lnR>
                      <a:noFill/>
                    </a:lnR>
                    <a:lnT>
                      <a:noFill/>
                    </a:lnT>
                    <a:lnB>
                      <a:noFill/>
                    </a:lnB>
                  </a:tcPr>
                </a:tc>
                <a:extLst>
                  <a:ext uri="{0D108BD9-81ED-4DB2-BD59-A6C34878D82A}">
                    <a16:rowId xmlns:a16="http://schemas.microsoft.com/office/drawing/2014/main" val="10000"/>
                  </a:ext>
                </a:extLst>
              </a:tr>
              <a:tr h="425042">
                <a:tc gridSpan="2">
                  <a:txBody>
                    <a:bodyPr/>
                    <a:lstStyle/>
                    <a:p>
                      <a:pPr algn="ctr" fontAlgn="b"/>
                      <a:r>
                        <a:rPr lang="en-US" sz="1400" b="1" i="0" u="none" strike="noStrike" dirty="0">
                          <a:solidFill>
                            <a:srgbClr val="000000"/>
                          </a:solidFill>
                          <a:effectLst/>
                          <a:latin typeface="Calibri" panose="020F0502020204030204" pitchFamily="34" charset="0"/>
                        </a:rPr>
                        <a:t>ERCOT Load Shed Table                                    Posting date April, 21, 2022 </a:t>
                      </a:r>
                    </a:p>
                  </a:txBody>
                  <a:tcPr marL="6151" marR="6151" marT="6151"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234188">
                <a:tc>
                  <a:txBody>
                    <a:bodyPr/>
                    <a:lstStyle/>
                    <a:p>
                      <a:pPr algn="l" fontAlgn="b"/>
                      <a:endParaRPr lang="en-US" sz="900" b="0" i="0" u="none" strike="noStrike">
                        <a:solidFill>
                          <a:srgbClr val="000000"/>
                        </a:solidFill>
                        <a:effectLst/>
                        <a:latin typeface="Calibri" panose="020F0502020204030204" pitchFamily="34" charset="0"/>
                      </a:endParaRPr>
                    </a:p>
                  </a:txBody>
                  <a:tcPr marL="6151" marR="6151" marT="615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151" marR="6151" marT="615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869">
                <a:tc>
                  <a:txBody>
                    <a:bodyPr/>
                    <a:lstStyle/>
                    <a:p>
                      <a:pPr algn="ctr" fontAlgn="ctr"/>
                      <a:r>
                        <a:rPr lang="en-US" sz="1100" b="1" i="0" u="none" strike="noStrike">
                          <a:solidFill>
                            <a:srgbClr val="000000"/>
                          </a:solidFill>
                          <a:effectLst/>
                          <a:latin typeface="Calibri" panose="020F0502020204030204" pitchFamily="34" charset="0"/>
                        </a:rPr>
                        <a:t>Transmission Operator</a:t>
                      </a:r>
                    </a:p>
                  </a:txBody>
                  <a:tcPr marL="6151" marR="6151" marT="615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2021 Total Transmission Operator Load (% MW)</a:t>
                      </a:r>
                    </a:p>
                  </a:txBody>
                  <a:tcPr marL="6151" marR="6151" marT="615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965">
                <a:tc>
                  <a:txBody>
                    <a:bodyPr/>
                    <a:lstStyle/>
                    <a:p>
                      <a:pPr algn="l" fontAlgn="b"/>
                      <a:r>
                        <a:rPr lang="en-US" sz="900" b="0" i="0" u="none" strike="noStrike">
                          <a:solidFill>
                            <a:srgbClr val="000000"/>
                          </a:solidFill>
                          <a:effectLst/>
                          <a:latin typeface="Calibri" panose="020F0502020204030204" pitchFamily="34" charset="0"/>
                        </a:rPr>
                        <a:t>AEP Texas Central Company</a:t>
                      </a:r>
                    </a:p>
                  </a:txBody>
                  <a:tcPr marL="6151" marR="6151" marT="61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Calibri" panose="020F0502020204030204" pitchFamily="34" charset="0"/>
                        </a:rPr>
                        <a:t>8.41</a:t>
                      </a:r>
                    </a:p>
                  </a:txBody>
                  <a:tcPr marL="6151" marR="6151" marT="615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78965">
                <a:tc>
                  <a:txBody>
                    <a:bodyPr/>
                    <a:lstStyle/>
                    <a:p>
                      <a:pPr algn="l" fontAlgn="b"/>
                      <a:r>
                        <a:rPr lang="en-US" sz="900" b="0" i="0" u="none" strike="noStrike">
                          <a:solidFill>
                            <a:srgbClr val="000000"/>
                          </a:solidFill>
                          <a:effectLst/>
                          <a:latin typeface="Calibri" panose="020F0502020204030204" pitchFamily="34" charset="0"/>
                        </a:rPr>
                        <a:t>Brazos Electric Power Cooperative Inc.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4.85</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78965">
                <a:tc>
                  <a:txBody>
                    <a:bodyPr/>
                    <a:lstStyle/>
                    <a:p>
                      <a:pPr algn="l" fontAlgn="b"/>
                      <a:r>
                        <a:rPr lang="en-US" sz="900" b="0" i="0" u="none" strike="noStrike">
                          <a:solidFill>
                            <a:srgbClr val="000000"/>
                          </a:solidFill>
                          <a:effectLst/>
                          <a:latin typeface="Calibri" panose="020F0502020204030204" pitchFamily="34" charset="0"/>
                        </a:rPr>
                        <a:t>Brownsville Public Utilities Board</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0.37</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8965">
                <a:tc>
                  <a:txBody>
                    <a:bodyPr/>
                    <a:lstStyle/>
                    <a:p>
                      <a:pPr algn="l" fontAlgn="b"/>
                      <a:r>
                        <a:rPr lang="en-US" sz="900" b="0" i="0" u="none" strike="noStrike">
                          <a:solidFill>
                            <a:srgbClr val="000000"/>
                          </a:solidFill>
                          <a:effectLst/>
                          <a:latin typeface="Calibri" panose="020F0502020204030204" pitchFamily="34" charset="0"/>
                        </a:rPr>
                        <a:t>Bryan Texas Utilities</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0.52</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78965">
                <a:tc>
                  <a:txBody>
                    <a:bodyPr/>
                    <a:lstStyle/>
                    <a:p>
                      <a:pPr algn="l" fontAlgn="b"/>
                      <a:r>
                        <a:rPr lang="en-US" sz="900" b="0" i="0" u="none" strike="noStrike">
                          <a:solidFill>
                            <a:srgbClr val="000000"/>
                          </a:solidFill>
                          <a:effectLst/>
                          <a:latin typeface="Calibri" panose="020F0502020204030204" pitchFamily="34" charset="0"/>
                        </a:rPr>
                        <a:t>CenterPoint Energy Houston Electric LLC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25.89</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78965">
                <a:tc>
                  <a:txBody>
                    <a:bodyPr/>
                    <a:lstStyle/>
                    <a:p>
                      <a:pPr algn="l" fontAlgn="b"/>
                      <a:r>
                        <a:rPr lang="en-US" sz="900" b="0" i="0" u="none" strike="noStrike">
                          <a:solidFill>
                            <a:srgbClr val="000000"/>
                          </a:solidFill>
                          <a:effectLst/>
                          <a:latin typeface="Calibri" panose="020F0502020204030204" pitchFamily="34" charset="0"/>
                        </a:rPr>
                        <a:t>City of Austin DBA Austin Energy</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3.54</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78965">
                <a:tc>
                  <a:txBody>
                    <a:bodyPr/>
                    <a:lstStyle/>
                    <a:p>
                      <a:pPr algn="l" fontAlgn="b"/>
                      <a:r>
                        <a:rPr lang="en-US" sz="900" b="0" i="0" u="none" strike="noStrike">
                          <a:solidFill>
                            <a:srgbClr val="000000"/>
                          </a:solidFill>
                          <a:effectLst/>
                          <a:latin typeface="Calibri" panose="020F0502020204030204" pitchFamily="34" charset="0"/>
                        </a:rPr>
                        <a:t>City of College Station</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0.28</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78965">
                <a:tc>
                  <a:txBody>
                    <a:bodyPr/>
                    <a:lstStyle/>
                    <a:p>
                      <a:pPr algn="l" fontAlgn="b"/>
                      <a:r>
                        <a:rPr lang="en-US" sz="900" b="0" i="0" u="none" strike="noStrike">
                          <a:solidFill>
                            <a:srgbClr val="000000"/>
                          </a:solidFill>
                          <a:effectLst/>
                          <a:latin typeface="Calibri" panose="020F0502020204030204" pitchFamily="34" charset="0"/>
                        </a:rPr>
                        <a:t>City of Garland</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0.73</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78965">
                <a:tc>
                  <a:txBody>
                    <a:bodyPr/>
                    <a:lstStyle/>
                    <a:p>
                      <a:pPr algn="l" fontAlgn="b"/>
                      <a:r>
                        <a:rPr lang="en-US" sz="900" b="0" i="0" u="none" strike="noStrike">
                          <a:solidFill>
                            <a:srgbClr val="000000"/>
                          </a:solidFill>
                          <a:effectLst/>
                          <a:latin typeface="Calibri" panose="020F0502020204030204" pitchFamily="34" charset="0"/>
                        </a:rPr>
                        <a:t>City of Lubbock</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0.58</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78965">
                <a:tc>
                  <a:txBody>
                    <a:bodyPr/>
                    <a:lstStyle/>
                    <a:p>
                      <a:pPr algn="l" fontAlgn="b"/>
                      <a:r>
                        <a:rPr lang="en-US" sz="900" b="0" i="0" u="none" strike="noStrike">
                          <a:solidFill>
                            <a:srgbClr val="000000"/>
                          </a:solidFill>
                          <a:effectLst/>
                          <a:latin typeface="Calibri" panose="020F0502020204030204" pitchFamily="34" charset="0"/>
                        </a:rPr>
                        <a:t>CPS Energy (San Antonio)</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6.44</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78965">
                <a:tc>
                  <a:txBody>
                    <a:bodyPr/>
                    <a:lstStyle/>
                    <a:p>
                      <a:pPr algn="l" fontAlgn="b"/>
                      <a:r>
                        <a:rPr lang="en-US" sz="900" b="0" i="0" u="none" strike="noStrike">
                          <a:solidFill>
                            <a:srgbClr val="000000"/>
                          </a:solidFill>
                          <a:effectLst/>
                          <a:latin typeface="Calibri" panose="020F0502020204030204" pitchFamily="34" charset="0"/>
                        </a:rPr>
                        <a:t>Denton Municipal Electric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0.48</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78965">
                <a:tc>
                  <a:txBody>
                    <a:bodyPr/>
                    <a:lstStyle/>
                    <a:p>
                      <a:pPr algn="l" fontAlgn="b"/>
                      <a:r>
                        <a:rPr lang="en-US" sz="900" b="0" i="0" u="none" strike="noStrike">
                          <a:solidFill>
                            <a:srgbClr val="000000"/>
                          </a:solidFill>
                          <a:effectLst/>
                          <a:latin typeface="Calibri" panose="020F0502020204030204" pitchFamily="34" charset="0"/>
                        </a:rPr>
                        <a:t>GEUS (Greenville)</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0.14</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78965">
                <a:tc>
                  <a:txBody>
                    <a:bodyPr/>
                    <a:lstStyle/>
                    <a:p>
                      <a:pPr algn="l" fontAlgn="b"/>
                      <a:r>
                        <a:rPr lang="en-US" sz="900" b="0" i="0" u="none" strike="noStrike">
                          <a:solidFill>
                            <a:srgbClr val="000000"/>
                          </a:solidFill>
                          <a:effectLst/>
                          <a:latin typeface="Calibri" panose="020F0502020204030204" pitchFamily="34" charset="0"/>
                        </a:rPr>
                        <a:t>Golden Spread Electric Cooperative Inc.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0.36</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78965">
                <a:tc>
                  <a:txBody>
                    <a:bodyPr/>
                    <a:lstStyle/>
                    <a:p>
                      <a:pPr algn="l" fontAlgn="b"/>
                      <a:r>
                        <a:rPr lang="en-US" sz="900" b="0" i="0" u="none" strike="noStrike">
                          <a:solidFill>
                            <a:srgbClr val="000000"/>
                          </a:solidFill>
                          <a:effectLst/>
                          <a:latin typeface="Calibri" panose="020F0502020204030204" pitchFamily="34" charset="0"/>
                          <a:hlinkClick r:id="rId2" action="ppaction://hlinkfile"/>
                        </a:rPr>
                        <a:t>Lamar County Electric Cooperative Inc*</a:t>
                      </a:r>
                      <a:endParaRPr lang="en-US" sz="900" b="0" i="0" u="none" strike="noStrike">
                        <a:solidFill>
                          <a:srgbClr val="000000"/>
                        </a:solidFill>
                        <a:effectLst/>
                        <a:latin typeface="Calibri" panose="020F0502020204030204" pitchFamily="34" charset="0"/>
                      </a:endParaRP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0.07</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78965">
                <a:tc>
                  <a:txBody>
                    <a:bodyPr/>
                    <a:lstStyle/>
                    <a:p>
                      <a:pPr algn="l" fontAlgn="b"/>
                      <a:r>
                        <a:rPr lang="en-US" sz="900" b="0" i="0" u="none" strike="noStrike">
                          <a:solidFill>
                            <a:srgbClr val="000000"/>
                          </a:solidFill>
                          <a:effectLst/>
                          <a:latin typeface="Calibri" panose="020F0502020204030204" pitchFamily="34" charset="0"/>
                        </a:rPr>
                        <a:t>LCRA Transmission Services Corporation</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5.89</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78965">
                <a:tc>
                  <a:txBody>
                    <a:bodyPr/>
                    <a:lstStyle/>
                    <a:p>
                      <a:pPr algn="l" fontAlgn="b"/>
                      <a:r>
                        <a:rPr lang="en-US" sz="900" b="0" i="0" u="none" strike="noStrike">
                          <a:solidFill>
                            <a:srgbClr val="000000"/>
                          </a:solidFill>
                          <a:effectLst/>
                          <a:latin typeface="Calibri" panose="020F0502020204030204" pitchFamily="34" charset="0"/>
                        </a:rPr>
                        <a:t>Oncor Electric Delivery Company LLC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35.47</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78965">
                <a:tc>
                  <a:txBody>
                    <a:bodyPr/>
                    <a:lstStyle/>
                    <a:p>
                      <a:pPr algn="l" fontAlgn="b"/>
                      <a:r>
                        <a:rPr lang="en-US" sz="900" b="0" i="0" u="none" strike="noStrike">
                          <a:solidFill>
                            <a:srgbClr val="000000"/>
                          </a:solidFill>
                          <a:effectLst/>
                          <a:latin typeface="Calibri" panose="020F0502020204030204" pitchFamily="34" charset="0"/>
                        </a:rPr>
                        <a:t>Rayburn Country Electric Cooperative Inc. DBA Rayburn Electric</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1.34</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78965">
                <a:tc>
                  <a:txBody>
                    <a:bodyPr/>
                    <a:lstStyle/>
                    <a:p>
                      <a:pPr algn="l" fontAlgn="b"/>
                      <a:r>
                        <a:rPr lang="en-US" sz="900" b="0" i="0" u="none" strike="noStrike">
                          <a:solidFill>
                            <a:srgbClr val="000000"/>
                          </a:solidFill>
                          <a:effectLst/>
                          <a:latin typeface="Calibri" panose="020F0502020204030204" pitchFamily="34" charset="0"/>
                        </a:rPr>
                        <a:t>South Texas Electric Cooperative Inc. </a:t>
                      </a:r>
                    </a:p>
                  </a:txBody>
                  <a:tcPr marL="6151" marR="6151" marT="61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1.92</a:t>
                      </a:r>
                    </a:p>
                  </a:txBody>
                  <a:tcPr marL="6151" marR="6151" marT="6151"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86421">
                <a:tc>
                  <a:txBody>
                    <a:bodyPr/>
                    <a:lstStyle/>
                    <a:p>
                      <a:pPr algn="l" fontAlgn="b"/>
                      <a:r>
                        <a:rPr lang="en-US" sz="900" b="0" i="0" u="none" strike="noStrike">
                          <a:solidFill>
                            <a:srgbClr val="000000"/>
                          </a:solidFill>
                          <a:effectLst/>
                          <a:latin typeface="Calibri" panose="020F0502020204030204" pitchFamily="34" charset="0"/>
                        </a:rPr>
                        <a:t>Texas-New Mexico Power Company</a:t>
                      </a:r>
                    </a:p>
                  </a:txBody>
                  <a:tcPr marL="6151" marR="6151" marT="615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2.72</a:t>
                      </a:r>
                    </a:p>
                  </a:txBody>
                  <a:tcPr marL="6151" marR="6151" marT="615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3707">
                <a:tc>
                  <a:txBody>
                    <a:bodyPr/>
                    <a:lstStyle/>
                    <a:p>
                      <a:pPr algn="l" fontAlgn="ctr"/>
                      <a:r>
                        <a:rPr lang="en-US" sz="1100" b="1" i="0" u="none" strike="noStrike">
                          <a:solidFill>
                            <a:srgbClr val="000000"/>
                          </a:solidFill>
                          <a:effectLst/>
                          <a:latin typeface="Times New Roman" panose="02020603050405020304" pitchFamily="18" charset="0"/>
                        </a:rPr>
                        <a:t>ERCOT Total</a:t>
                      </a:r>
                    </a:p>
                  </a:txBody>
                  <a:tcPr marL="6151" marR="6151" marT="615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Times New Roman" panose="02020603050405020304" pitchFamily="18" charset="0"/>
                        </a:rPr>
                        <a:t>100.00</a:t>
                      </a:r>
                    </a:p>
                  </a:txBody>
                  <a:tcPr marL="6151" marR="6151" marT="615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6" name="Rectangle 5"/>
          <p:cNvSpPr/>
          <p:nvPr/>
        </p:nvSpPr>
        <p:spPr>
          <a:xfrm>
            <a:off x="2667000" y="5955268"/>
            <a:ext cx="6019800" cy="369332"/>
          </a:xfrm>
          <a:prstGeom prst="rect">
            <a:avLst/>
          </a:prstGeom>
        </p:spPr>
        <p:txBody>
          <a:bodyPr wrap="square">
            <a:spAutoFit/>
          </a:bodyPr>
          <a:lstStyle/>
          <a:p>
            <a:r>
              <a:rPr lang="en-US" sz="1100" dirty="0">
                <a:solidFill>
                  <a:srgbClr val="000000"/>
                </a:solidFill>
                <a:latin typeface="Calibri" panose="020F0502020204030204" pitchFamily="34" charset="0"/>
              </a:rPr>
              <a:t>*</a:t>
            </a:r>
            <a:r>
              <a:rPr lang="en-US" sz="900" dirty="0">
                <a:solidFill>
                  <a:srgbClr val="000000"/>
                </a:solidFill>
                <a:latin typeface="Times New Roman" panose="02020603050405020304" pitchFamily="18" charset="0"/>
              </a:rPr>
              <a:t> Lamar County Electric Cooperative is a registered TO not on the ERCOT Hotline, City of Garland receives all their calls.</a:t>
            </a:r>
            <a:r>
              <a:rPr lang="en-US" dirty="0"/>
              <a:t> </a:t>
            </a:r>
          </a:p>
        </p:txBody>
      </p:sp>
    </p:spTree>
    <p:extLst>
      <p:ext uri="{BB962C8B-B14F-4D97-AF65-F5344CB8AC3E}">
        <p14:creationId xmlns:p14="http://schemas.microsoft.com/office/powerpoint/2010/main" val="306611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02080"/>
            <a:ext cx="8763000" cy="4922520"/>
          </a:xfrm>
        </p:spPr>
        <p:txBody>
          <a:bodyPr>
            <a:normAutofit fontScale="77500" lnSpcReduction="20000"/>
          </a:bodyPr>
          <a:lstStyle/>
          <a:p>
            <a:pPr marL="0" indent="0">
              <a:buNone/>
            </a:pPr>
            <a:endParaRPr lang="en-US" b="1" dirty="0"/>
          </a:p>
          <a:p>
            <a:pPr marL="0" indent="0">
              <a:buNone/>
            </a:pPr>
            <a:r>
              <a:rPr lang="en-US" dirty="0"/>
              <a:t>(1)	</a:t>
            </a:r>
            <a:r>
              <a:rPr lang="en-US" sz="2100" dirty="0"/>
              <a:t>Emergency Notice is the communication issued by ERCOT when operating in an Emergency 	Condition.</a:t>
            </a:r>
          </a:p>
          <a:p>
            <a:pPr marL="0" indent="0">
              <a:buNone/>
            </a:pPr>
            <a:r>
              <a:rPr lang="en-US" sz="2100" dirty="0"/>
              <a:t>(2)	ERCOT shall issue an Emergency Notice for one or both of the following reasons:</a:t>
            </a:r>
          </a:p>
          <a:p>
            <a:pPr marL="0" indent="0">
              <a:buNone/>
            </a:pPr>
            <a:r>
              <a:rPr lang="en-US" sz="2100" dirty="0"/>
              <a:t>	(a) ERCOT cannot maintain minimum reliability standards (for reasons including fuel 	shortages) 	during the Operating Period using every Resource practicably obtainable from 	the market; or</a:t>
            </a:r>
          </a:p>
          <a:p>
            <a:pPr marL="0" indent="0">
              <a:buNone/>
            </a:pPr>
            <a:r>
              <a:rPr lang="en-US" sz="2100" dirty="0"/>
              <a:t>	(b) Immediate action cannot be taken to avoid or relieve a Transmission Element operating 	above its Emergency Rating.</a:t>
            </a:r>
          </a:p>
          <a:p>
            <a:pPr marL="0" indent="0">
              <a:buNone/>
            </a:pPr>
            <a:r>
              <a:rPr lang="en-US" sz="2100" dirty="0"/>
              <a:t>(3)	The actions ERCOT takes during an Emergency Condition depend on the nature and severity 	of the situation.</a:t>
            </a:r>
          </a:p>
          <a:p>
            <a:pPr marL="0" indent="0">
              <a:buNone/>
            </a:pPr>
            <a:r>
              <a:rPr lang="en-US" sz="2100" dirty="0"/>
              <a:t>(4)	ERCOT is considered to be in an Emergency Condition whenever ERCOT Transmission Grid 	status is such that a violation of security criteria, as defined in the Operating Guides, 	presents the threat of uncontrolled separation or cascading Outages and/or large-scale 	service 	disruption to Load (other than Load being served from a radial transmission line) 	and/or overload of a Transmission Element, and no timely solution is obtainable through SCED 	or CMPs.</a:t>
            </a:r>
          </a:p>
          <a:p>
            <a:pPr marL="0" indent="0">
              <a:buNone/>
            </a:pPr>
            <a:r>
              <a:rPr lang="en-US" sz="2100" dirty="0"/>
              <a:t>(5)	If the Emergency Condition is the result of a transmission problem, ERCOT shall act 	immediately to return the ERCOT System to a reliable condition, including instructing 	Resources to change output, curtailing any remaining DC Tie Load, and instructing TSPs or 	DSPs to drop Load.</a:t>
            </a:r>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14</a:t>
            </a:fld>
            <a:endParaRPr lang="en-US" dirty="0"/>
          </a:p>
        </p:txBody>
      </p:sp>
      <p:sp>
        <p:nvSpPr>
          <p:cNvPr id="2" name="TextBox 1"/>
          <p:cNvSpPr txBox="1"/>
          <p:nvPr/>
        </p:nvSpPr>
        <p:spPr>
          <a:xfrm>
            <a:off x="381000" y="849868"/>
            <a:ext cx="6533392" cy="461665"/>
          </a:xfrm>
          <a:prstGeom prst="rect">
            <a:avLst/>
          </a:prstGeom>
          <a:noFill/>
        </p:spPr>
        <p:txBody>
          <a:bodyPr wrap="none" rtlCol="0">
            <a:spAutoFit/>
          </a:bodyPr>
          <a:lstStyle/>
          <a:p>
            <a:r>
              <a:rPr lang="en-US" sz="2400" b="1" dirty="0"/>
              <a:t>ERCOT Nodal Protocol 6.5.9.3.4 Emergency Notice</a:t>
            </a:r>
          </a:p>
        </p:txBody>
      </p:sp>
    </p:spTree>
    <p:extLst>
      <p:ext uri="{BB962C8B-B14F-4D97-AF65-F5344CB8AC3E}">
        <p14:creationId xmlns:p14="http://schemas.microsoft.com/office/powerpoint/2010/main" val="277696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r>
              <a:rPr lang="en-US" altLang="en-US" dirty="0"/>
              <a:t>TSP/DSP</a:t>
            </a:r>
            <a:br>
              <a:rPr lang="en-US" altLang="en-US" dirty="0"/>
            </a:br>
            <a:r>
              <a:rPr lang="en-US" altLang="en-US" dirty="0"/>
              <a:t> Role &amp; Responsibilities</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15</a:t>
            </a:fld>
            <a:endParaRPr lang="en-US" dirty="0"/>
          </a:p>
        </p:txBody>
      </p:sp>
    </p:spTree>
    <p:extLst>
      <p:ext uri="{BB962C8B-B14F-4D97-AF65-F5344CB8AC3E}">
        <p14:creationId xmlns:p14="http://schemas.microsoft.com/office/powerpoint/2010/main" val="62581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1336"/>
            <a:ext cx="7543800" cy="1192664"/>
          </a:xfrm>
        </p:spPr>
        <p:txBody>
          <a:bodyPr>
            <a:noAutofit/>
          </a:bodyPr>
          <a:lstStyle/>
          <a:p>
            <a:r>
              <a:rPr lang="en-US" sz="2000" b="1" dirty="0"/>
              <a:t>Once the TSP/DSP receives Energy Emergency Alert (EEA) Load Shedding instructions from ERCOT, the TSP/DSP’s responsibility is to perform all necessary actions as prescribed in the </a:t>
            </a:r>
            <a:r>
              <a:rPr lang="en-US" sz="2000" b="1" i="1" dirty="0"/>
              <a:t>ERCOT Nodal Operating Guide.</a:t>
            </a:r>
            <a:endParaRPr lang="en-US" sz="2000" b="1" dirty="0"/>
          </a:p>
        </p:txBody>
      </p:sp>
      <p:sp>
        <p:nvSpPr>
          <p:cNvPr id="3" name="Content Placeholder 2"/>
          <p:cNvSpPr>
            <a:spLocks noGrp="1"/>
          </p:cNvSpPr>
          <p:nvPr>
            <p:ph idx="1"/>
          </p:nvPr>
        </p:nvSpPr>
        <p:spPr>
          <a:xfrm>
            <a:off x="762000" y="1752600"/>
            <a:ext cx="7543801" cy="4023360"/>
          </a:xfrm>
        </p:spPr>
        <p:txBody>
          <a:bodyPr>
            <a:normAutofit fontScale="85000" lnSpcReduction="10000"/>
          </a:bodyPr>
          <a:lstStyle/>
          <a:p>
            <a:r>
              <a:rPr lang="en-US" b="1" dirty="0"/>
              <a:t>Nodal Operating Guide 4.5.3.4 Load Shed Obligation</a:t>
            </a:r>
          </a:p>
          <a:p>
            <a:r>
              <a:rPr lang="en-US" dirty="0"/>
              <a:t>(1)	Each Transmission Operator (TO) shall take and direct actions to ensure that ERCOT Load shed instructions are effectuated.  Each DSP shall comply with any reasonable instruction given by its TO to effectuate Load shed obligations.   </a:t>
            </a:r>
          </a:p>
          <a:p>
            <a:r>
              <a:rPr lang="en-US" dirty="0"/>
              <a:t>(2)	Percentages for Level 3 Load shedding will be based on the previous year’s TSP peak Loads, as reported to ERCOT, and will be reviewed by ERCOT and revised annually or as otherwise appropriate to reflect any new or changed TO designation.  ERCOT shall maintain a Load Shed Table posted on the ERCOT website that reflects each TO’s total Load shed obligation.</a:t>
            </a:r>
          </a:p>
          <a:p>
            <a:r>
              <a:rPr lang="en-US" dirty="0"/>
              <a:t>(3)	Following ERCOT’s annual peak Load review or ERCOT’s receipt of any new or changed TO designation, ERCOT shall post any anticipated revisions to the Load Shed Table on the ERCOT website.  ERCOT shall issue a Market Notice announcing the posting of the revisions at least ten days prior to the effective date of the revisions or as soon as practicable if ERCOT determines there is a need to correct the Market Notice less than ten days before the effective date. </a:t>
            </a:r>
            <a:endParaRPr lang="en-US" b="1" dirty="0"/>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16</a:t>
            </a:fld>
            <a:endParaRPr lang="en-US" dirty="0"/>
          </a:p>
        </p:txBody>
      </p:sp>
    </p:spTree>
    <p:extLst>
      <p:ext uri="{BB962C8B-B14F-4D97-AF65-F5344CB8AC3E}">
        <p14:creationId xmlns:p14="http://schemas.microsoft.com/office/powerpoint/2010/main" val="316727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152400"/>
            <a:ext cx="8763000" cy="639762"/>
          </a:xfrm>
        </p:spPr>
        <p:txBody>
          <a:bodyPr>
            <a:noAutofit/>
          </a:bodyPr>
          <a:lstStyle/>
          <a:p>
            <a:pPr algn="l"/>
            <a:r>
              <a:rPr lang="en-US" altLang="en-US" sz="2200" u="sng" dirty="0"/>
              <a:t>Example: Timing of ERCOT Instructions to TSP/DSP</a:t>
            </a:r>
          </a:p>
        </p:txBody>
      </p:sp>
      <p:sp>
        <p:nvSpPr>
          <p:cNvPr id="3075" name="Content Placeholder 2"/>
          <p:cNvSpPr>
            <a:spLocks noGrp="1"/>
          </p:cNvSpPr>
          <p:nvPr>
            <p:ph idx="1"/>
          </p:nvPr>
        </p:nvSpPr>
        <p:spPr>
          <a:xfrm>
            <a:off x="304800" y="1219200"/>
            <a:ext cx="8610600" cy="5638800"/>
          </a:xfrm>
        </p:spPr>
        <p:txBody>
          <a:bodyPr>
            <a:normAutofit/>
          </a:bodyPr>
          <a:lstStyle/>
          <a:p>
            <a:pPr marL="0" indent="0">
              <a:buNone/>
            </a:pPr>
            <a:r>
              <a:rPr lang="en-US" sz="2400" b="1" i="1" dirty="0"/>
              <a:t>Initial Instructions:</a:t>
            </a:r>
            <a:endParaRPr lang="en-US" sz="2400" b="1" dirty="0"/>
          </a:p>
          <a:p>
            <a:r>
              <a:rPr lang="en-US" sz="2200" dirty="0"/>
              <a:t>ERCOT will instruct TSP/DSPs to shed X MWs on the Distribution System within 30 minutes</a:t>
            </a:r>
            <a:r>
              <a:rPr lang="en-US" sz="2400" dirty="0"/>
              <a:t>.</a:t>
            </a:r>
          </a:p>
          <a:p>
            <a:pPr marL="0" indent="0">
              <a:buNone/>
            </a:pPr>
            <a:r>
              <a:rPr lang="en-US" sz="2400" b="1" i="1" dirty="0"/>
              <a:t>Follow-up Instructions:</a:t>
            </a:r>
          </a:p>
          <a:p>
            <a:r>
              <a:rPr lang="en-US" sz="2200" dirty="0"/>
              <a:t>After completing the initial 30 minute instruction, ERCOT operator may continue with further instructions if the </a:t>
            </a:r>
            <a:r>
              <a:rPr lang="en-US" sz="2400" dirty="0"/>
              <a:t>Physical Responsive Capability (PRC) </a:t>
            </a:r>
            <a:r>
              <a:rPr lang="en-US" sz="2200" dirty="0"/>
              <a:t>has not been restored. </a:t>
            </a:r>
          </a:p>
          <a:p>
            <a:r>
              <a:rPr lang="en-US" sz="2200" dirty="0"/>
              <a:t>Follow up instructions can range from ten (10) to thirty (30) minute durations with specific instructions for TSP/DSPs to continue load shedding procedures until ERCOT declares the EEA event has been terminated.</a:t>
            </a:r>
          </a:p>
          <a:p>
            <a:pPr marL="0" indent="0">
              <a:buNone/>
            </a:pPr>
            <a:r>
              <a:rPr lang="en-US" sz="2400" b="1" i="1" dirty="0">
                <a:solidFill>
                  <a:srgbClr val="FF0000"/>
                </a:solidFill>
              </a:rPr>
              <a:t>Note: TDSPs rotate outages on the Distribution system only. The Transmission system is not subject to rotating outages.</a:t>
            </a:r>
          </a:p>
          <a:p>
            <a:pPr marL="400050" lvl="1" indent="0">
              <a:buNone/>
            </a:pPr>
            <a:endParaRPr lang="en-US"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17</a:t>
            </a:fld>
            <a:endParaRPr lang="en-US" dirty="0"/>
          </a:p>
        </p:txBody>
      </p:sp>
    </p:spTree>
    <p:extLst>
      <p:ext uri="{BB962C8B-B14F-4D97-AF65-F5344CB8AC3E}">
        <p14:creationId xmlns:p14="http://schemas.microsoft.com/office/powerpoint/2010/main" val="363426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a:t>EEA Termination</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18</a:t>
            </a:fld>
            <a:endParaRPr lang="en-US" dirty="0"/>
          </a:p>
        </p:txBody>
      </p:sp>
    </p:spTree>
    <p:extLst>
      <p:ext uri="{BB962C8B-B14F-4D97-AF65-F5344CB8AC3E}">
        <p14:creationId xmlns:p14="http://schemas.microsoft.com/office/powerpoint/2010/main" val="11894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534400" cy="639762"/>
          </a:xfrm>
        </p:spPr>
        <p:txBody>
          <a:bodyPr>
            <a:noAutofit/>
          </a:bodyPr>
          <a:lstStyle/>
          <a:p>
            <a:pPr algn="l"/>
            <a:r>
              <a:rPr lang="en-US" altLang="en-US" sz="2200" u="sng" dirty="0"/>
              <a:t>Nodal Operating Guide 4.5.3.5, EEA Termination</a:t>
            </a:r>
          </a:p>
        </p:txBody>
      </p:sp>
      <p:sp>
        <p:nvSpPr>
          <p:cNvPr id="3075" name="Content Placeholder 2"/>
          <p:cNvSpPr>
            <a:spLocks noGrp="1"/>
          </p:cNvSpPr>
          <p:nvPr>
            <p:ph idx="1"/>
          </p:nvPr>
        </p:nvSpPr>
        <p:spPr>
          <a:xfrm>
            <a:off x="152400" y="1066800"/>
            <a:ext cx="8301072" cy="5379720"/>
          </a:xfrm>
        </p:spPr>
        <p:txBody>
          <a:bodyPr>
            <a:normAutofit/>
          </a:bodyPr>
          <a:lstStyle/>
          <a:p>
            <a:pPr marL="400050" lvl="1" indent="0">
              <a:buNone/>
            </a:pPr>
            <a:r>
              <a:rPr lang="en-US" sz="2100" dirty="0"/>
              <a:t>(1)	ERCOT shall:</a:t>
            </a:r>
          </a:p>
          <a:p>
            <a:pPr marL="800100" lvl="2" indent="0">
              <a:buNone/>
            </a:pPr>
            <a:r>
              <a:rPr lang="en-US" sz="2100" dirty="0"/>
              <a:t>(a) Continue EEA until sufficient Resources are available to ERCOT to eliminate the shortfall and restore adequate reserves; </a:t>
            </a:r>
          </a:p>
          <a:p>
            <a:pPr marL="800100" lvl="2" indent="0">
              <a:buNone/>
            </a:pPr>
            <a:r>
              <a:rPr lang="en-US" sz="2100" dirty="0"/>
              <a:t>(b) Restore full reserve requirements (normally 2300 MW); </a:t>
            </a:r>
          </a:p>
          <a:p>
            <a:pPr marL="800100" lvl="2" indent="0">
              <a:buNone/>
            </a:pPr>
            <a:r>
              <a:rPr lang="en-US" sz="2100" dirty="0"/>
              <a:t>(c) Terminate the levels in reverse order, where practical; </a:t>
            </a:r>
          </a:p>
          <a:p>
            <a:pPr marL="800100" lvl="2" indent="0">
              <a:buNone/>
            </a:pPr>
            <a:r>
              <a:rPr lang="en-US" sz="2100" dirty="0"/>
              <a:t>(d) Notify each QSE and TO of EEA level termination; and</a:t>
            </a:r>
          </a:p>
          <a:p>
            <a:pPr marL="800100" lvl="2" indent="0">
              <a:buNone/>
            </a:pPr>
            <a:r>
              <a:rPr lang="en-US" sz="2100" dirty="0"/>
              <a:t>(e) Maintain a stable ERCOT System frequency when restoring Load.</a:t>
            </a:r>
          </a:p>
          <a:p>
            <a:pPr marL="400050" lvl="1" indent="0">
              <a:buNone/>
            </a:pPr>
            <a:br>
              <a:rPr lang="en-US" sz="2100" dirty="0"/>
            </a:br>
            <a:r>
              <a:rPr lang="en-US" sz="2100" dirty="0"/>
              <a:t>(2)	QSEs and TOs shall:</a:t>
            </a:r>
          </a:p>
          <a:p>
            <a:pPr marL="800100" lvl="2" indent="0">
              <a:buNone/>
            </a:pPr>
            <a:r>
              <a:rPr lang="en-US" sz="2100" dirty="0"/>
              <a:t>(a) Implement actions to terminate previous actions as EEA levels are released in accordance with these Operating Guides;</a:t>
            </a:r>
          </a:p>
          <a:p>
            <a:pPr marL="800100" lvl="2" indent="0">
              <a:buNone/>
            </a:pPr>
            <a:r>
              <a:rPr lang="en-US" sz="2100" dirty="0"/>
              <a:t>(b) Notify represented Market Participants of EEA levels changes;</a:t>
            </a:r>
          </a:p>
          <a:p>
            <a:pPr marL="800100" lvl="2" indent="0">
              <a:buNone/>
            </a:pPr>
            <a:r>
              <a:rPr lang="en-US" sz="2100" dirty="0"/>
              <a:t>(c) Report back to the ERCOT System Operator when each level is accomplished; and</a:t>
            </a:r>
          </a:p>
          <a:p>
            <a:pPr marL="800100" lvl="2" indent="0">
              <a:buNone/>
            </a:pPr>
            <a:r>
              <a:rPr lang="en-US" sz="2100" dirty="0"/>
              <a:t>(d) Loads will be restored when specifically authorized by the ERCOT.</a:t>
            </a: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19</a:t>
            </a:fld>
            <a:endParaRPr lang="en-US" dirty="0"/>
          </a:p>
        </p:txBody>
      </p:sp>
    </p:spTree>
    <p:extLst>
      <p:ext uri="{BB962C8B-B14F-4D97-AF65-F5344CB8AC3E}">
        <p14:creationId xmlns:p14="http://schemas.microsoft.com/office/powerpoint/2010/main" val="389557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2</a:t>
            </a:fld>
            <a:endParaRPr lang="en-US" dirty="0"/>
          </a:p>
        </p:txBody>
      </p:sp>
      <p:sp>
        <p:nvSpPr>
          <p:cNvPr id="5" name="TextBox 4"/>
          <p:cNvSpPr txBox="1"/>
          <p:nvPr/>
        </p:nvSpPr>
        <p:spPr>
          <a:xfrm>
            <a:off x="855912" y="457200"/>
            <a:ext cx="7449888" cy="5324535"/>
          </a:xfrm>
          <a:prstGeom prst="rect">
            <a:avLst/>
          </a:prstGeom>
          <a:noFill/>
        </p:spPr>
        <p:txBody>
          <a:bodyPr wrap="square" rtlCol="0">
            <a:spAutoFit/>
          </a:bodyPr>
          <a:lstStyle/>
          <a:p>
            <a:pPr algn="ctr" hangingPunct="0"/>
            <a:r>
              <a:rPr lang="en-US" sz="2000" dirty="0"/>
              <a:t>Agenda</a:t>
            </a:r>
          </a:p>
          <a:p>
            <a:pPr hangingPunct="0"/>
            <a:endParaRPr lang="en-US" sz="2000" dirty="0"/>
          </a:p>
          <a:p>
            <a:pPr hangingPunct="0"/>
            <a:r>
              <a:rPr lang="en-US" sz="2000" dirty="0"/>
              <a:t>	Scope and Purpose of workshop</a:t>
            </a:r>
          </a:p>
          <a:p>
            <a:pPr hangingPunct="0"/>
            <a:r>
              <a:rPr lang="en-US" sz="2000" dirty="0"/>
              <a:t> </a:t>
            </a:r>
          </a:p>
          <a:p>
            <a:pPr hangingPunct="0"/>
            <a:r>
              <a:rPr lang="en-US" sz="2000" dirty="0"/>
              <a:t>	ERCOT Energy Emergency Alerts (EEA)</a:t>
            </a:r>
          </a:p>
          <a:p>
            <a:pPr hangingPunct="0"/>
            <a:r>
              <a:rPr lang="en-US" sz="2000" dirty="0"/>
              <a:t>		ERCOT Role and Responsibilities</a:t>
            </a:r>
          </a:p>
          <a:p>
            <a:pPr hangingPunct="0"/>
            <a:r>
              <a:rPr lang="en-US" sz="2000" dirty="0"/>
              <a:t>		TSP/TDU Role and Responsibilities</a:t>
            </a:r>
          </a:p>
          <a:p>
            <a:pPr hangingPunct="0"/>
            <a:r>
              <a:rPr lang="en-US" sz="2000" dirty="0"/>
              <a:t>		ERCOT EEA Procedures Matrix</a:t>
            </a:r>
          </a:p>
          <a:p>
            <a:pPr hangingPunct="0"/>
            <a:r>
              <a:rPr lang="en-US" sz="2000" dirty="0"/>
              <a:t> </a:t>
            </a:r>
          </a:p>
          <a:p>
            <a:pPr hangingPunct="0"/>
            <a:r>
              <a:rPr lang="en-US" sz="2000" dirty="0"/>
              <a:t>	Overview of Mass Transition Processes</a:t>
            </a:r>
          </a:p>
          <a:p>
            <a:pPr hangingPunct="0"/>
            <a:r>
              <a:rPr lang="en-US" sz="2000" dirty="0"/>
              <a:t> </a:t>
            </a:r>
          </a:p>
          <a:p>
            <a:pPr hangingPunct="0"/>
            <a:r>
              <a:rPr lang="en-US" sz="2000" dirty="0"/>
              <a:t>	Helpful Web-site links containing related information</a:t>
            </a:r>
          </a:p>
          <a:p>
            <a:pPr hangingPunct="0"/>
            <a:r>
              <a:rPr lang="en-US" sz="2000" dirty="0"/>
              <a:t> </a:t>
            </a:r>
          </a:p>
          <a:p>
            <a:pPr hangingPunct="0"/>
            <a:r>
              <a:rPr lang="en-US" sz="2000" dirty="0"/>
              <a:t>	Questions and Answers</a:t>
            </a:r>
          </a:p>
          <a:p>
            <a:pPr hangingPunct="0"/>
            <a:r>
              <a:rPr lang="en-US" sz="2000" dirty="0"/>
              <a:t> </a:t>
            </a:r>
          </a:p>
          <a:p>
            <a:pPr hangingPunct="0"/>
            <a:r>
              <a:rPr lang="en-US" sz="2000" dirty="0"/>
              <a:t>	Adjourn</a:t>
            </a:r>
          </a:p>
          <a:p>
            <a:pPr hangingPunct="0"/>
            <a:r>
              <a:rPr lang="en-US" sz="2000" dirty="0"/>
              <a:t> </a:t>
            </a:r>
          </a:p>
        </p:txBody>
      </p:sp>
    </p:spTree>
    <p:extLst>
      <p:ext uri="{BB962C8B-B14F-4D97-AF65-F5344CB8AC3E}">
        <p14:creationId xmlns:p14="http://schemas.microsoft.com/office/powerpoint/2010/main" val="292500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1295400"/>
            <a:ext cx="7772400" cy="3276600"/>
          </a:xfrm>
        </p:spPr>
        <p:txBody>
          <a:bodyPr anchor="t">
            <a:normAutofit fontScale="90000"/>
          </a:bodyPr>
          <a:lstStyle/>
          <a:p>
            <a:br>
              <a:rPr lang="en-US" altLang="en-US" dirty="0"/>
            </a:br>
            <a:r>
              <a:rPr lang="en-US" altLang="en-US" dirty="0"/>
              <a:t>TDU </a:t>
            </a:r>
            <a:br>
              <a:rPr lang="en-US" altLang="en-US" dirty="0"/>
            </a:br>
            <a:r>
              <a:rPr lang="en-US" sz="3600" dirty="0"/>
              <a:t>Evaluation and approval of Critical Care, </a:t>
            </a:r>
            <a:br>
              <a:rPr lang="en-US" sz="3600" dirty="0"/>
            </a:br>
            <a:r>
              <a:rPr lang="en-US" sz="3600" dirty="0"/>
              <a:t>Chronic Condition &amp; Critical Load applications</a:t>
            </a:r>
          </a:p>
        </p:txBody>
      </p:sp>
      <p:sp>
        <p:nvSpPr>
          <p:cNvPr id="2" name="Slide Number Placeholder 1"/>
          <p:cNvSpPr>
            <a:spLocks noGrp="1"/>
          </p:cNvSpPr>
          <p:nvPr>
            <p:ph type="sldNum" sz="quarter" idx="12"/>
          </p:nvPr>
        </p:nvSpPr>
        <p:spPr/>
        <p:txBody>
          <a:bodyPr/>
          <a:lstStyle/>
          <a:p>
            <a:fld id="{1E09741A-8745-4CAC-98C4-CEF0F7BA0772}" type="slidenum">
              <a:rPr lang="en-US" smtClean="0"/>
              <a:t>20</a:t>
            </a:fld>
            <a:endParaRPr lang="en-US"/>
          </a:p>
        </p:txBody>
      </p:sp>
    </p:spTree>
    <p:extLst>
      <p:ext uri="{BB962C8B-B14F-4D97-AF65-F5344CB8AC3E}">
        <p14:creationId xmlns:p14="http://schemas.microsoft.com/office/powerpoint/2010/main" val="213880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69495" y="762000"/>
            <a:ext cx="8534400" cy="639762"/>
          </a:xfrm>
        </p:spPr>
        <p:txBody>
          <a:bodyPr>
            <a:noAutofit/>
          </a:bodyPr>
          <a:lstStyle/>
          <a:p>
            <a:pPr algn="l"/>
            <a:r>
              <a:rPr lang="en-US" altLang="en-US" sz="2800" dirty="0">
                <a:latin typeface="+mn-lt"/>
              </a:rPr>
              <a:t>For your Reference </a:t>
            </a:r>
          </a:p>
        </p:txBody>
      </p:sp>
      <p:sp>
        <p:nvSpPr>
          <p:cNvPr id="3075" name="Content Placeholder 2"/>
          <p:cNvSpPr>
            <a:spLocks noGrp="1"/>
          </p:cNvSpPr>
          <p:nvPr>
            <p:ph idx="1"/>
          </p:nvPr>
        </p:nvSpPr>
        <p:spPr>
          <a:xfrm>
            <a:off x="457200" y="1752600"/>
            <a:ext cx="8458200" cy="4343400"/>
          </a:xfrm>
        </p:spPr>
        <p:txBody>
          <a:bodyPr>
            <a:normAutofit fontScale="25000" lnSpcReduction="20000"/>
          </a:bodyPr>
          <a:lstStyle/>
          <a:p>
            <a:pPr marL="0" indent="0">
              <a:buNone/>
            </a:pPr>
            <a:endParaRPr lang="en-US" i="1" dirty="0"/>
          </a:p>
          <a:p>
            <a:pPr marL="0" indent="0">
              <a:buNone/>
            </a:pPr>
            <a:r>
              <a:rPr lang="en-US" sz="7200" i="1" dirty="0"/>
              <a:t>    </a:t>
            </a:r>
            <a:r>
              <a:rPr lang="en-US" altLang="en-US" sz="7200" dirty="0">
                <a:hlinkClick r:id="rId3"/>
              </a:rPr>
              <a:t> PUCT Subst. Rule </a:t>
            </a:r>
            <a:r>
              <a:rPr lang="en-US" sz="7200" dirty="0">
                <a:hlinkClick r:id="rId3"/>
              </a:rPr>
              <a:t>§25.497</a:t>
            </a:r>
            <a:endParaRPr lang="en-US" sz="7200" dirty="0"/>
          </a:p>
          <a:p>
            <a:pPr marL="457200" lvl="2" indent="0">
              <a:buNone/>
            </a:pPr>
            <a:r>
              <a:rPr lang="en-US" sz="7200" dirty="0"/>
              <a:t>Critical Load Industrial Customers, Critical Load Public Safety Customers, </a:t>
            </a:r>
            <a:br>
              <a:rPr lang="en-US" sz="7200" dirty="0"/>
            </a:br>
            <a:r>
              <a:rPr lang="en-US" sz="7200" dirty="0"/>
              <a:t>Critical Care Residential Customers, and Chronic Condition Residential Customers</a:t>
            </a:r>
          </a:p>
          <a:p>
            <a:pPr marL="457200" lvl="2" indent="0">
              <a:buNone/>
            </a:pPr>
            <a:endParaRPr lang="en-US" sz="7200" dirty="0"/>
          </a:p>
          <a:p>
            <a:pPr marL="457200" lvl="2" indent="0">
              <a:buNone/>
            </a:pPr>
            <a:r>
              <a:rPr lang="en-US" sz="7200" dirty="0"/>
              <a:t>PUCT Subst. Rule </a:t>
            </a:r>
            <a:r>
              <a:rPr lang="en-US" sz="7200" dirty="0">
                <a:hlinkClick r:id="rId3"/>
              </a:rPr>
              <a:t>§25.497</a:t>
            </a:r>
            <a:r>
              <a:rPr lang="en-US" sz="7200" dirty="0"/>
              <a:t> </a:t>
            </a:r>
          </a:p>
          <a:p>
            <a:pPr marL="457200" lvl="2" indent="0">
              <a:buNone/>
            </a:pPr>
            <a:r>
              <a:rPr lang="en-US" sz="7200" dirty="0"/>
              <a:t>	Subchapter R. CUSTOMER PROTECTION RULES FOR RETAIL ELECTRIC SERVICE</a:t>
            </a:r>
          </a:p>
          <a:p>
            <a:pPr marL="457200" lvl="2" indent="0">
              <a:buNone/>
            </a:pPr>
            <a:r>
              <a:rPr lang="en-US" sz="7200" dirty="0"/>
              <a:t>	Section (a)	Definitions</a:t>
            </a:r>
          </a:p>
          <a:p>
            <a:pPr marL="457200" lvl="2" indent="0">
              <a:buNone/>
            </a:pPr>
            <a:r>
              <a:rPr lang="en-US" sz="7200" dirty="0"/>
              <a:t>	Section (b)	Eligibility for Protection</a:t>
            </a:r>
          </a:p>
          <a:p>
            <a:pPr marL="457200" lvl="2" indent="0">
              <a:buNone/>
            </a:pPr>
            <a:r>
              <a:rPr lang="en-US" sz="7200" dirty="0"/>
              <a:t>	Section (c) 	Benefits for Critical Load Public Safety Customers, Critical 				Load Industrial Customers, Critical Care Residential 				Customers, and Chronic Condition Residential Customers.</a:t>
            </a:r>
          </a:p>
          <a:p>
            <a:pPr marL="457200" lvl="2" indent="0">
              <a:buNone/>
            </a:pPr>
            <a:r>
              <a:rPr lang="en-US" sz="7200" dirty="0"/>
              <a:t>	Section (d)	Notice to customers concerning Critical Care Residential 				Customer and Chronic Condition Residential Customer status</a:t>
            </a:r>
          </a:p>
          <a:p>
            <a:pPr marL="457200" lvl="2" indent="0">
              <a:buNone/>
            </a:pPr>
            <a:r>
              <a:rPr lang="en-US" sz="7200" dirty="0"/>
              <a:t>	Section (e) 	Procedure for obtaining Critical Care Residential Customer or 			Chronic Condition Residential Customer designation.</a:t>
            </a:r>
          </a:p>
          <a:p>
            <a:pPr marL="457200" lvl="2" indent="0">
              <a:buNone/>
            </a:pPr>
            <a:endParaRPr lang="en-US" sz="4500" dirty="0"/>
          </a:p>
          <a:p>
            <a:pPr marL="0" indent="0">
              <a:buNone/>
            </a:pPr>
            <a:r>
              <a:rPr lang="en-US" sz="4500" dirty="0"/>
              <a:t>	</a:t>
            </a:r>
          </a:p>
          <a:p>
            <a:pPr marL="0" indent="0">
              <a:buNone/>
            </a:pPr>
            <a:endParaRPr lang="en-US" dirty="0"/>
          </a:p>
          <a:p>
            <a:pPr marL="400050" lvl="1" indent="0">
              <a:buNone/>
            </a:pP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21</a:t>
            </a:fld>
            <a:endParaRPr lang="en-US" dirty="0"/>
          </a:p>
        </p:txBody>
      </p:sp>
    </p:spTree>
    <p:extLst>
      <p:ext uri="{BB962C8B-B14F-4D97-AF65-F5344CB8AC3E}">
        <p14:creationId xmlns:p14="http://schemas.microsoft.com/office/powerpoint/2010/main" val="345203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 y="198438"/>
            <a:ext cx="8763000" cy="639762"/>
          </a:xfrm>
        </p:spPr>
        <p:txBody>
          <a:bodyPr>
            <a:noAutofit/>
          </a:bodyPr>
          <a:lstStyle/>
          <a:p>
            <a:r>
              <a:rPr lang="en-US" altLang="en-US" sz="2000" u="sng" dirty="0"/>
              <a:t>Critical Load, Critical Care, Chronic Condition</a:t>
            </a:r>
          </a:p>
        </p:txBody>
      </p:sp>
      <p:sp>
        <p:nvSpPr>
          <p:cNvPr id="3075" name="Content Placeholder 2"/>
          <p:cNvSpPr>
            <a:spLocks noGrp="1"/>
          </p:cNvSpPr>
          <p:nvPr>
            <p:ph idx="1"/>
          </p:nvPr>
        </p:nvSpPr>
        <p:spPr>
          <a:xfrm>
            <a:off x="228600" y="914400"/>
            <a:ext cx="8763000" cy="5410200"/>
          </a:xfrm>
        </p:spPr>
        <p:txBody>
          <a:bodyPr>
            <a:noAutofit/>
          </a:bodyPr>
          <a:lstStyle/>
          <a:p>
            <a:pPr marL="0" indent="0">
              <a:buNone/>
            </a:pPr>
            <a:r>
              <a:rPr lang="en-US" sz="1800" dirty="0"/>
              <a:t>(c) </a:t>
            </a:r>
            <a:r>
              <a:rPr lang="en-US" sz="1800" b="1" dirty="0"/>
              <a:t>Benefits for Critical Load Public Safety Customers, Critical Load Industrial Customers, Critical Care Residential Customers, and Chronic Condition Residential Customers</a:t>
            </a:r>
            <a:r>
              <a:rPr lang="en-US" sz="1800" dirty="0"/>
              <a:t>. </a:t>
            </a:r>
          </a:p>
          <a:p>
            <a:pPr marL="400050" lvl="1" indent="0">
              <a:buNone/>
            </a:pPr>
            <a:endParaRPr lang="en-US" dirty="0"/>
          </a:p>
          <a:p>
            <a:pPr marL="400050" lvl="1" indent="0">
              <a:buNone/>
            </a:pPr>
            <a:r>
              <a:rPr lang="en-US" dirty="0"/>
              <a:t>(1) A Critical Load Public Safety Customer or a Critical Load Industrial Customer </a:t>
            </a:r>
            <a:r>
              <a:rPr lang="en-US" b="1" i="1" dirty="0"/>
              <a:t>qualifies for notifications of interruptions or suspensions</a:t>
            </a:r>
            <a:r>
              <a:rPr lang="en-US" dirty="0"/>
              <a:t> </a:t>
            </a:r>
            <a:r>
              <a:rPr lang="en-US" b="1" i="1" dirty="0"/>
              <a:t>of service as provided in Sections 4.2.5</a:t>
            </a:r>
            <a:r>
              <a:rPr lang="en-US" dirty="0"/>
              <a:t>, 5.2.5, and 5.3.7.1 of the TDU’s tariff for retail delivery service. </a:t>
            </a:r>
          </a:p>
          <a:p>
            <a:pPr marL="400050" lvl="1" indent="0">
              <a:buNone/>
            </a:pPr>
            <a:endParaRPr lang="en-US" dirty="0"/>
          </a:p>
          <a:p>
            <a:pPr marL="400050" lvl="1" indent="0">
              <a:buNone/>
            </a:pPr>
            <a:r>
              <a:rPr lang="en-US" dirty="0"/>
              <a:t>(2) A Critical Care Residential Customer or Chronic Condition Residential Customer </a:t>
            </a:r>
            <a:r>
              <a:rPr lang="en-US" b="1" i="1" dirty="0"/>
              <a:t>qualifies for notification of interruptions or suspensions of service, as provided in Sections 4.2.5</a:t>
            </a:r>
            <a:r>
              <a:rPr lang="en-US" dirty="0"/>
              <a:t>, 5.2.5, and 5.3.7.1, and for Critical Care Residential Customers protections against suspension or disconnection, as provided in Section 5.3.7.4(1)(D) and (E), of the TDU’s tariff for retail delivery service. </a:t>
            </a:r>
          </a:p>
          <a:p>
            <a:pPr marL="400050" lvl="1" indent="0">
              <a:buNone/>
            </a:pPr>
            <a:endParaRPr lang="en-US" dirty="0"/>
          </a:p>
          <a:p>
            <a:pPr marL="400050" lvl="1" indent="0">
              <a:buNone/>
            </a:pPr>
            <a:r>
              <a:rPr lang="en-US" dirty="0"/>
              <a:t>(3) A Critical Care Residential Customer or Chronic Condition Residential Customer is also eligible for certain protections as described in §25.483 (relating to Disconnection of Service). </a:t>
            </a:r>
          </a:p>
          <a:p>
            <a:pPr marL="400050" lvl="1" indent="0">
              <a:buNone/>
            </a:pPr>
            <a:endParaRPr lang="en-US" dirty="0"/>
          </a:p>
          <a:p>
            <a:pPr marL="400050" lvl="1" indent="0">
              <a:buNone/>
            </a:pPr>
            <a:r>
              <a:rPr lang="en-US" i="1" dirty="0">
                <a:solidFill>
                  <a:srgbClr val="FF0000"/>
                </a:solidFill>
              </a:rPr>
              <a:t>(4) Designation as a Critical Load Customer, Critical Care Residential Customer, or Chronic Condition Residential Customer </a:t>
            </a:r>
            <a:r>
              <a:rPr lang="en-US" i="1" u="sng" dirty="0">
                <a:solidFill>
                  <a:srgbClr val="FF0000"/>
                </a:solidFill>
              </a:rPr>
              <a:t>does not guarantee the uninterrupted supply of electricity</a:t>
            </a:r>
            <a:r>
              <a:rPr lang="en-US" i="1" dirty="0">
                <a:solidFill>
                  <a:srgbClr val="FF0000"/>
                </a:solidFill>
              </a:rPr>
              <a:t>.</a:t>
            </a:r>
          </a:p>
        </p:txBody>
      </p:sp>
      <p:sp>
        <p:nvSpPr>
          <p:cNvPr id="2" name="Slide Number Placeholder 1"/>
          <p:cNvSpPr>
            <a:spLocks noGrp="1"/>
          </p:cNvSpPr>
          <p:nvPr>
            <p:ph type="sldNum" sz="quarter" idx="12"/>
          </p:nvPr>
        </p:nvSpPr>
        <p:spPr/>
        <p:txBody>
          <a:bodyPr/>
          <a:lstStyle/>
          <a:p>
            <a:fld id="{1E09741A-8745-4CAC-98C4-CEF0F7BA0772}" type="slidenum">
              <a:rPr lang="en-US" smtClean="0"/>
              <a:t>22</a:t>
            </a:fld>
            <a:endParaRPr lang="en-US"/>
          </a:p>
        </p:txBody>
      </p:sp>
    </p:spTree>
    <p:extLst>
      <p:ext uri="{BB962C8B-B14F-4D97-AF65-F5344CB8AC3E}">
        <p14:creationId xmlns:p14="http://schemas.microsoft.com/office/powerpoint/2010/main" val="378529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609600"/>
            <a:ext cx="8763000" cy="639762"/>
          </a:xfrm>
        </p:spPr>
        <p:txBody>
          <a:bodyPr>
            <a:noAutofit/>
          </a:bodyPr>
          <a:lstStyle/>
          <a:p>
            <a:r>
              <a:rPr lang="en-US" altLang="en-US" sz="2400" dirty="0">
                <a:latin typeface="+mn-lt"/>
              </a:rPr>
              <a:t>Critical Load, Critical Care, Chronic Condition</a:t>
            </a:r>
          </a:p>
        </p:txBody>
      </p:sp>
      <p:sp>
        <p:nvSpPr>
          <p:cNvPr id="3075" name="Content Placeholder 2"/>
          <p:cNvSpPr>
            <a:spLocks noGrp="1"/>
          </p:cNvSpPr>
          <p:nvPr>
            <p:ph idx="1"/>
          </p:nvPr>
        </p:nvSpPr>
        <p:spPr>
          <a:xfrm>
            <a:off x="457200" y="1676400"/>
            <a:ext cx="8229600" cy="4707186"/>
          </a:xfrm>
        </p:spPr>
        <p:txBody>
          <a:bodyPr>
            <a:normAutofit/>
          </a:bodyPr>
          <a:lstStyle/>
          <a:p>
            <a:pPr marL="0" indent="0">
              <a:buNone/>
            </a:pPr>
            <a:r>
              <a:rPr lang="en-US" sz="2200" dirty="0">
                <a:solidFill>
                  <a:schemeClr val="tx1"/>
                </a:solidFill>
              </a:rPr>
              <a:t>A complete step-by-step procedure for obtaining Critical Care Residential Customer or Chronic Condition Residential Customer designation is provided in </a:t>
            </a:r>
            <a:r>
              <a:rPr lang="en-US" sz="2200" dirty="0">
                <a:solidFill>
                  <a:schemeClr val="tx1"/>
                </a:solidFill>
                <a:hlinkClick r:id="rId3"/>
              </a:rPr>
              <a:t>25.497(e)</a:t>
            </a:r>
            <a:r>
              <a:rPr lang="en-US" sz="2200" dirty="0">
                <a:solidFill>
                  <a:schemeClr val="tx1"/>
                </a:solidFill>
              </a:rPr>
              <a:t>.</a:t>
            </a:r>
          </a:p>
          <a:p>
            <a:pPr marL="0" indent="0">
              <a:buNone/>
            </a:pPr>
            <a:endParaRPr lang="en-US" dirty="0">
              <a:solidFill>
                <a:schemeClr val="tx1"/>
              </a:solidFill>
            </a:endParaRPr>
          </a:p>
          <a:p>
            <a:pPr marL="0" indent="0">
              <a:buNone/>
            </a:pPr>
            <a:r>
              <a:rPr lang="en-US" sz="2200" dirty="0">
                <a:solidFill>
                  <a:schemeClr val="tx1"/>
                </a:solidFill>
              </a:rPr>
              <a:t>The TDU is responsible for evaluation and approval of Critical Care, Chronic Condition and Critical Load status through the submittal of the PUCT-approved form, which is posted on the </a:t>
            </a:r>
            <a:r>
              <a:rPr lang="en-US" sz="2200" dirty="0">
                <a:solidFill>
                  <a:schemeClr val="tx1"/>
                </a:solidFill>
                <a:hlinkClick r:id="rId4"/>
              </a:rPr>
              <a:t>PUCT website </a:t>
            </a:r>
            <a:r>
              <a:rPr lang="en-US" sz="2200" dirty="0">
                <a:solidFill>
                  <a:schemeClr val="tx1"/>
                </a:solidFill>
              </a:rPr>
              <a:t>and on each TDU’s website.</a:t>
            </a:r>
          </a:p>
          <a:p>
            <a:pPr marL="0" indent="0">
              <a:buNone/>
            </a:pPr>
            <a:endParaRPr lang="en-US" dirty="0">
              <a:solidFill>
                <a:schemeClr val="tx1"/>
              </a:solidFill>
            </a:endParaRPr>
          </a:p>
          <a:p>
            <a:pPr marL="0" indent="0">
              <a:buNone/>
            </a:pPr>
            <a:r>
              <a:rPr lang="en-US" sz="2200" dirty="0">
                <a:solidFill>
                  <a:schemeClr val="tx1"/>
                </a:solidFill>
              </a:rPr>
              <a:t>Following TDU evaluation and approval, the TDU will update ESI ID attributes to reflect the Critical Care, Chronic Condition or Critical Load status via 814_20 ESIID Maintenance transaction through ERCOT, which is passed to the CR of Record.</a:t>
            </a:r>
          </a:p>
        </p:txBody>
      </p:sp>
      <p:sp>
        <p:nvSpPr>
          <p:cNvPr id="2" name="Slide Number Placeholder 1"/>
          <p:cNvSpPr>
            <a:spLocks noGrp="1"/>
          </p:cNvSpPr>
          <p:nvPr>
            <p:ph type="sldNum" sz="quarter" idx="12"/>
          </p:nvPr>
        </p:nvSpPr>
        <p:spPr/>
        <p:txBody>
          <a:bodyPr/>
          <a:lstStyle/>
          <a:p>
            <a:fld id="{1E09741A-8745-4CAC-98C4-CEF0F7BA0772}" type="slidenum">
              <a:rPr lang="en-US" smtClean="0"/>
              <a:t>23</a:t>
            </a:fld>
            <a:endParaRPr lang="en-US"/>
          </a:p>
        </p:txBody>
      </p:sp>
    </p:spTree>
    <p:extLst>
      <p:ext uri="{BB962C8B-B14F-4D97-AF65-F5344CB8AC3E}">
        <p14:creationId xmlns:p14="http://schemas.microsoft.com/office/powerpoint/2010/main" val="211156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10837" y="533400"/>
            <a:ext cx="7799763" cy="639762"/>
          </a:xfrm>
        </p:spPr>
        <p:txBody>
          <a:bodyPr>
            <a:noAutofit/>
          </a:bodyPr>
          <a:lstStyle/>
          <a:p>
            <a:pPr algn="l"/>
            <a:r>
              <a:rPr lang="en-US" altLang="en-US" sz="2400" b="1" dirty="0"/>
              <a:t>Helpful Web-site links for related information</a:t>
            </a:r>
          </a:p>
        </p:txBody>
      </p:sp>
      <p:sp>
        <p:nvSpPr>
          <p:cNvPr id="3" name="Slide Number Placeholder 2"/>
          <p:cNvSpPr>
            <a:spLocks noGrp="1"/>
          </p:cNvSpPr>
          <p:nvPr>
            <p:ph type="sldNum" sz="quarter" idx="12"/>
          </p:nvPr>
        </p:nvSpPr>
        <p:spPr/>
        <p:txBody>
          <a:bodyPr/>
          <a:lstStyle/>
          <a:p>
            <a:pPr>
              <a:defRPr/>
            </a:pPr>
            <a:fld id="{CD7B598F-1C66-4E41-949D-FD315BED91F4}" type="slidenum">
              <a:rPr lang="en-US" smtClean="0"/>
              <a:pPr>
                <a:defRPr/>
              </a:pPr>
              <a:t>24</a:t>
            </a:fld>
            <a:endParaRPr lang="en-US" dirty="0"/>
          </a:p>
        </p:txBody>
      </p:sp>
      <p:sp>
        <p:nvSpPr>
          <p:cNvPr id="2" name="Content Placeholder 1"/>
          <p:cNvSpPr>
            <a:spLocks noGrp="1"/>
          </p:cNvSpPr>
          <p:nvPr>
            <p:ph idx="1"/>
          </p:nvPr>
        </p:nvSpPr>
        <p:spPr>
          <a:xfrm>
            <a:off x="822959" y="1447800"/>
            <a:ext cx="8168641" cy="4800600"/>
          </a:xfrm>
        </p:spPr>
        <p:txBody>
          <a:bodyPr>
            <a:normAutofit fontScale="85000" lnSpcReduction="20000"/>
          </a:bodyPr>
          <a:lstStyle/>
          <a:p>
            <a:r>
              <a:rPr lang="en-US" dirty="0"/>
              <a:t>Summer 2022 ERCOT Web page                                                          </a:t>
            </a:r>
            <a:r>
              <a:rPr lang="en-US" u="sng" dirty="0">
                <a:hlinkClick r:id="rId3"/>
              </a:rPr>
              <a:t>Summer 2022 (ercot.com)</a:t>
            </a:r>
            <a:endParaRPr lang="en-US" dirty="0"/>
          </a:p>
          <a:p>
            <a:r>
              <a:rPr lang="en-US" dirty="0"/>
              <a:t>ERCOT Grid Load Shed Table                                            </a:t>
            </a:r>
            <a:r>
              <a:rPr lang="en-US" u="sng" dirty="0">
                <a:hlinkClick r:id="rId4"/>
              </a:rPr>
              <a:t>https://www.ercot.com/gridinfo/load</a:t>
            </a:r>
            <a:endParaRPr lang="en-US" u="sng" dirty="0"/>
          </a:p>
          <a:p>
            <a:r>
              <a:rPr lang="en-US" dirty="0"/>
              <a:t>ERCOT Retail Market Guide	          https://www.ercot.com/mktrules/guides/retail/current	</a:t>
            </a:r>
          </a:p>
          <a:p>
            <a:r>
              <a:rPr lang="en-US" dirty="0"/>
              <a:t>TDSP specific web-sites for Critical Load, Critical Care applications or additional information. </a:t>
            </a:r>
          </a:p>
          <a:p>
            <a:r>
              <a:rPr lang="en-US" dirty="0"/>
              <a:t>             </a:t>
            </a:r>
            <a:r>
              <a:rPr lang="en-US" sz="1800" dirty="0"/>
              <a:t>AEP:</a:t>
            </a:r>
          </a:p>
          <a:p>
            <a:pPr lvl="1"/>
            <a:r>
              <a:rPr lang="en-US" sz="1600" dirty="0"/>
              <a:t>https://www.aeptexas.com/company/about/choice/</a:t>
            </a:r>
          </a:p>
          <a:p>
            <a:r>
              <a:rPr lang="en-US" sz="1800" dirty="0"/>
              <a:t>             </a:t>
            </a:r>
            <a:r>
              <a:rPr lang="en-US" sz="1800" dirty="0" err="1"/>
              <a:t>Centerpoint</a:t>
            </a:r>
            <a:r>
              <a:rPr lang="en-US" sz="1800" dirty="0"/>
              <a:t>: </a:t>
            </a:r>
          </a:p>
          <a:p>
            <a:pPr lvl="1"/>
            <a:r>
              <a:rPr lang="en-US" sz="1600" u="sng" dirty="0">
                <a:hlinkClick r:id="rId5"/>
              </a:rPr>
              <a:t>https://www.centerpointenergy.com/en-us/CustomerService/Pages/CNP_Forms/Critical-Care-Customer-Form.aspx?sa=HO&amp;au=bus</a:t>
            </a:r>
            <a:r>
              <a:rPr lang="en-US" sz="1600" dirty="0"/>
              <a:t> </a:t>
            </a:r>
          </a:p>
          <a:p>
            <a:r>
              <a:rPr lang="en-US" sz="1800" dirty="0"/>
              <a:t>              Nueces Electrical Cooperative </a:t>
            </a:r>
          </a:p>
          <a:p>
            <a:pPr lvl="1"/>
            <a:r>
              <a:rPr lang="en-US" sz="1600" dirty="0"/>
              <a:t>https://neccoopenergy.com/about/critical-and-chronic-care-information/</a:t>
            </a:r>
          </a:p>
          <a:p>
            <a:r>
              <a:rPr lang="en-US" sz="1800" dirty="0"/>
              <a:t>             Oncor Electric Delivery: </a:t>
            </a:r>
          </a:p>
          <a:p>
            <a:pPr lvl="1"/>
            <a:r>
              <a:rPr lang="en-US" sz="1600" u="sng" dirty="0">
                <a:hlinkClick r:id="rId6"/>
              </a:rPr>
              <a:t>CHRONIC CONDITION, CRITICAL CARE, CRITICAL LOAD (oncor.com)</a:t>
            </a:r>
            <a:endParaRPr lang="en-US" sz="1600" dirty="0"/>
          </a:p>
          <a:p>
            <a:r>
              <a:rPr lang="en-US" sz="1800" dirty="0"/>
              <a:t>              TNMP: </a:t>
            </a:r>
          </a:p>
          <a:p>
            <a:pPr lvl="1"/>
            <a:r>
              <a:rPr lang="en-US" sz="1600" u="sng" dirty="0">
                <a:hlinkClick r:id="rId7"/>
              </a:rPr>
              <a:t>https://www.tnmp.com/customers/critical-care-residential</a:t>
            </a:r>
            <a:endParaRPr lang="en-US" sz="1600" u="sng" dirty="0"/>
          </a:p>
          <a:p>
            <a:endParaRPr lang="en-US" sz="1600" dirty="0"/>
          </a:p>
          <a:p>
            <a:endParaRPr lang="en-US" dirty="0"/>
          </a:p>
        </p:txBody>
      </p:sp>
    </p:spTree>
    <p:extLst>
      <p:ext uri="{BB962C8B-B14F-4D97-AF65-F5344CB8AC3E}">
        <p14:creationId xmlns:p14="http://schemas.microsoft.com/office/powerpoint/2010/main" val="209484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chor="ctr"/>
          <a:lstStyle/>
          <a:p>
            <a:pPr marL="400050" lvl="1" indent="0" algn="ctr">
              <a:buNone/>
            </a:pPr>
            <a:r>
              <a:rPr lang="en-US" sz="4400" dirty="0"/>
              <a:t>Questions?</a:t>
            </a:r>
          </a:p>
          <a:p>
            <a:pPr marL="400050" lvl="1" indent="0" algn="ctr">
              <a:buNone/>
            </a:pPr>
            <a:endParaRPr lang="en-US" sz="4400" dirty="0"/>
          </a:p>
          <a:p>
            <a:pPr marL="400050" lvl="1" indent="0" algn="ctr">
              <a:buNone/>
            </a:pPr>
            <a:endParaRPr lang="en-US" sz="44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25</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4679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99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7772400" cy="3962400"/>
          </a:xfrm>
        </p:spPr>
        <p:txBody>
          <a:bodyPr anchor="t">
            <a:normAutofit fontScale="90000"/>
          </a:bodyPr>
          <a:lstStyle/>
          <a:p>
            <a:r>
              <a:rPr lang="en-US" altLang="en-US" dirty="0"/>
              <a:t>TDSP AMS Data Practices</a:t>
            </a:r>
            <a:br>
              <a:rPr lang="en-US" altLang="en-US" dirty="0"/>
            </a:br>
            <a:br>
              <a:rPr lang="en-US" altLang="en-US" dirty="0"/>
            </a:br>
            <a:br>
              <a:rPr lang="en-US" altLang="en-US" dirty="0"/>
            </a:br>
            <a:br>
              <a:rPr lang="en-US" altLang="en-US" dirty="0"/>
            </a:br>
            <a:br>
              <a:rPr lang="en-US" altLang="en-US" dirty="0"/>
            </a:br>
            <a:r>
              <a:rPr lang="en-US" altLang="en-US" dirty="0"/>
              <a:t>TDSP EOP Procedures</a:t>
            </a:r>
            <a:br>
              <a:rPr lang="en-US" altLang="en-US" dirty="0"/>
            </a:br>
            <a:endParaRPr lang="en-US" altLang="en-US" sz="3600" dirty="0">
              <a:solidFill>
                <a:srgbClr val="FF0000"/>
              </a:solidFill>
            </a:endParaRPr>
          </a:p>
        </p:txBody>
      </p:sp>
      <p:sp>
        <p:nvSpPr>
          <p:cNvPr id="2" name="Slide Number Placeholder 1"/>
          <p:cNvSpPr>
            <a:spLocks noGrp="1"/>
          </p:cNvSpPr>
          <p:nvPr>
            <p:ph type="sldNum" sz="quarter" idx="12"/>
          </p:nvPr>
        </p:nvSpPr>
        <p:spPr/>
        <p:txBody>
          <a:bodyPr/>
          <a:lstStyle/>
          <a:p>
            <a:fld id="{1E09741A-8745-4CAC-98C4-CEF0F7BA0772}" type="slidenum">
              <a:rPr lang="en-US" smtClean="0"/>
              <a:t>26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77431622"/>
              </p:ext>
            </p:extLst>
          </p:nvPr>
        </p:nvGraphicFramePr>
        <p:xfrm>
          <a:off x="3048000" y="4770437"/>
          <a:ext cx="914400" cy="792163"/>
        </p:xfrm>
        <a:graphic>
          <a:graphicData uri="http://schemas.openxmlformats.org/presentationml/2006/ole">
            <mc:AlternateContent xmlns:mc="http://schemas.openxmlformats.org/markup-compatibility/2006">
              <mc:Choice xmlns:v="urn:schemas-microsoft-com:vml" Requires="v">
                <p:oleObj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3048000" y="4770437"/>
                        <a:ext cx="914400" cy="792163"/>
                      </a:xfrm>
                      <a:prstGeom prst="rect">
                        <a:avLst/>
                      </a:prstGeom>
                      <a:ln>
                        <a:solidFill>
                          <a:schemeClr val="bg2"/>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79209025"/>
              </p:ext>
            </p:extLst>
          </p:nvPr>
        </p:nvGraphicFramePr>
        <p:xfrm>
          <a:off x="5715000" y="4770437"/>
          <a:ext cx="914400" cy="792163"/>
        </p:xfrm>
        <a:graphic>
          <a:graphicData uri="http://schemas.openxmlformats.org/presentationml/2006/ole">
            <mc:AlternateContent xmlns:mc="http://schemas.openxmlformats.org/markup-compatibility/2006">
              <mc:Choice xmlns:v="urn:schemas-microsoft-com:vml" Requires="v">
                <p:oleObj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5715000" y="4770437"/>
                        <a:ext cx="914400" cy="792163"/>
                      </a:xfrm>
                      <a:prstGeom prst="rect">
                        <a:avLst/>
                      </a:prstGeom>
                      <a:ln>
                        <a:solidFill>
                          <a:schemeClr val="bg2"/>
                        </a:solidFill>
                      </a:ln>
                    </p:spPr>
                  </p:pic>
                </p:oleObj>
              </mc:Fallback>
            </mc:AlternateContent>
          </a:graphicData>
        </a:graphic>
      </p:graphicFrame>
    </p:spTree>
    <p:extLst>
      <p:ext uri="{BB962C8B-B14F-4D97-AF65-F5344CB8AC3E}">
        <p14:creationId xmlns:p14="http://schemas.microsoft.com/office/powerpoint/2010/main" val="3205882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chor="ctr"/>
          <a:lstStyle/>
          <a:p>
            <a:pPr marL="400050" lvl="1" indent="0" algn="ctr">
              <a:buNone/>
            </a:pPr>
            <a:r>
              <a:rPr lang="en-US" sz="4400" dirty="0"/>
              <a:t>Questions?</a:t>
            </a:r>
          </a:p>
          <a:p>
            <a:pPr marL="400050" lvl="1" indent="0" algn="ctr">
              <a:buNone/>
            </a:pPr>
            <a:endParaRPr lang="en-US" sz="4400" dirty="0"/>
          </a:p>
          <a:p>
            <a:pPr marL="400050" lvl="1" indent="0" algn="ctr">
              <a:buNone/>
            </a:pPr>
            <a:endParaRPr lang="en-US" sz="4400" dirty="0"/>
          </a:p>
        </p:txBody>
      </p:sp>
      <p:sp>
        <p:nvSpPr>
          <p:cNvPr id="2" name="Slide Number Placeholder 1"/>
          <p:cNvSpPr>
            <a:spLocks noGrp="1"/>
          </p:cNvSpPr>
          <p:nvPr>
            <p:ph type="sldNum" sz="quarter" idx="12"/>
          </p:nvPr>
        </p:nvSpPr>
        <p:spPr/>
        <p:txBody>
          <a:bodyPr/>
          <a:lstStyle/>
          <a:p>
            <a:fld id="{1E09741A-8745-4CAC-98C4-CEF0F7BA0772}" type="slidenum">
              <a:rPr lang="en-US" smtClean="0"/>
              <a:t>27</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4679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23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02240" y="2386744"/>
            <a:ext cx="6939520" cy="1728056"/>
          </a:xfrm>
        </p:spPr>
        <p:txBody>
          <a:bodyPr>
            <a:normAutofit fontScale="90000"/>
          </a:bodyPr>
          <a:lstStyle/>
          <a:p>
            <a:r>
              <a:rPr lang="en-US" altLang="en-US" dirty="0"/>
              <a:t>Overview of Mass Transition process, Timeline, and communications</a:t>
            </a:r>
          </a:p>
        </p:txBody>
      </p:sp>
      <p:sp>
        <p:nvSpPr>
          <p:cNvPr id="3" name="Title 1"/>
          <p:cNvSpPr txBox="1">
            <a:spLocks/>
          </p:cNvSpPr>
          <p:nvPr/>
        </p:nvSpPr>
        <p:spPr bwMode="auto">
          <a:xfrm>
            <a:off x="762000" y="43434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400" dirty="0"/>
              <a:t>Note: </a:t>
            </a:r>
            <a:r>
              <a:rPr lang="en-US" sz="2400" dirty="0"/>
              <a:t>Mass Transition events are not always tied to an ERCOT EEA event or a TDSP EOP event.</a:t>
            </a:r>
          </a:p>
          <a:p>
            <a:endParaRPr lang="en-US" altLang="en-US" sz="1800" dirty="0"/>
          </a:p>
          <a:p>
            <a:endParaRPr lang="en-US" altLang="en-US" sz="1800" dirty="0"/>
          </a:p>
          <a:p>
            <a:r>
              <a:rPr lang="en-US" altLang="en-US" sz="1800" dirty="0"/>
              <a:t>Refer to the Retail Market Guide for Mass Transition process details </a:t>
            </a:r>
          </a:p>
        </p:txBody>
      </p:sp>
    </p:spTree>
    <p:extLst>
      <p:ext uri="{BB962C8B-B14F-4D97-AF65-F5344CB8AC3E}">
        <p14:creationId xmlns:p14="http://schemas.microsoft.com/office/powerpoint/2010/main" val="353264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1830953" y="1846263"/>
            <a:ext cx="5526544"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09741A-8745-4CAC-98C4-CEF0F7BA0772}" type="slidenum">
              <a:rPr lang="en-US" smtClean="0"/>
              <a:t>29</a:t>
            </a:fld>
            <a:endParaRPr lang="en-US"/>
          </a:p>
        </p:txBody>
      </p:sp>
      <p:sp>
        <p:nvSpPr>
          <p:cNvPr id="4" name="Rectangle 3"/>
          <p:cNvSpPr/>
          <p:nvPr/>
        </p:nvSpPr>
        <p:spPr>
          <a:xfrm>
            <a:off x="1943100" y="1028701"/>
            <a:ext cx="5314950" cy="369332"/>
          </a:xfrm>
          <a:prstGeom prst="rect">
            <a:avLst/>
          </a:prstGeom>
        </p:spPr>
        <p:txBody>
          <a:bodyPr wrap="square">
            <a:spAutoFit/>
          </a:bodyPr>
          <a:lstStyle/>
          <a:p>
            <a:pPr algn="ctr"/>
            <a:r>
              <a:rPr lang="en-US" b="1" dirty="0"/>
              <a:t>Timeline for Initiation of a Mass Transition</a:t>
            </a:r>
            <a:endParaRPr lang="en-US" dirty="0"/>
          </a:p>
        </p:txBody>
      </p:sp>
    </p:spTree>
    <p:extLst>
      <p:ext uri="{BB962C8B-B14F-4D97-AF65-F5344CB8AC3E}">
        <p14:creationId xmlns:p14="http://schemas.microsoft.com/office/powerpoint/2010/main" val="82516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960438"/>
            <a:ext cx="7696200" cy="639762"/>
          </a:xfrm>
        </p:spPr>
        <p:txBody>
          <a:bodyPr>
            <a:noAutofit/>
          </a:bodyPr>
          <a:lstStyle/>
          <a:p>
            <a:pPr algn="l"/>
            <a:r>
              <a:rPr lang="en-US" altLang="en-US" sz="2200" dirty="0"/>
              <a:t>Scope and Purpose</a:t>
            </a:r>
          </a:p>
        </p:txBody>
      </p:sp>
      <p:sp>
        <p:nvSpPr>
          <p:cNvPr id="3075" name="Content Placeholder 2"/>
          <p:cNvSpPr>
            <a:spLocks noGrp="1"/>
          </p:cNvSpPr>
          <p:nvPr>
            <p:ph idx="1"/>
          </p:nvPr>
        </p:nvSpPr>
        <p:spPr>
          <a:xfrm>
            <a:off x="914400" y="1143000"/>
            <a:ext cx="7315200" cy="5379720"/>
          </a:xfrm>
        </p:spPr>
        <p:txBody>
          <a:bodyPr>
            <a:normAutofit/>
          </a:bodyPr>
          <a:lstStyle/>
          <a:p>
            <a:pPr marL="0" indent="0">
              <a:buNone/>
            </a:pPr>
            <a:endParaRPr lang="en-US" i="1" dirty="0"/>
          </a:p>
          <a:p>
            <a:pPr marL="0" indent="0">
              <a:buNone/>
            </a:pPr>
            <a:endParaRPr lang="en-US" i="1" dirty="0"/>
          </a:p>
          <a:p>
            <a:pPr marL="0" indent="0">
              <a:buNone/>
            </a:pPr>
            <a:r>
              <a:rPr lang="en-US" dirty="0"/>
              <a:t>During some major weather events, it is necessary for ERCOT to deploy emergency operation plans in order to preserve and protect the integrity and reliability of the ERCOT electric grid.  </a:t>
            </a:r>
          </a:p>
          <a:p>
            <a:pPr marL="0" indent="0">
              <a:buNone/>
            </a:pPr>
            <a:r>
              <a:rPr lang="en-US" dirty="0"/>
              <a:t>This REP/Utility Summer Prep Communication Workshop is being held to provide attendees an overview of processes and procedures established for the ERCOT Retail market which may be executed in the event of a major weather event.</a:t>
            </a:r>
          </a:p>
          <a:p>
            <a:pPr marL="0" indent="0">
              <a:buNone/>
            </a:pPr>
            <a:r>
              <a:rPr lang="en-US" dirty="0"/>
              <a:t>Additionally this workshop will include an overview of Mass Transition Processes as currently included in ERCOT Market Rules.  </a:t>
            </a:r>
          </a:p>
          <a:p>
            <a:pPr marL="0" indent="0">
              <a:buNone/>
            </a:pPr>
            <a:r>
              <a:rPr lang="en-US" dirty="0"/>
              <a:t>A REP/Utility Winter Prep Communication Workshop will be held in Fall of 2022. </a:t>
            </a:r>
          </a:p>
          <a:p>
            <a:pPr marL="400050" lvl="1" indent="0">
              <a:buNone/>
            </a:pP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3</a:t>
            </a:fld>
            <a:endParaRPr lang="en-US" dirty="0"/>
          </a:p>
        </p:txBody>
      </p:sp>
    </p:spTree>
    <p:extLst>
      <p:ext uri="{BB962C8B-B14F-4D97-AF65-F5344CB8AC3E}">
        <p14:creationId xmlns:p14="http://schemas.microsoft.com/office/powerpoint/2010/main" val="293461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14400"/>
            <a:ext cx="8572500" cy="454794"/>
          </a:xfrm>
        </p:spPr>
        <p:txBody>
          <a:bodyPr>
            <a:normAutofit fontScale="90000"/>
          </a:bodyPr>
          <a:lstStyle/>
          <a:p>
            <a:pPr algn="l"/>
            <a:r>
              <a:rPr lang="en-US" dirty="0"/>
              <a:t>Mass Transition Timeline</a:t>
            </a:r>
          </a:p>
        </p:txBody>
      </p:sp>
      <p:sp>
        <p:nvSpPr>
          <p:cNvPr id="83" name="Slide Number Placeholder 82"/>
          <p:cNvSpPr>
            <a:spLocks noGrp="1"/>
          </p:cNvSpPr>
          <p:nvPr>
            <p:ph type="sldNum" sz="quarter" idx="12"/>
          </p:nvPr>
        </p:nvSpPr>
        <p:spPr/>
        <p:txBody>
          <a:bodyPr/>
          <a:lstStyle/>
          <a:p>
            <a:fld id="{1E09741A-8745-4CAC-98C4-CEF0F7BA0772}" type="slidenum">
              <a:rPr lang="en-US" smtClean="0"/>
              <a:t>30</a:t>
            </a:fld>
            <a:endParaRPr lang="en-US"/>
          </a:p>
        </p:txBody>
      </p:sp>
      <p:grpSp>
        <p:nvGrpSpPr>
          <p:cNvPr id="13" name="Group 12"/>
          <p:cNvGrpSpPr/>
          <p:nvPr/>
        </p:nvGrpSpPr>
        <p:grpSpPr>
          <a:xfrm>
            <a:off x="342900" y="1433902"/>
            <a:ext cx="8572500" cy="3931012"/>
            <a:chOff x="1676400" y="914401"/>
            <a:chExt cx="8839200" cy="4450108"/>
          </a:xfrm>
        </p:grpSpPr>
        <p:cxnSp>
          <p:nvCxnSpPr>
            <p:cNvPr id="48" name="Straight Connector 47"/>
            <p:cNvCxnSpPr>
              <a:cxnSpLocks/>
            </p:cNvCxnSpPr>
            <p:nvPr/>
          </p:nvCxnSpPr>
          <p:spPr>
            <a:xfrm>
              <a:off x="7086600" y="968560"/>
              <a:ext cx="0" cy="1081430"/>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49" name="Straight Connector 48"/>
            <p:cNvCxnSpPr>
              <a:cxnSpLocks/>
            </p:cNvCxnSpPr>
            <p:nvPr/>
          </p:nvCxnSpPr>
          <p:spPr>
            <a:xfrm>
              <a:off x="3505200" y="968561"/>
              <a:ext cx="0" cy="1112075"/>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50" name="Straight Connector 49"/>
            <p:cNvCxnSpPr>
              <a:cxnSpLocks/>
            </p:cNvCxnSpPr>
            <p:nvPr/>
          </p:nvCxnSpPr>
          <p:spPr>
            <a:xfrm>
              <a:off x="8839200" y="937216"/>
              <a:ext cx="0" cy="1097567"/>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52" name="Rectangle 51">
              <a:extLst>
                <a:ext uri="{FF2B5EF4-FFF2-40B4-BE49-F238E27FC236}">
                  <a16:creationId xmlns:a16="http://schemas.microsoft.com/office/drawing/2014/main" id="{D12943CC-F348-4855-BD85-2676B83A4552}"/>
                </a:ext>
              </a:extLst>
            </p:cNvPr>
            <p:cNvSpPr/>
            <p:nvPr/>
          </p:nvSpPr>
          <p:spPr>
            <a:xfrm>
              <a:off x="3734538" y="2465285"/>
              <a:ext cx="1415878" cy="1008058"/>
            </a:xfrm>
            <a:prstGeom prst="rect">
              <a:avLst/>
            </a:prstGeom>
            <a:ln w="9525">
              <a:solidFill>
                <a:srgbClr val="FF0000"/>
              </a:solidFill>
            </a:ln>
          </p:spPr>
          <p:txBody>
            <a:bodyPr wrap="square" anchor="ctr">
              <a:spAutoFit/>
            </a:bodyPr>
            <a:lstStyle/>
            <a:p>
              <a:pPr algn="ctr"/>
              <a:r>
                <a:rPr lang="en-US" sz="788" b="1" dirty="0">
                  <a:solidFill>
                    <a:srgbClr val="005386"/>
                  </a:solidFill>
                </a:rPr>
                <a:t>ERCOT sends 814_03 “TS” Drop to POLR transactions to TDSPs with an effective date of two calendar days out</a:t>
              </a:r>
              <a:br>
                <a:rPr lang="en-US" sz="788" b="1" dirty="0">
                  <a:solidFill>
                    <a:srgbClr val="005386"/>
                  </a:solidFill>
                </a:rPr>
              </a:br>
              <a:r>
                <a:rPr lang="en-US" sz="788" b="1" dirty="0">
                  <a:solidFill>
                    <a:srgbClr val="005386"/>
                  </a:solidFill>
                </a:rPr>
                <a:t>(“Mass Transition Date”) </a:t>
              </a:r>
            </a:p>
          </p:txBody>
        </p:sp>
        <p:cxnSp>
          <p:nvCxnSpPr>
            <p:cNvPr id="57" name="Straight Connector 56">
              <a:extLst>
                <a:ext uri="{FF2B5EF4-FFF2-40B4-BE49-F238E27FC236}">
                  <a16:creationId xmlns:a16="http://schemas.microsoft.com/office/drawing/2014/main" id="{DA964582-33D8-4D08-9996-DE25DCD6F23D}"/>
                </a:ext>
              </a:extLst>
            </p:cNvPr>
            <p:cNvCxnSpPr>
              <a:cxnSpLocks/>
            </p:cNvCxnSpPr>
            <p:nvPr/>
          </p:nvCxnSpPr>
          <p:spPr>
            <a:xfrm>
              <a:off x="4456005" y="1556808"/>
              <a:ext cx="1" cy="28993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Rectangle 59">
              <a:extLst>
                <a:ext uri="{FF2B5EF4-FFF2-40B4-BE49-F238E27FC236}">
                  <a16:creationId xmlns:a16="http://schemas.microsoft.com/office/drawing/2014/main" id="{D12943CC-F348-4855-BD85-2676B83A4552}"/>
                </a:ext>
              </a:extLst>
            </p:cNvPr>
            <p:cNvSpPr/>
            <p:nvPr/>
          </p:nvSpPr>
          <p:spPr>
            <a:xfrm>
              <a:off x="3734538" y="1807214"/>
              <a:ext cx="1415880"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  </a:t>
              </a:r>
            </a:p>
            <a:p>
              <a:pPr algn="ctr"/>
              <a:r>
                <a:rPr lang="en-US" sz="788" b="1" dirty="0">
                  <a:solidFill>
                    <a:srgbClr val="005386"/>
                  </a:solidFill>
                </a:rPr>
                <a:t>Call 1 </a:t>
              </a:r>
              <a:endParaRPr lang="en-US" sz="900" b="1" dirty="0">
                <a:solidFill>
                  <a:srgbClr val="005386"/>
                </a:solidFill>
              </a:endParaRPr>
            </a:p>
          </p:txBody>
        </p:sp>
        <p:cxnSp>
          <p:nvCxnSpPr>
            <p:cNvPr id="63" name="Straight Connector 62">
              <a:extLst>
                <a:ext uri="{FF2B5EF4-FFF2-40B4-BE49-F238E27FC236}">
                  <a16:creationId xmlns:a16="http://schemas.microsoft.com/office/drawing/2014/main" id="{DA964582-33D8-4D08-9996-DE25DCD6F23D}"/>
                </a:ext>
              </a:extLst>
            </p:cNvPr>
            <p:cNvCxnSpPr>
              <a:cxnSpLocks/>
              <a:stCxn id="60" idx="2"/>
              <a:endCxn id="52" idx="0"/>
            </p:cNvCxnSpPr>
            <p:nvPr/>
          </p:nvCxnSpPr>
          <p:spPr>
            <a:xfrm flipH="1">
              <a:off x="4442477" y="2220816"/>
              <a:ext cx="1" cy="33340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Rectangle 65">
              <a:extLst>
                <a:ext uri="{FF2B5EF4-FFF2-40B4-BE49-F238E27FC236}">
                  <a16:creationId xmlns:a16="http://schemas.microsoft.com/office/drawing/2014/main" id="{D12943CC-F348-4855-BD85-2676B83A4552}"/>
                </a:ext>
              </a:extLst>
            </p:cNvPr>
            <p:cNvSpPr/>
            <p:nvPr/>
          </p:nvSpPr>
          <p:spPr>
            <a:xfrm>
              <a:off x="5535758" y="2297455"/>
              <a:ext cx="1397514" cy="858970"/>
            </a:xfrm>
            <a:prstGeom prst="rect">
              <a:avLst/>
            </a:prstGeom>
            <a:ln w="9525">
              <a:solidFill>
                <a:srgbClr val="FF0000"/>
              </a:solidFill>
            </a:ln>
          </p:spPr>
          <p:txBody>
            <a:bodyPr wrap="square" anchor="ctr">
              <a:spAutoFit/>
            </a:bodyPr>
            <a:lstStyle/>
            <a:p>
              <a:pPr algn="ctr"/>
              <a:r>
                <a:rPr lang="en-US" sz="788" b="1" dirty="0">
                  <a:solidFill>
                    <a:srgbClr val="005386"/>
                  </a:solidFill>
                </a:rPr>
                <a:t>ERCOT begins Customer outreach to inform of POLR event </a:t>
              </a:r>
              <a:br>
                <a:rPr lang="en-US" sz="788" b="1" dirty="0">
                  <a:solidFill>
                    <a:srgbClr val="005386"/>
                  </a:solidFill>
                </a:rPr>
              </a:br>
              <a:r>
                <a:rPr lang="en-US" sz="788" b="1" dirty="0">
                  <a:solidFill>
                    <a:srgbClr val="005386"/>
                  </a:solidFill>
                </a:rPr>
                <a:t>(postcard/email/phone/text)</a:t>
              </a:r>
              <a:endParaRPr lang="en-US" sz="900" b="1" dirty="0">
                <a:solidFill>
                  <a:srgbClr val="005386"/>
                </a:solidFill>
              </a:endParaRPr>
            </a:p>
          </p:txBody>
        </p:sp>
        <p:cxnSp>
          <p:nvCxnSpPr>
            <p:cNvPr id="67" name="Straight Connector 66">
              <a:extLst>
                <a:ext uri="{FF2B5EF4-FFF2-40B4-BE49-F238E27FC236}">
                  <a16:creationId xmlns:a16="http://schemas.microsoft.com/office/drawing/2014/main" id="{DA964582-33D8-4D08-9996-DE25DCD6F23D}"/>
                </a:ext>
              </a:extLst>
            </p:cNvPr>
            <p:cNvCxnSpPr>
              <a:cxnSpLocks/>
              <a:endCxn id="68" idx="0"/>
            </p:cNvCxnSpPr>
            <p:nvPr/>
          </p:nvCxnSpPr>
          <p:spPr>
            <a:xfrm>
              <a:off x="6234515" y="1524597"/>
              <a:ext cx="1" cy="28072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Rectangle 67">
              <a:extLst>
                <a:ext uri="{FF2B5EF4-FFF2-40B4-BE49-F238E27FC236}">
                  <a16:creationId xmlns:a16="http://schemas.microsoft.com/office/drawing/2014/main" id="{D12943CC-F348-4855-BD85-2676B83A4552}"/>
                </a:ext>
              </a:extLst>
            </p:cNvPr>
            <p:cNvSpPr/>
            <p:nvPr/>
          </p:nvSpPr>
          <p:spPr>
            <a:xfrm>
              <a:off x="5535758" y="1807214"/>
              <a:ext cx="1397514"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a:t>
              </a:r>
            </a:p>
            <a:p>
              <a:pPr algn="ctr"/>
              <a:r>
                <a:rPr lang="en-US" sz="788" b="1" dirty="0">
                  <a:solidFill>
                    <a:srgbClr val="005386"/>
                  </a:solidFill>
                </a:rPr>
                <a:t>Call 2 </a:t>
              </a:r>
              <a:endParaRPr lang="en-US" sz="900" b="1" dirty="0">
                <a:solidFill>
                  <a:srgbClr val="005386"/>
                </a:solidFill>
              </a:endParaRPr>
            </a:p>
          </p:txBody>
        </p:sp>
        <p:cxnSp>
          <p:nvCxnSpPr>
            <p:cNvPr id="69" name="Straight Connector 68">
              <a:extLst>
                <a:ext uri="{FF2B5EF4-FFF2-40B4-BE49-F238E27FC236}">
                  <a16:creationId xmlns:a16="http://schemas.microsoft.com/office/drawing/2014/main" id="{DA964582-33D8-4D08-9996-DE25DCD6F23D}"/>
                </a:ext>
              </a:extLst>
            </p:cNvPr>
            <p:cNvCxnSpPr>
              <a:cxnSpLocks/>
              <a:stCxn id="68" idx="2"/>
              <a:endCxn id="66" idx="0"/>
            </p:cNvCxnSpPr>
            <p:nvPr/>
          </p:nvCxnSpPr>
          <p:spPr>
            <a:xfrm>
              <a:off x="6234515" y="2220816"/>
              <a:ext cx="0" cy="16553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p:nvPr/>
          </p:nvCxnSpPr>
          <p:spPr>
            <a:xfrm>
              <a:off x="1676400" y="1515381"/>
              <a:ext cx="8839200" cy="9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a:cxnSpLocks/>
            </p:cNvCxnSpPr>
            <p:nvPr/>
          </p:nvCxnSpPr>
          <p:spPr>
            <a:xfrm flipH="1">
              <a:off x="1676401" y="941444"/>
              <a:ext cx="1" cy="1303784"/>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p:cNvCxnSpPr>
            <p:nvPr/>
          </p:nvCxnSpPr>
          <p:spPr>
            <a:xfrm>
              <a:off x="5334000" y="968560"/>
              <a:ext cx="0" cy="1115024"/>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1967050" y="1139587"/>
              <a:ext cx="1170566" cy="283826"/>
            </a:xfrm>
            <a:prstGeom prst="rect">
              <a:avLst/>
            </a:prstGeom>
            <a:noFill/>
          </p:spPr>
          <p:txBody>
            <a:bodyPr wrap="none" rtlCol="0" anchor="ctr">
              <a:spAutoFit/>
            </a:bodyPr>
            <a:lstStyle/>
            <a:p>
              <a:pPr algn="ctr"/>
              <a:r>
                <a:rPr lang="en-US" sz="900" b="1" dirty="0">
                  <a:solidFill>
                    <a:srgbClr val="FF0000"/>
                  </a:solidFill>
                </a:rPr>
                <a:t>“Notification Date” </a:t>
              </a:r>
            </a:p>
          </p:txBody>
        </p:sp>
        <p:sp>
          <p:nvSpPr>
            <p:cNvPr id="17" name="TextBox 16"/>
            <p:cNvSpPr txBox="1"/>
            <p:nvPr/>
          </p:nvSpPr>
          <p:spPr>
            <a:xfrm>
              <a:off x="3570723" y="1139587"/>
              <a:ext cx="1791482" cy="283826"/>
            </a:xfrm>
            <a:prstGeom prst="rect">
              <a:avLst/>
            </a:prstGeom>
            <a:noFill/>
          </p:spPr>
          <p:txBody>
            <a:bodyPr wrap="square" rtlCol="0" anchor="ctr">
              <a:spAutoFit/>
            </a:bodyPr>
            <a:lstStyle/>
            <a:p>
              <a:pPr algn="ctr"/>
              <a:r>
                <a:rPr lang="en-US" sz="900" b="1" dirty="0"/>
                <a:t>Day 0</a:t>
              </a:r>
            </a:p>
          </p:txBody>
        </p:sp>
        <p:sp>
          <p:nvSpPr>
            <p:cNvPr id="18" name="TextBox 17"/>
            <p:cNvSpPr txBox="1"/>
            <p:nvPr/>
          </p:nvSpPr>
          <p:spPr>
            <a:xfrm>
              <a:off x="6057070" y="1139587"/>
              <a:ext cx="466442" cy="283826"/>
            </a:xfrm>
            <a:prstGeom prst="rect">
              <a:avLst/>
            </a:prstGeom>
            <a:noFill/>
          </p:spPr>
          <p:txBody>
            <a:bodyPr wrap="none" rtlCol="0" anchor="ctr">
              <a:spAutoFit/>
            </a:bodyPr>
            <a:lstStyle/>
            <a:p>
              <a:pPr algn="ctr"/>
              <a:r>
                <a:rPr lang="en-US" sz="900" b="1" dirty="0"/>
                <a:t>Day 1</a:t>
              </a:r>
            </a:p>
          </p:txBody>
        </p:sp>
        <p:sp>
          <p:nvSpPr>
            <p:cNvPr id="22" name="TextBox 21">
              <a:extLst>
                <a:ext uri="{FF2B5EF4-FFF2-40B4-BE49-F238E27FC236}">
                  <a16:creationId xmlns:a16="http://schemas.microsoft.com/office/drawing/2014/main" id="{5415C2A7-570B-4AE6-BA7C-2CE281ACAFF3}"/>
                </a:ext>
              </a:extLst>
            </p:cNvPr>
            <p:cNvSpPr txBox="1"/>
            <p:nvPr/>
          </p:nvSpPr>
          <p:spPr>
            <a:xfrm>
              <a:off x="7303732" y="989907"/>
              <a:ext cx="1388439" cy="454123"/>
            </a:xfrm>
            <a:prstGeom prst="rect">
              <a:avLst/>
            </a:prstGeom>
            <a:noFill/>
          </p:spPr>
          <p:txBody>
            <a:bodyPr wrap="square" rtlCol="0" anchor="ctr">
              <a:spAutoFit/>
            </a:bodyPr>
            <a:lstStyle/>
            <a:p>
              <a:pPr algn="ctr"/>
              <a:r>
                <a:rPr lang="en-US" sz="900" b="1" dirty="0">
                  <a:solidFill>
                    <a:srgbClr val="FF0000"/>
                  </a:solidFill>
                </a:rPr>
                <a:t>“Mass Transition Date”</a:t>
              </a:r>
            </a:p>
            <a:p>
              <a:pPr algn="ctr"/>
              <a:r>
                <a:rPr lang="en-US" sz="900" b="1" dirty="0"/>
                <a:t>Day 2</a:t>
              </a:r>
            </a:p>
          </p:txBody>
        </p:sp>
        <p:sp>
          <p:nvSpPr>
            <p:cNvPr id="41" name="Rectangle 40">
              <a:extLst>
                <a:ext uri="{FF2B5EF4-FFF2-40B4-BE49-F238E27FC236}">
                  <a16:creationId xmlns:a16="http://schemas.microsoft.com/office/drawing/2014/main" id="{D12943CC-F348-4855-BD85-2676B83A4552}"/>
                </a:ext>
              </a:extLst>
            </p:cNvPr>
            <p:cNvSpPr/>
            <p:nvPr/>
          </p:nvSpPr>
          <p:spPr>
            <a:xfrm>
              <a:off x="1819047" y="1780851"/>
              <a:ext cx="1523263" cy="1908465"/>
            </a:xfrm>
            <a:prstGeom prst="rect">
              <a:avLst/>
            </a:prstGeom>
            <a:ln w="9525">
              <a:solidFill>
                <a:srgbClr val="FF0000"/>
              </a:solidFill>
            </a:ln>
          </p:spPr>
          <p:txBody>
            <a:bodyPr wrap="square" anchor="ctr">
              <a:spAutoFit/>
            </a:bodyPr>
            <a:lstStyle/>
            <a:p>
              <a:pPr algn="ctr"/>
              <a:r>
                <a:rPr lang="en-US" sz="788" b="1" dirty="0">
                  <a:solidFill>
                    <a:srgbClr val="005386"/>
                  </a:solidFill>
                </a:rPr>
                <a:t>ERCOT provides notice of Mass Transition event to impacted CRs, TDSPs, and PUCT</a:t>
              </a:r>
            </a:p>
            <a:p>
              <a:pPr algn="ctr"/>
              <a:endParaRPr lang="en-US" sz="788" b="1" dirty="0">
                <a:solidFill>
                  <a:srgbClr val="005386"/>
                </a:solidFill>
              </a:endParaRPr>
            </a:p>
            <a:p>
              <a:pPr algn="ctr"/>
              <a:r>
                <a:rPr lang="en-US" sz="788" b="1" dirty="0">
                  <a:solidFill>
                    <a:srgbClr val="005386"/>
                  </a:solidFill>
                </a:rPr>
                <a:t>Notice before 3pm CT: </a:t>
              </a:r>
              <a:br>
                <a:rPr lang="en-US" sz="788" b="1" dirty="0">
                  <a:solidFill>
                    <a:srgbClr val="005386"/>
                  </a:solidFill>
                </a:rPr>
              </a:br>
              <a:r>
                <a:rPr lang="en-US" sz="788" b="1" dirty="0" err="1">
                  <a:solidFill>
                    <a:srgbClr val="005386"/>
                  </a:solidFill>
                </a:rPr>
                <a:t>Proj</a:t>
              </a:r>
              <a:r>
                <a:rPr lang="en-US" sz="788" b="1" dirty="0">
                  <a:solidFill>
                    <a:srgbClr val="005386"/>
                  </a:solidFill>
                </a:rPr>
                <a:t>. </a:t>
              </a:r>
              <a:r>
                <a:rPr lang="en-US" sz="788" b="1" dirty="0" err="1">
                  <a:solidFill>
                    <a:srgbClr val="005386"/>
                  </a:solidFill>
                </a:rPr>
                <a:t>Coord</a:t>
              </a:r>
              <a:r>
                <a:rPr lang="en-US" sz="788" b="1" dirty="0">
                  <a:solidFill>
                    <a:srgbClr val="005386"/>
                  </a:solidFill>
                </a:rPr>
                <a:t>. call held by 5pm.</a:t>
              </a:r>
            </a:p>
            <a:p>
              <a:pPr algn="ctr"/>
              <a:endParaRPr lang="en-US" sz="788" b="1" dirty="0">
                <a:solidFill>
                  <a:srgbClr val="005386"/>
                </a:solidFill>
              </a:endParaRPr>
            </a:p>
            <a:p>
              <a:pPr algn="ctr"/>
              <a:r>
                <a:rPr lang="en-US" sz="788" b="1" dirty="0">
                  <a:solidFill>
                    <a:srgbClr val="005386"/>
                  </a:solidFill>
                </a:rPr>
                <a:t>Notice after 3pm CT:</a:t>
              </a:r>
              <a:br>
                <a:rPr lang="en-US" sz="788" b="1" dirty="0">
                  <a:solidFill>
                    <a:srgbClr val="005386"/>
                  </a:solidFill>
                </a:rPr>
              </a:br>
              <a:r>
                <a:rPr lang="en-US" sz="788" b="1" dirty="0">
                  <a:solidFill>
                    <a:srgbClr val="005386"/>
                  </a:solidFill>
                </a:rPr>
                <a:t> </a:t>
              </a:r>
              <a:r>
                <a:rPr lang="en-US" sz="788" b="1" dirty="0" err="1">
                  <a:solidFill>
                    <a:srgbClr val="005386"/>
                  </a:solidFill>
                </a:rPr>
                <a:t>Proj</a:t>
              </a:r>
              <a:r>
                <a:rPr lang="en-US" sz="788" b="1" dirty="0">
                  <a:solidFill>
                    <a:srgbClr val="005386"/>
                  </a:solidFill>
                </a:rPr>
                <a:t>. </a:t>
              </a:r>
              <a:r>
                <a:rPr lang="en-US" sz="788" b="1" dirty="0" err="1">
                  <a:solidFill>
                    <a:srgbClr val="005386"/>
                  </a:solidFill>
                </a:rPr>
                <a:t>Coord</a:t>
              </a:r>
              <a:r>
                <a:rPr lang="en-US" sz="788" b="1" dirty="0">
                  <a:solidFill>
                    <a:srgbClr val="005386"/>
                  </a:solidFill>
                </a:rPr>
                <a:t>. call held next morning.</a:t>
              </a:r>
            </a:p>
            <a:p>
              <a:pPr algn="ctr"/>
              <a:endParaRPr lang="en-US" sz="900" b="1" dirty="0">
                <a:solidFill>
                  <a:srgbClr val="005386"/>
                </a:solidFill>
              </a:endParaRPr>
            </a:p>
          </p:txBody>
        </p:sp>
        <p:cxnSp>
          <p:nvCxnSpPr>
            <p:cNvPr id="42" name="Straight Connector 41">
              <a:extLst>
                <a:ext uri="{FF2B5EF4-FFF2-40B4-BE49-F238E27FC236}">
                  <a16:creationId xmlns:a16="http://schemas.microsoft.com/office/drawing/2014/main" id="{DA964582-33D8-4D08-9996-DE25DCD6F23D}"/>
                </a:ext>
              </a:extLst>
            </p:cNvPr>
            <p:cNvCxnSpPr>
              <a:cxnSpLocks/>
              <a:stCxn id="41" idx="0"/>
            </p:cNvCxnSpPr>
            <p:nvPr/>
          </p:nvCxnSpPr>
          <p:spPr>
            <a:xfrm flipH="1" flipV="1">
              <a:off x="2590801" y="1524597"/>
              <a:ext cx="369" cy="27403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DA964582-33D8-4D08-9996-DE25DCD6F23D}"/>
                </a:ext>
              </a:extLst>
            </p:cNvPr>
            <p:cNvCxnSpPr>
              <a:cxnSpLocks/>
              <a:stCxn id="52" idx="2"/>
              <a:endCxn id="94" idx="0"/>
            </p:cNvCxnSpPr>
            <p:nvPr/>
          </p:nvCxnSpPr>
          <p:spPr>
            <a:xfrm>
              <a:off x="4442477" y="3384410"/>
              <a:ext cx="0" cy="34939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Rectangle 81">
              <a:extLst>
                <a:ext uri="{FF2B5EF4-FFF2-40B4-BE49-F238E27FC236}">
                  <a16:creationId xmlns:a16="http://schemas.microsoft.com/office/drawing/2014/main" id="{D12943CC-F348-4855-BD85-2676B83A4552}"/>
                </a:ext>
              </a:extLst>
            </p:cNvPr>
            <p:cNvSpPr/>
            <p:nvPr/>
          </p:nvSpPr>
          <p:spPr>
            <a:xfrm>
              <a:off x="3734537" y="4615597"/>
              <a:ext cx="1415880" cy="411706"/>
            </a:xfrm>
            <a:prstGeom prst="rect">
              <a:avLst/>
            </a:prstGeom>
            <a:ln w="9525">
              <a:solidFill>
                <a:srgbClr val="FF0000"/>
              </a:solidFill>
            </a:ln>
          </p:spPr>
          <p:txBody>
            <a:bodyPr wrap="square" anchor="ctr">
              <a:spAutoFit/>
            </a:bodyPr>
            <a:lstStyle/>
            <a:p>
              <a:pPr algn="ctr"/>
              <a:r>
                <a:rPr lang="en-US" sz="788" b="1" dirty="0">
                  <a:solidFill>
                    <a:srgbClr val="005386"/>
                  </a:solidFill>
                </a:rPr>
                <a:t>Default CR provides CBCI file to ERCOT</a:t>
              </a:r>
              <a:endParaRPr lang="en-US" sz="900" b="1" dirty="0">
                <a:solidFill>
                  <a:srgbClr val="00B050"/>
                </a:solidFill>
              </a:endParaRPr>
            </a:p>
          </p:txBody>
        </p:sp>
        <p:cxnSp>
          <p:nvCxnSpPr>
            <p:cNvPr id="88" name="Straight Connector 87">
              <a:extLst>
                <a:ext uri="{FF2B5EF4-FFF2-40B4-BE49-F238E27FC236}">
                  <a16:creationId xmlns:a16="http://schemas.microsoft.com/office/drawing/2014/main" id="{DA964582-33D8-4D08-9996-DE25DCD6F23D}"/>
                </a:ext>
              </a:extLst>
            </p:cNvPr>
            <p:cNvCxnSpPr>
              <a:cxnSpLocks/>
              <a:endCxn id="89" idx="0"/>
            </p:cNvCxnSpPr>
            <p:nvPr/>
          </p:nvCxnSpPr>
          <p:spPr>
            <a:xfrm>
              <a:off x="7958910" y="1515381"/>
              <a:ext cx="3526" cy="298558"/>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9" name="Rectangle 88">
              <a:extLst>
                <a:ext uri="{FF2B5EF4-FFF2-40B4-BE49-F238E27FC236}">
                  <a16:creationId xmlns:a16="http://schemas.microsoft.com/office/drawing/2014/main" id="{D12943CC-F348-4855-BD85-2676B83A4552}"/>
                </a:ext>
              </a:extLst>
            </p:cNvPr>
            <p:cNvSpPr/>
            <p:nvPr/>
          </p:nvSpPr>
          <p:spPr>
            <a:xfrm>
              <a:off x="7239001" y="1815835"/>
              <a:ext cx="1446871"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a:t>
              </a:r>
            </a:p>
            <a:p>
              <a:pPr algn="ctr"/>
              <a:r>
                <a:rPr lang="en-US" sz="788" b="1" dirty="0">
                  <a:solidFill>
                    <a:srgbClr val="005386"/>
                  </a:solidFill>
                </a:rPr>
                <a:t>Call 3</a:t>
              </a:r>
              <a:endParaRPr lang="en-US" sz="900" b="1" dirty="0">
                <a:solidFill>
                  <a:srgbClr val="005386"/>
                </a:solidFill>
              </a:endParaRPr>
            </a:p>
          </p:txBody>
        </p:sp>
        <p:cxnSp>
          <p:nvCxnSpPr>
            <p:cNvPr id="91" name="Straight Connector 90">
              <a:extLst>
                <a:ext uri="{FF2B5EF4-FFF2-40B4-BE49-F238E27FC236}">
                  <a16:creationId xmlns:a16="http://schemas.microsoft.com/office/drawing/2014/main" id="{DA964582-33D8-4D08-9996-DE25DCD6F23D}"/>
                </a:ext>
              </a:extLst>
            </p:cNvPr>
            <p:cNvCxnSpPr>
              <a:cxnSpLocks/>
              <a:stCxn id="89" idx="2"/>
              <a:endCxn id="102" idx="0"/>
            </p:cNvCxnSpPr>
            <p:nvPr/>
          </p:nvCxnSpPr>
          <p:spPr>
            <a:xfrm>
              <a:off x="7962436" y="2229437"/>
              <a:ext cx="0" cy="11790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4" name="Rectangle 93">
              <a:extLst>
                <a:ext uri="{FF2B5EF4-FFF2-40B4-BE49-F238E27FC236}">
                  <a16:creationId xmlns:a16="http://schemas.microsoft.com/office/drawing/2014/main" id="{D12943CC-F348-4855-BD85-2676B83A4552}"/>
                </a:ext>
              </a:extLst>
            </p:cNvPr>
            <p:cNvSpPr/>
            <p:nvPr/>
          </p:nvSpPr>
          <p:spPr>
            <a:xfrm>
              <a:off x="3734538" y="3741944"/>
              <a:ext cx="1415880" cy="560795"/>
            </a:xfrm>
            <a:prstGeom prst="rect">
              <a:avLst/>
            </a:prstGeom>
            <a:ln w="9525">
              <a:solidFill>
                <a:srgbClr val="FF0000"/>
              </a:solidFill>
            </a:ln>
          </p:spPr>
          <p:txBody>
            <a:bodyPr wrap="square" anchor="ctr">
              <a:spAutoFit/>
            </a:bodyPr>
            <a:lstStyle/>
            <a:p>
              <a:pPr algn="ctr"/>
              <a:r>
                <a:rPr lang="en-US" sz="788" b="1" dirty="0">
                  <a:solidFill>
                    <a:srgbClr val="005386"/>
                  </a:solidFill>
                </a:rPr>
                <a:t>TDSP schedules Drop to POLR as requested by ERCOT</a:t>
              </a:r>
            </a:p>
          </p:txBody>
        </p:sp>
        <p:cxnSp>
          <p:nvCxnSpPr>
            <p:cNvPr id="98" name="Straight Connector 97">
              <a:extLst>
                <a:ext uri="{FF2B5EF4-FFF2-40B4-BE49-F238E27FC236}">
                  <a16:creationId xmlns:a16="http://schemas.microsoft.com/office/drawing/2014/main" id="{DA964582-33D8-4D08-9996-DE25DCD6F23D}"/>
                </a:ext>
              </a:extLst>
            </p:cNvPr>
            <p:cNvCxnSpPr>
              <a:cxnSpLocks/>
              <a:stCxn id="94" idx="2"/>
              <a:endCxn id="82" idx="0"/>
            </p:cNvCxnSpPr>
            <p:nvPr/>
          </p:nvCxnSpPr>
          <p:spPr>
            <a:xfrm>
              <a:off x="4442477" y="4310882"/>
              <a:ext cx="0" cy="30282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0" name="Rectangle 99">
              <a:extLst>
                <a:ext uri="{FF2B5EF4-FFF2-40B4-BE49-F238E27FC236}">
                  <a16:creationId xmlns:a16="http://schemas.microsoft.com/office/drawing/2014/main" id="{D12943CC-F348-4855-BD85-2676B83A4552}"/>
                </a:ext>
              </a:extLst>
            </p:cNvPr>
            <p:cNvSpPr/>
            <p:nvPr/>
          </p:nvSpPr>
          <p:spPr>
            <a:xfrm>
              <a:off x="5535756" y="3345479"/>
              <a:ext cx="1397516" cy="560795"/>
            </a:xfrm>
            <a:prstGeom prst="rect">
              <a:avLst/>
            </a:prstGeom>
            <a:ln w="9525">
              <a:solidFill>
                <a:srgbClr val="FF0000"/>
              </a:solidFill>
            </a:ln>
          </p:spPr>
          <p:txBody>
            <a:bodyPr wrap="square" anchor="ctr">
              <a:spAutoFit/>
            </a:bodyPr>
            <a:lstStyle/>
            <a:p>
              <a:pPr algn="ctr"/>
              <a:r>
                <a:rPr lang="en-US" sz="788" b="1" dirty="0">
                  <a:solidFill>
                    <a:srgbClr val="005386"/>
                  </a:solidFill>
                </a:rPr>
                <a:t>ERCOT forwards any ‘competitive’ 814_03 </a:t>
              </a:r>
            </a:p>
            <a:p>
              <a:pPr algn="ctr"/>
              <a:r>
                <a:rPr lang="en-US" sz="788" b="1" dirty="0">
                  <a:solidFill>
                    <a:srgbClr val="005386"/>
                  </a:solidFill>
                </a:rPr>
                <a:t>SWI or MVI to TDSP</a:t>
              </a:r>
              <a:endParaRPr lang="en-US" sz="900" b="1" i="1" u="sng" dirty="0">
                <a:solidFill>
                  <a:srgbClr val="005386"/>
                </a:solidFill>
              </a:endParaRPr>
            </a:p>
          </p:txBody>
        </p:sp>
        <p:cxnSp>
          <p:nvCxnSpPr>
            <p:cNvPr id="101" name="Straight Connector 100">
              <a:extLst>
                <a:ext uri="{FF2B5EF4-FFF2-40B4-BE49-F238E27FC236}">
                  <a16:creationId xmlns:a16="http://schemas.microsoft.com/office/drawing/2014/main" id="{DA964582-33D8-4D08-9996-DE25DCD6F23D}"/>
                </a:ext>
              </a:extLst>
            </p:cNvPr>
            <p:cNvCxnSpPr>
              <a:cxnSpLocks/>
            </p:cNvCxnSpPr>
            <p:nvPr/>
          </p:nvCxnSpPr>
          <p:spPr>
            <a:xfrm>
              <a:off x="6234515" y="3180091"/>
              <a:ext cx="0" cy="165388"/>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Rectangle 101">
              <a:extLst>
                <a:ext uri="{FF2B5EF4-FFF2-40B4-BE49-F238E27FC236}">
                  <a16:creationId xmlns:a16="http://schemas.microsoft.com/office/drawing/2014/main" id="{D12943CC-F348-4855-BD85-2676B83A4552}"/>
                </a:ext>
              </a:extLst>
            </p:cNvPr>
            <p:cNvSpPr/>
            <p:nvPr/>
          </p:nvSpPr>
          <p:spPr>
            <a:xfrm>
              <a:off x="7239001" y="2355482"/>
              <a:ext cx="1446871" cy="560795"/>
            </a:xfrm>
            <a:prstGeom prst="rect">
              <a:avLst/>
            </a:prstGeom>
            <a:ln w="9525">
              <a:solidFill>
                <a:srgbClr val="FF0000"/>
              </a:solidFill>
            </a:ln>
          </p:spPr>
          <p:txBody>
            <a:bodyPr wrap="square" anchor="ctr">
              <a:spAutoFit/>
            </a:bodyPr>
            <a:lstStyle/>
            <a:p>
              <a:pPr algn="ctr"/>
              <a:r>
                <a:rPr lang="en-US" sz="788" b="1" dirty="0">
                  <a:solidFill>
                    <a:srgbClr val="005386"/>
                  </a:solidFill>
                </a:rPr>
                <a:t>ERCOT forwards any ‘competitive’ 814_03 </a:t>
              </a:r>
            </a:p>
            <a:p>
              <a:pPr algn="ctr"/>
              <a:r>
                <a:rPr lang="en-US" sz="788" b="1" dirty="0">
                  <a:solidFill>
                    <a:srgbClr val="005386"/>
                  </a:solidFill>
                </a:rPr>
                <a:t>SWI or MVI to TDSP</a:t>
              </a:r>
              <a:endParaRPr lang="en-US" sz="900" b="1" i="1" u="sng" dirty="0">
                <a:solidFill>
                  <a:srgbClr val="005386"/>
                </a:solidFill>
              </a:endParaRPr>
            </a:p>
          </p:txBody>
        </p:sp>
        <p:sp>
          <p:nvSpPr>
            <p:cNvPr id="54" name="Rectangle 53">
              <a:extLst>
                <a:ext uri="{FF2B5EF4-FFF2-40B4-BE49-F238E27FC236}">
                  <a16:creationId xmlns:a16="http://schemas.microsoft.com/office/drawing/2014/main" id="{D12943CC-F348-4855-BD85-2676B83A4552}"/>
                </a:ext>
              </a:extLst>
            </p:cNvPr>
            <p:cNvSpPr/>
            <p:nvPr/>
          </p:nvSpPr>
          <p:spPr>
            <a:xfrm>
              <a:off x="7239001" y="4005675"/>
              <a:ext cx="1446871" cy="1358834"/>
            </a:xfrm>
            <a:prstGeom prst="rect">
              <a:avLst/>
            </a:prstGeom>
            <a:ln w="9525">
              <a:solidFill>
                <a:srgbClr val="FF0000"/>
              </a:solidFill>
            </a:ln>
          </p:spPr>
          <p:txBody>
            <a:bodyPr wrap="square" anchor="t">
              <a:spAutoFit/>
            </a:bodyPr>
            <a:lstStyle/>
            <a:p>
              <a:pPr algn="ctr"/>
              <a:r>
                <a:rPr lang="en-US" sz="800" b="1" dirty="0">
                  <a:solidFill>
                    <a:srgbClr val="005386"/>
                  </a:solidFill>
                </a:rPr>
                <a:t>Beginning 7:01pm CPT, TDSPs execute the  remaining population of Drop to POLR transactions</a:t>
              </a:r>
              <a:br>
                <a:rPr lang="en-US" sz="800" b="1" dirty="0">
                  <a:solidFill>
                    <a:srgbClr val="005386"/>
                  </a:solidFill>
                </a:rPr>
              </a:br>
              <a:r>
                <a:rPr lang="en-US" sz="800" b="1" dirty="0">
                  <a:solidFill>
                    <a:srgbClr val="005386"/>
                  </a:solidFill>
                </a:rPr>
                <a:t>(if SWI/MVI hasn’t been already executed by TDSP or Cancelled by ERCOT)</a:t>
              </a:r>
              <a:endParaRPr lang="en-US" sz="700" b="1" dirty="0">
                <a:solidFill>
                  <a:srgbClr val="005386"/>
                </a:solidFill>
              </a:endParaRPr>
            </a:p>
          </p:txBody>
        </p:sp>
        <p:cxnSp>
          <p:nvCxnSpPr>
            <p:cNvPr id="55" name="Straight Connector 54">
              <a:extLst>
                <a:ext uri="{FF2B5EF4-FFF2-40B4-BE49-F238E27FC236}">
                  <a16:creationId xmlns:a16="http://schemas.microsoft.com/office/drawing/2014/main" id="{DA964582-33D8-4D08-9996-DE25DCD6F23D}"/>
                </a:ext>
              </a:extLst>
            </p:cNvPr>
            <p:cNvCxnSpPr>
              <a:cxnSpLocks/>
              <a:stCxn id="153" idx="2"/>
              <a:endCxn id="54" idx="0"/>
            </p:cNvCxnSpPr>
            <p:nvPr/>
          </p:nvCxnSpPr>
          <p:spPr>
            <a:xfrm>
              <a:off x="7962437" y="3848003"/>
              <a:ext cx="0" cy="15767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3" name="Rectangle 142">
              <a:extLst>
                <a:ext uri="{FF2B5EF4-FFF2-40B4-BE49-F238E27FC236}">
                  <a16:creationId xmlns:a16="http://schemas.microsoft.com/office/drawing/2014/main" id="{D12943CC-F348-4855-BD85-2676B83A4552}"/>
                </a:ext>
              </a:extLst>
            </p:cNvPr>
            <p:cNvSpPr/>
            <p:nvPr/>
          </p:nvSpPr>
          <p:spPr>
            <a:xfrm>
              <a:off x="5535756" y="4147939"/>
              <a:ext cx="1397516" cy="709883"/>
            </a:xfrm>
            <a:prstGeom prst="rect">
              <a:avLst/>
            </a:prstGeom>
            <a:ln w="9525">
              <a:solidFill>
                <a:srgbClr val="FF0000"/>
              </a:solidFill>
            </a:ln>
          </p:spPr>
          <p:txBody>
            <a:bodyPr wrap="square" anchor="ctr">
              <a:spAutoFit/>
            </a:bodyPr>
            <a:lstStyle/>
            <a:p>
              <a:pPr algn="ctr"/>
              <a:r>
                <a:rPr lang="en-US" sz="788" b="1" dirty="0">
                  <a:solidFill>
                    <a:srgbClr val="005386"/>
                  </a:solidFill>
                </a:rPr>
                <a:t>TDSP executes SWI or MVI in lieu of scheduled  Drop to POLR; ERCOT sends Cancel for Drop to POLR </a:t>
              </a:r>
            </a:p>
          </p:txBody>
        </p:sp>
        <p:cxnSp>
          <p:nvCxnSpPr>
            <p:cNvPr id="144" name="Straight Connector 143">
              <a:extLst>
                <a:ext uri="{FF2B5EF4-FFF2-40B4-BE49-F238E27FC236}">
                  <a16:creationId xmlns:a16="http://schemas.microsoft.com/office/drawing/2014/main" id="{DA964582-33D8-4D08-9996-DE25DCD6F23D}"/>
                </a:ext>
              </a:extLst>
            </p:cNvPr>
            <p:cNvCxnSpPr>
              <a:cxnSpLocks/>
              <a:stCxn id="100" idx="2"/>
              <a:endCxn id="143" idx="0"/>
            </p:cNvCxnSpPr>
            <p:nvPr/>
          </p:nvCxnSpPr>
          <p:spPr>
            <a:xfrm>
              <a:off x="6234515" y="3810001"/>
              <a:ext cx="0" cy="352286"/>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3" name="Rectangle 152">
              <a:extLst>
                <a:ext uri="{FF2B5EF4-FFF2-40B4-BE49-F238E27FC236}">
                  <a16:creationId xmlns:a16="http://schemas.microsoft.com/office/drawing/2014/main" id="{D12943CC-F348-4855-BD85-2676B83A4552}"/>
                </a:ext>
              </a:extLst>
            </p:cNvPr>
            <p:cNvSpPr/>
            <p:nvPr/>
          </p:nvSpPr>
          <p:spPr>
            <a:xfrm>
              <a:off x="7239001" y="3123730"/>
              <a:ext cx="1446871" cy="709883"/>
            </a:xfrm>
            <a:prstGeom prst="rect">
              <a:avLst/>
            </a:prstGeom>
            <a:ln w="9525">
              <a:solidFill>
                <a:srgbClr val="FF0000"/>
              </a:solidFill>
            </a:ln>
          </p:spPr>
          <p:txBody>
            <a:bodyPr wrap="square" anchor="ctr">
              <a:spAutoFit/>
            </a:bodyPr>
            <a:lstStyle/>
            <a:p>
              <a:pPr algn="ctr"/>
              <a:r>
                <a:rPr lang="en-US" sz="788" b="1" dirty="0">
                  <a:solidFill>
                    <a:srgbClr val="005386"/>
                  </a:solidFill>
                </a:rPr>
                <a:t>TDSP executes </a:t>
              </a:r>
            </a:p>
            <a:p>
              <a:pPr algn="ctr"/>
              <a:r>
                <a:rPr lang="en-US" sz="788" b="1" dirty="0">
                  <a:solidFill>
                    <a:srgbClr val="005386"/>
                  </a:solidFill>
                </a:rPr>
                <a:t>‘competitive’ 814_03</a:t>
              </a:r>
            </a:p>
            <a:p>
              <a:pPr algn="ctr"/>
              <a:r>
                <a:rPr lang="en-US" sz="788" b="1" dirty="0">
                  <a:solidFill>
                    <a:srgbClr val="005386"/>
                  </a:solidFill>
                </a:rPr>
                <a:t> SWI or MVI </a:t>
              </a:r>
              <a:br>
                <a:rPr lang="en-US" sz="788" b="1" dirty="0">
                  <a:solidFill>
                    <a:srgbClr val="005386"/>
                  </a:solidFill>
                </a:rPr>
              </a:br>
              <a:r>
                <a:rPr lang="en-US" sz="788" b="1" i="1" u="sng" dirty="0">
                  <a:solidFill>
                    <a:srgbClr val="005386"/>
                  </a:solidFill>
                </a:rPr>
                <a:t>if rec’d by 7pm CPT</a:t>
              </a:r>
            </a:p>
          </p:txBody>
        </p:sp>
        <p:cxnSp>
          <p:nvCxnSpPr>
            <p:cNvPr id="156" name="Straight Connector 155">
              <a:extLst>
                <a:ext uri="{FF2B5EF4-FFF2-40B4-BE49-F238E27FC236}">
                  <a16:creationId xmlns:a16="http://schemas.microsoft.com/office/drawing/2014/main" id="{DA964582-33D8-4D08-9996-DE25DCD6F23D}"/>
                </a:ext>
              </a:extLst>
            </p:cNvPr>
            <p:cNvCxnSpPr>
              <a:cxnSpLocks/>
              <a:stCxn id="102" idx="2"/>
              <a:endCxn id="153" idx="0"/>
            </p:cNvCxnSpPr>
            <p:nvPr/>
          </p:nvCxnSpPr>
          <p:spPr>
            <a:xfrm>
              <a:off x="7962436" y="2924421"/>
              <a:ext cx="0" cy="18491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6" name="Straight Connector 185">
              <a:extLst>
                <a:ext uri="{FF2B5EF4-FFF2-40B4-BE49-F238E27FC236}">
                  <a16:creationId xmlns:a16="http://schemas.microsoft.com/office/drawing/2014/main" id="{DA964582-33D8-4D08-9996-DE25DCD6F23D}"/>
                </a:ext>
              </a:extLst>
            </p:cNvPr>
            <p:cNvCxnSpPr>
              <a:cxnSpLocks/>
              <a:stCxn id="41" idx="2"/>
              <a:endCxn id="187" idx="0"/>
            </p:cNvCxnSpPr>
            <p:nvPr/>
          </p:nvCxnSpPr>
          <p:spPr>
            <a:xfrm>
              <a:off x="2580678" y="3689315"/>
              <a:ext cx="6520" cy="328675"/>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7" name="Rectangle 186">
              <a:extLst>
                <a:ext uri="{FF2B5EF4-FFF2-40B4-BE49-F238E27FC236}">
                  <a16:creationId xmlns:a16="http://schemas.microsoft.com/office/drawing/2014/main" id="{D12943CC-F348-4855-BD85-2676B83A4552}"/>
                </a:ext>
              </a:extLst>
            </p:cNvPr>
            <p:cNvSpPr/>
            <p:nvPr/>
          </p:nvSpPr>
          <p:spPr>
            <a:xfrm>
              <a:off x="1825198" y="4017991"/>
              <a:ext cx="1524000" cy="858970"/>
            </a:xfrm>
            <a:prstGeom prst="rect">
              <a:avLst/>
            </a:prstGeom>
            <a:ln w="9525">
              <a:solidFill>
                <a:srgbClr val="FF0000"/>
              </a:solidFill>
            </a:ln>
          </p:spPr>
          <p:txBody>
            <a:bodyPr wrap="square" anchor="ctr">
              <a:spAutoFit/>
            </a:bodyPr>
            <a:lstStyle/>
            <a:p>
              <a:pPr algn="ctr"/>
              <a:r>
                <a:rPr lang="en-US" sz="788" b="1" dirty="0">
                  <a:solidFill>
                    <a:srgbClr val="005386"/>
                  </a:solidFill>
                </a:rPr>
                <a:t>Once a default is confirmed, ERCOT provides impacted TDSPs with the Defaulting CR DUNS to prepare systems for a Mass Transition event</a:t>
              </a:r>
            </a:p>
          </p:txBody>
        </p:sp>
        <p:cxnSp>
          <p:nvCxnSpPr>
            <p:cNvPr id="80" name="Straight Connector 79"/>
            <p:cNvCxnSpPr>
              <a:cxnSpLocks/>
            </p:cNvCxnSpPr>
            <p:nvPr/>
          </p:nvCxnSpPr>
          <p:spPr>
            <a:xfrm>
              <a:off x="10515600" y="914401"/>
              <a:ext cx="0" cy="1097567"/>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103" name="Rectangle 102">
              <a:extLst>
                <a:ext uri="{FF2B5EF4-FFF2-40B4-BE49-F238E27FC236}">
                  <a16:creationId xmlns:a16="http://schemas.microsoft.com/office/drawing/2014/main" id="{D12943CC-F348-4855-BD85-2676B83A4552}"/>
                </a:ext>
              </a:extLst>
            </p:cNvPr>
            <p:cNvSpPr/>
            <p:nvPr/>
          </p:nvSpPr>
          <p:spPr>
            <a:xfrm>
              <a:off x="8986229" y="1879020"/>
              <a:ext cx="1427564" cy="858970"/>
            </a:xfrm>
            <a:prstGeom prst="rect">
              <a:avLst/>
            </a:prstGeom>
            <a:ln w="9525">
              <a:solidFill>
                <a:srgbClr val="FF0000"/>
              </a:solidFill>
            </a:ln>
          </p:spPr>
          <p:txBody>
            <a:bodyPr wrap="square" anchor="ctr">
              <a:spAutoFit/>
            </a:bodyPr>
            <a:lstStyle/>
            <a:p>
              <a:pPr algn="ctr"/>
              <a:r>
                <a:rPr lang="en-US" sz="788" b="1" dirty="0">
                  <a:solidFill>
                    <a:srgbClr val="005386"/>
                  </a:solidFill>
                </a:rPr>
                <a:t>Where applicable, TDSPs  will send  867_04 and/or 867_03F for SWI/MVI/Drop to POLR transactions completed</a:t>
              </a:r>
              <a:endParaRPr lang="en-US" sz="900" b="1" dirty="0">
                <a:solidFill>
                  <a:srgbClr val="005386"/>
                </a:solidFill>
              </a:endParaRPr>
            </a:p>
          </p:txBody>
        </p:sp>
        <p:sp>
          <p:nvSpPr>
            <p:cNvPr id="105" name="TextBox 104"/>
            <p:cNvSpPr txBox="1"/>
            <p:nvPr/>
          </p:nvSpPr>
          <p:spPr>
            <a:xfrm>
              <a:off x="8986229" y="1072977"/>
              <a:ext cx="1376973" cy="283826"/>
            </a:xfrm>
            <a:prstGeom prst="rect">
              <a:avLst/>
            </a:prstGeom>
            <a:noFill/>
          </p:spPr>
          <p:txBody>
            <a:bodyPr wrap="square" rtlCol="0" anchor="ctr">
              <a:spAutoFit/>
            </a:bodyPr>
            <a:lstStyle/>
            <a:p>
              <a:pPr algn="ctr"/>
              <a:r>
                <a:rPr lang="en-US" sz="900" b="1" dirty="0"/>
                <a:t>Day 3 / Day 4 / Day 5</a:t>
              </a:r>
            </a:p>
          </p:txBody>
        </p:sp>
        <p:cxnSp>
          <p:nvCxnSpPr>
            <p:cNvPr id="106" name="Straight Connector 105">
              <a:extLst>
                <a:ext uri="{FF2B5EF4-FFF2-40B4-BE49-F238E27FC236}">
                  <a16:creationId xmlns:a16="http://schemas.microsoft.com/office/drawing/2014/main" id="{DA964582-33D8-4D08-9996-DE25DCD6F23D}"/>
                </a:ext>
              </a:extLst>
            </p:cNvPr>
            <p:cNvCxnSpPr>
              <a:cxnSpLocks/>
              <a:endCxn id="103" idx="0"/>
            </p:cNvCxnSpPr>
            <p:nvPr/>
          </p:nvCxnSpPr>
          <p:spPr>
            <a:xfrm>
              <a:off x="9690358" y="1556808"/>
              <a:ext cx="9653" cy="27110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09" name="Rectangle 108">
            <a:extLst>
              <a:ext uri="{FF2B5EF4-FFF2-40B4-BE49-F238E27FC236}">
                <a16:creationId xmlns:a16="http://schemas.microsoft.com/office/drawing/2014/main" id="{D12943CC-F348-4855-BD85-2676B83A4552}"/>
              </a:ext>
            </a:extLst>
          </p:cNvPr>
          <p:cNvSpPr/>
          <p:nvPr/>
        </p:nvSpPr>
        <p:spPr>
          <a:xfrm>
            <a:off x="393417" y="5692838"/>
            <a:ext cx="7607583" cy="738664"/>
          </a:xfrm>
          <a:prstGeom prst="rect">
            <a:avLst/>
          </a:prstGeom>
          <a:solidFill>
            <a:srgbClr val="FFFF99"/>
          </a:solidFill>
          <a:ln w="28575">
            <a:solidFill>
              <a:srgbClr val="00B0F0"/>
            </a:solidFill>
          </a:ln>
        </p:spPr>
        <p:txBody>
          <a:bodyPr wrap="square" anchor="ctr">
            <a:spAutoFit/>
          </a:bodyPr>
          <a:lstStyle/>
          <a:p>
            <a:pPr algn="ctr"/>
            <a:r>
              <a:rPr lang="en-US" sz="1050" b="1" dirty="0">
                <a:solidFill>
                  <a:srgbClr val="FF0000"/>
                </a:solidFill>
              </a:rPr>
              <a:t>IMPORTANT NOTE:</a:t>
            </a:r>
          </a:p>
          <a:p>
            <a:r>
              <a:rPr lang="en-US" sz="1050" b="1" dirty="0">
                <a:solidFill>
                  <a:srgbClr val="FF0000"/>
                </a:solidFill>
              </a:rPr>
              <a:t>Per PUCT Subst. R 25.43, if a Mass Transition Drop to POLR’s Effective Date falls on a Sunday or Holiday,  non-AMS Operational Day rules and non-Business day rules shall apply. Meaning, no competitive 814_01 Switch or  814_16 Move-In will be scheduled for the same Effective Date, thereby only the Drop to POLR will effectuate.</a:t>
            </a:r>
          </a:p>
        </p:txBody>
      </p:sp>
    </p:spTree>
    <p:extLst>
      <p:ext uri="{BB962C8B-B14F-4D97-AF65-F5344CB8AC3E}">
        <p14:creationId xmlns:p14="http://schemas.microsoft.com/office/powerpoint/2010/main" val="16183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US" altLang="en-US" dirty="0"/>
              <a:t>Market Communications of Mass Transition event</a:t>
            </a:r>
          </a:p>
        </p:txBody>
      </p:sp>
    </p:spTree>
    <p:extLst>
      <p:ext uri="{BB962C8B-B14F-4D97-AF65-F5344CB8AC3E}">
        <p14:creationId xmlns:p14="http://schemas.microsoft.com/office/powerpoint/2010/main" val="277511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0525" y="522765"/>
            <a:ext cx="8286750" cy="479822"/>
          </a:xfrm>
        </p:spPr>
        <p:txBody>
          <a:bodyPr>
            <a:normAutofit/>
          </a:bodyPr>
          <a:lstStyle/>
          <a:p>
            <a:pPr algn="l"/>
            <a:r>
              <a:rPr lang="en-US" altLang="en-US" sz="2100" u="sng" dirty="0"/>
              <a:t>ERCOT Market Communications</a:t>
            </a:r>
          </a:p>
        </p:txBody>
      </p:sp>
      <p:sp>
        <p:nvSpPr>
          <p:cNvPr id="3075" name="Content Placeholder 2"/>
          <p:cNvSpPr>
            <a:spLocks noGrp="1"/>
          </p:cNvSpPr>
          <p:nvPr>
            <p:ph idx="1"/>
          </p:nvPr>
        </p:nvSpPr>
        <p:spPr>
          <a:xfrm>
            <a:off x="390525" y="1066800"/>
            <a:ext cx="8286750" cy="4229100"/>
          </a:xfrm>
        </p:spPr>
        <p:txBody>
          <a:bodyPr>
            <a:normAutofit/>
          </a:bodyPr>
          <a:lstStyle/>
          <a:p>
            <a:pPr marL="0" indent="0">
              <a:buNone/>
            </a:pPr>
            <a:r>
              <a:rPr lang="en-US" altLang="en-US" sz="1800" dirty="0"/>
              <a:t>PUCT Subst. Rule </a:t>
            </a:r>
            <a:r>
              <a:rPr lang="en-US" sz="1800" dirty="0"/>
              <a:t>§25.43(u) – Market Notice of Transition to POLR Service</a:t>
            </a:r>
          </a:p>
          <a:p>
            <a:pPr marL="0" indent="0">
              <a:buNone/>
            </a:pPr>
            <a:endParaRPr lang="en-US" sz="750" b="1" i="1" dirty="0"/>
          </a:p>
          <a:p>
            <a:pPr marL="0" indent="0">
              <a:buNone/>
            </a:pPr>
            <a:r>
              <a:rPr lang="en-US" sz="1800" dirty="0"/>
              <a:t>ERCOT shall notify all affected Market Participants and the Retail Market Subcommittee (RMS) email listserv of a mass transition event within the same day of an initial mass-transition call after the call has taken place. The notification shall include the exiting REP’s name, total number of ESI IDs, and estimated load. </a:t>
            </a:r>
          </a:p>
          <a:p>
            <a:pPr marL="0" indent="0">
              <a:buNone/>
            </a:pPr>
            <a:endParaRPr lang="en-US" sz="1800" dirty="0"/>
          </a:p>
        </p:txBody>
      </p:sp>
      <p:sp>
        <p:nvSpPr>
          <p:cNvPr id="2" name="Slide Number Placeholder 1"/>
          <p:cNvSpPr>
            <a:spLocks noGrp="1"/>
          </p:cNvSpPr>
          <p:nvPr>
            <p:ph type="sldNum" sz="quarter" idx="12"/>
          </p:nvPr>
        </p:nvSpPr>
        <p:spPr/>
        <p:txBody>
          <a:bodyPr/>
          <a:lstStyle/>
          <a:p>
            <a:fld id="{1E09741A-8745-4CAC-98C4-CEF0F7BA0772}" type="slidenum">
              <a:rPr lang="en-US" smtClean="0"/>
              <a:t>32</a:t>
            </a:fld>
            <a:endParaRPr lang="en-US"/>
          </a:p>
        </p:txBody>
      </p:sp>
      <p:sp>
        <p:nvSpPr>
          <p:cNvPr id="3" name="TextBox 2">
            <a:extLst>
              <a:ext uri="{FF2B5EF4-FFF2-40B4-BE49-F238E27FC236}">
                <a16:creationId xmlns:a16="http://schemas.microsoft.com/office/drawing/2014/main" id="{94CF6FB3-5989-4F4D-A50A-62BD6B360FE5}"/>
              </a:ext>
            </a:extLst>
          </p:cNvPr>
          <p:cNvSpPr txBox="1"/>
          <p:nvPr/>
        </p:nvSpPr>
        <p:spPr>
          <a:xfrm>
            <a:off x="228600" y="3048000"/>
            <a:ext cx="8610600" cy="3139321"/>
          </a:xfrm>
          <a:prstGeom prst="rect">
            <a:avLst/>
          </a:prstGeom>
          <a:noFill/>
          <a:ln w="76200">
            <a:solidFill>
              <a:schemeClr val="tx1"/>
            </a:solidFill>
          </a:ln>
        </p:spPr>
        <p:txBody>
          <a:bodyPr wrap="square" rtlCol="0">
            <a:spAutoFit/>
          </a:bodyPr>
          <a:lstStyle/>
          <a:p>
            <a:pPr algn="ctr"/>
            <a:r>
              <a:rPr lang="en-US" u="sng" dirty="0"/>
              <a:t>Market Participant suggested steps for Mass Transition event readiness:</a:t>
            </a:r>
          </a:p>
          <a:p>
            <a:pPr marL="342900" indent="-342900">
              <a:buAutoNum type="arabicPeriod"/>
            </a:pPr>
            <a:r>
              <a:rPr lang="en-US" dirty="0"/>
              <a:t>Ensure Transition Contacts,  Authorized Representative (AR) and Back-up AR contacts are up-to-date. Changes can be made via ERCOT Notice of Change of Information (NCI) form. This will ensure timely ERCOT communications regarding:</a:t>
            </a:r>
          </a:p>
          <a:p>
            <a:pPr marL="685800" lvl="1" indent="-342900">
              <a:buFont typeface="Arial" panose="020B0604020202020204" pitchFamily="34" charset="0"/>
              <a:buChar char="•"/>
            </a:pPr>
            <a:r>
              <a:rPr lang="en-US" dirty="0"/>
              <a:t>Notification of Mass Transition event</a:t>
            </a:r>
          </a:p>
          <a:p>
            <a:pPr marL="685800" lvl="1" indent="-342900">
              <a:buFont typeface="Arial" panose="020B0604020202020204" pitchFamily="34" charset="0"/>
              <a:buChar char="•"/>
            </a:pPr>
            <a:r>
              <a:rPr lang="en-US" dirty="0"/>
              <a:t>Receipt of ESI ID file</a:t>
            </a:r>
          </a:p>
          <a:p>
            <a:pPr marL="685800" lvl="1" indent="-342900">
              <a:buFont typeface="Arial" panose="020B0604020202020204" pitchFamily="34" charset="0"/>
              <a:buChar char="•"/>
            </a:pPr>
            <a:r>
              <a:rPr lang="en-US" dirty="0"/>
              <a:t>Communications through the event</a:t>
            </a:r>
          </a:p>
          <a:p>
            <a:pPr marL="342900" indent="-342900">
              <a:buAutoNum type="arabicPeriod" startAt="2"/>
            </a:pPr>
            <a:r>
              <a:rPr lang="en-US" i="1" dirty="0"/>
              <a:t>“ERCOT Initiated” </a:t>
            </a:r>
            <a:r>
              <a:rPr lang="en-US" dirty="0"/>
              <a:t>MarkeTrak issues may be received by any impacted REPs with in-flight transactions involving exiting CR(s)</a:t>
            </a:r>
          </a:p>
          <a:p>
            <a:pPr marL="342900" indent="-342900">
              <a:buFontTx/>
              <a:buAutoNum type="arabicPeriod" startAt="2"/>
            </a:pPr>
            <a:r>
              <a:rPr lang="en-US" dirty="0"/>
              <a:t>Customer Billing and Contact Information (CBCI) file will be received via NAESB</a:t>
            </a:r>
          </a:p>
          <a:p>
            <a:pPr marL="342900" indent="-342900">
              <a:buFontTx/>
              <a:buAutoNum type="arabicPeriod" startAt="2"/>
            </a:pPr>
            <a:r>
              <a:rPr lang="en-US" dirty="0">
                <a:hlinkClick r:id="rId3"/>
              </a:rPr>
              <a:t>Mass Transition Web-Based Training </a:t>
            </a:r>
            <a:r>
              <a:rPr lang="en-US" dirty="0"/>
              <a:t>for familiarity of Mass Transition process</a:t>
            </a:r>
          </a:p>
        </p:txBody>
      </p:sp>
    </p:spTree>
    <p:extLst>
      <p:ext uri="{BB962C8B-B14F-4D97-AF65-F5344CB8AC3E}">
        <p14:creationId xmlns:p14="http://schemas.microsoft.com/office/powerpoint/2010/main" val="408278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5750" y="971550"/>
            <a:ext cx="8401050" cy="479822"/>
          </a:xfrm>
        </p:spPr>
        <p:txBody>
          <a:bodyPr>
            <a:normAutofit/>
          </a:bodyPr>
          <a:lstStyle/>
          <a:p>
            <a:pPr algn="l"/>
            <a:r>
              <a:rPr lang="en-US" altLang="en-US" sz="2100" u="sng" dirty="0"/>
              <a:t>Customer Communications (pre-transition)</a:t>
            </a:r>
          </a:p>
        </p:txBody>
      </p:sp>
      <p:sp>
        <p:nvSpPr>
          <p:cNvPr id="3075" name="Content Placeholder 2"/>
          <p:cNvSpPr>
            <a:spLocks noGrp="1"/>
          </p:cNvSpPr>
          <p:nvPr>
            <p:ph idx="1"/>
          </p:nvPr>
        </p:nvSpPr>
        <p:spPr>
          <a:xfrm>
            <a:off x="285750" y="1451371"/>
            <a:ext cx="8629650" cy="4263629"/>
          </a:xfrm>
        </p:spPr>
        <p:txBody>
          <a:bodyPr>
            <a:normAutofit/>
          </a:bodyPr>
          <a:lstStyle/>
          <a:p>
            <a:pPr marL="0" indent="0">
              <a:buNone/>
            </a:pPr>
            <a:endParaRPr lang="en-US" altLang="en-US" sz="1650" dirty="0"/>
          </a:p>
          <a:p>
            <a:pPr marL="0" indent="0">
              <a:buNone/>
            </a:pPr>
            <a:r>
              <a:rPr lang="en-US" altLang="en-US" sz="1650" dirty="0"/>
              <a:t>PUCT Subst. Rule </a:t>
            </a:r>
            <a:r>
              <a:rPr lang="en-US" sz="1650" dirty="0"/>
              <a:t>§25.43(t) - Notice of transition to POLR service to customers</a:t>
            </a:r>
          </a:p>
          <a:p>
            <a:pPr marL="0" indent="0">
              <a:buNone/>
            </a:pPr>
            <a:endParaRPr lang="en-US" sz="750" b="1" i="1" dirty="0"/>
          </a:p>
          <a:p>
            <a:pPr marL="0" indent="0">
              <a:buNone/>
            </a:pPr>
            <a:r>
              <a:rPr lang="en-US" sz="1650" b="1" i="1" dirty="0">
                <a:solidFill>
                  <a:srgbClr val="FF0000"/>
                </a:solidFill>
              </a:rPr>
              <a:t>When a customer is moved to POLR service, the customer shall be provided notice of the transition </a:t>
            </a:r>
            <a:r>
              <a:rPr lang="en-US" sz="1650" b="1" i="1" u="sng" dirty="0">
                <a:solidFill>
                  <a:srgbClr val="FF0000"/>
                </a:solidFill>
              </a:rPr>
              <a:t>by ERCOT, the REP transitioning the customer, and the POLR provider</a:t>
            </a:r>
            <a:r>
              <a:rPr lang="en-US" sz="1650" b="1" i="1" dirty="0">
                <a:solidFill>
                  <a:srgbClr val="FF0000"/>
                </a:solidFill>
              </a:rPr>
              <a:t>.</a:t>
            </a:r>
            <a:r>
              <a:rPr lang="en-US" sz="1650" dirty="0">
                <a:solidFill>
                  <a:srgbClr val="FF0000"/>
                </a:solidFill>
              </a:rPr>
              <a:t> </a:t>
            </a:r>
          </a:p>
          <a:p>
            <a:pPr marL="0" indent="0">
              <a:buNone/>
            </a:pPr>
            <a:br>
              <a:rPr lang="en-US" sz="750" dirty="0">
                <a:solidFill>
                  <a:srgbClr val="FF0000"/>
                </a:solidFill>
              </a:rPr>
            </a:br>
            <a:r>
              <a:rPr lang="en-US" sz="1650" dirty="0"/>
              <a:t>The ERCOT notice shall be provided within two days of the time ERCOT and the transitioning REP know that the customer shall be transitioned and customer contact information is available. If ERCOT cannot provide notice to customers within two days, it shall provide notice as soon as practicable. </a:t>
            </a:r>
            <a:br>
              <a:rPr lang="en-US" sz="1650" dirty="0"/>
            </a:br>
            <a:endParaRPr lang="en-US" sz="750" dirty="0"/>
          </a:p>
          <a:p>
            <a:pPr marL="300038" lvl="2" indent="0">
              <a:buNone/>
            </a:pPr>
            <a:r>
              <a:rPr lang="en-US" sz="1650" dirty="0"/>
              <a:t>(1) ERCOT notice methods </a:t>
            </a:r>
            <a:r>
              <a:rPr lang="en-US" sz="1650" b="1" i="1" dirty="0">
                <a:solidFill>
                  <a:srgbClr val="FF0000"/>
                </a:solidFill>
              </a:rPr>
              <a:t>shall include a post-card</a:t>
            </a:r>
            <a:r>
              <a:rPr lang="en-US" sz="1650" dirty="0"/>
              <a:t>, containing the official commission seal with language and format approved by the commission. ERCOT shall notify transitioned customers with an </a:t>
            </a:r>
            <a:r>
              <a:rPr lang="en-US" sz="1650" b="1" i="1" dirty="0">
                <a:solidFill>
                  <a:srgbClr val="FF0000"/>
                </a:solidFill>
              </a:rPr>
              <a:t>automated phone-call and email </a:t>
            </a:r>
            <a:r>
              <a:rPr lang="en-US" sz="1650" dirty="0"/>
              <a:t>to the extent the information to contact the customer is available pursuant to subsection (p)(6) of this section. ERCOT shall study the effectiveness of the notice methods used and report the results to the commission. </a:t>
            </a:r>
            <a:endParaRPr lang="en-US" sz="1350" b="1" i="1" dirty="0"/>
          </a:p>
        </p:txBody>
      </p:sp>
      <p:sp>
        <p:nvSpPr>
          <p:cNvPr id="2" name="Slide Number Placeholder 1"/>
          <p:cNvSpPr>
            <a:spLocks noGrp="1"/>
          </p:cNvSpPr>
          <p:nvPr>
            <p:ph type="sldNum" sz="quarter" idx="12"/>
          </p:nvPr>
        </p:nvSpPr>
        <p:spPr/>
        <p:txBody>
          <a:bodyPr/>
          <a:lstStyle/>
          <a:p>
            <a:fld id="{1E09741A-8745-4CAC-98C4-CEF0F7BA0772}" type="slidenum">
              <a:rPr lang="en-US" smtClean="0"/>
              <a:t>33</a:t>
            </a:fld>
            <a:endParaRPr lang="en-US"/>
          </a:p>
        </p:txBody>
      </p:sp>
    </p:spTree>
    <p:extLst>
      <p:ext uri="{BB962C8B-B14F-4D97-AF65-F5344CB8AC3E}">
        <p14:creationId xmlns:p14="http://schemas.microsoft.com/office/powerpoint/2010/main" val="4805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371600" y="1485900"/>
            <a:ext cx="6457950" cy="4229100"/>
          </a:xfrm>
        </p:spPr>
        <p:txBody>
          <a:bodyPr anchor="ctr"/>
          <a:lstStyle/>
          <a:p>
            <a:pPr marL="300038" lvl="1" indent="0" algn="ctr">
              <a:buNone/>
            </a:pPr>
            <a:r>
              <a:rPr lang="en-US" sz="3300" dirty="0"/>
              <a:t>Questions?</a:t>
            </a:r>
          </a:p>
          <a:p>
            <a:pPr marL="300038" lvl="1" indent="0" algn="ctr">
              <a:buNone/>
            </a:pPr>
            <a:endParaRPr lang="en-US" sz="3300" dirty="0"/>
          </a:p>
          <a:p>
            <a:pPr marL="300038" lvl="1" indent="0" algn="ctr">
              <a:buNone/>
            </a:pPr>
            <a:endParaRPr lang="en-US" sz="3300" dirty="0"/>
          </a:p>
        </p:txBody>
      </p:sp>
      <p:sp>
        <p:nvSpPr>
          <p:cNvPr id="2" name="Slide Number Placeholder 1"/>
          <p:cNvSpPr>
            <a:spLocks noGrp="1"/>
          </p:cNvSpPr>
          <p:nvPr>
            <p:ph type="sldNum" sz="quarter" idx="12"/>
          </p:nvPr>
        </p:nvSpPr>
        <p:spPr/>
        <p:txBody>
          <a:bodyPr/>
          <a:lstStyle/>
          <a:p>
            <a:fld id="{1E09741A-8745-4CAC-98C4-CEF0F7BA0772}" type="slidenum">
              <a:rPr lang="en-US" smtClean="0"/>
              <a:t>34</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30" y="3458193"/>
            <a:ext cx="1607344"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25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r>
              <a:rPr lang="en-US" altLang="en-US" dirty="0"/>
              <a:t>ERCOT Energy Emergency Alert (EEA) Operations</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4</a:t>
            </a:fld>
            <a:endParaRPr lang="en-US" dirty="0"/>
          </a:p>
        </p:txBody>
      </p:sp>
    </p:spTree>
    <p:extLst>
      <p:ext uri="{BB962C8B-B14F-4D97-AF65-F5344CB8AC3E}">
        <p14:creationId xmlns:p14="http://schemas.microsoft.com/office/powerpoint/2010/main" val="241290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693919"/>
          </a:xfrm>
        </p:spPr>
        <p:txBody>
          <a:bodyPr>
            <a:normAutofit/>
          </a:bodyPr>
          <a:lstStyle/>
          <a:p>
            <a:pPr marL="0" indent="0">
              <a:buNone/>
            </a:pPr>
            <a:endParaRPr lang="en-US" dirty="0"/>
          </a:p>
          <a:p>
            <a:pPr marL="0" indent="0">
              <a:buNone/>
            </a:pPr>
            <a:r>
              <a:rPr lang="en-US" sz="1800" dirty="0"/>
              <a:t>When electric supply and demand can’t be balanced with normal procedures, ERCOT begins emergency operations using three levels of Energy Emergency Alerts (EEAs). Each level provides access to resources that can only be deployed when an energy emergency is declared. </a:t>
            </a:r>
          </a:p>
          <a:p>
            <a:pPr marL="0" indent="0">
              <a:buNone/>
            </a:pPr>
            <a:r>
              <a:rPr lang="en-US" sz="1800" dirty="0"/>
              <a:t>These tools are in place to protect the reliability of the electric system and prevent an uncontrolled system-wide outage. </a:t>
            </a:r>
          </a:p>
          <a:p>
            <a:pPr marL="0" indent="0">
              <a:buNone/>
            </a:pPr>
            <a:r>
              <a:rPr lang="en-US" sz="1800" dirty="0"/>
              <a:t>ERCOT currently has about 2,300 MW of additional capacity available to address tight grid conditions and can also issue a conservation request to help reduce demand at any time. One megawatt (MW) is enough to power about 200 Texas homes during peak demand. </a:t>
            </a:r>
          </a:p>
          <a:p>
            <a:pPr marL="0" indent="0">
              <a:buNone/>
            </a:pPr>
            <a:r>
              <a:rPr lang="en-US" sz="1800" dirty="0"/>
              <a:t>As part of the ERCOT system improvements made over the past six months to enhance grid reliability, the Public Utility Commission has approved policy changes that allow ERCOT to deploy some of the 2,300 MW of resources prior to declaring an energy emergency. </a:t>
            </a:r>
          </a:p>
          <a:p>
            <a:pPr marL="0" indent="0">
              <a:buNone/>
            </a:pPr>
            <a:r>
              <a:rPr lang="en-US" sz="1800" dirty="0"/>
              <a:t>The decision to deploy these resources sooner is based on real time grid conditions.</a:t>
            </a:r>
          </a:p>
          <a:p>
            <a:pPr marL="0" indent="0">
              <a:buNone/>
            </a:pPr>
            <a:endParaRPr lang="en-US" dirty="0"/>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5</a:t>
            </a:fld>
            <a:endParaRPr lang="en-US" dirty="0"/>
          </a:p>
        </p:txBody>
      </p:sp>
      <p:sp>
        <p:nvSpPr>
          <p:cNvPr id="4" name="Title 1"/>
          <p:cNvSpPr>
            <a:spLocks noGrp="1"/>
          </p:cNvSpPr>
          <p:nvPr>
            <p:ph type="title"/>
          </p:nvPr>
        </p:nvSpPr>
        <p:spPr>
          <a:xfrm>
            <a:off x="228600" y="884238"/>
            <a:ext cx="8763000" cy="639762"/>
          </a:xfrm>
        </p:spPr>
        <p:txBody>
          <a:bodyPr>
            <a:noAutofit/>
          </a:bodyPr>
          <a:lstStyle/>
          <a:p>
            <a:pPr algn="l"/>
            <a:r>
              <a:rPr lang="en-US" altLang="en-US" sz="2200" b="1" dirty="0"/>
              <a:t>ERCOT EEA Operations</a:t>
            </a:r>
          </a:p>
        </p:txBody>
      </p:sp>
    </p:spTree>
    <p:extLst>
      <p:ext uri="{BB962C8B-B14F-4D97-AF65-F5344CB8AC3E}">
        <p14:creationId xmlns:p14="http://schemas.microsoft.com/office/powerpoint/2010/main" val="226648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990600"/>
            <a:ext cx="7875962" cy="5181600"/>
          </a:xfrm>
        </p:spPr>
        <p:txBody>
          <a:bodyPr/>
          <a:lstStyle/>
          <a:p>
            <a:pPr marL="0" indent="0">
              <a:buNone/>
            </a:pPr>
            <a:r>
              <a:rPr lang="en-US" sz="2800" dirty="0"/>
              <a:t>Resource Deployments Prior to an Energy Emergency</a:t>
            </a:r>
          </a:p>
          <a:p>
            <a:pPr marL="0" indent="0">
              <a:buNone/>
            </a:pPr>
            <a:endParaRPr lang="en-US" sz="2400" dirty="0"/>
          </a:p>
          <a:p>
            <a:pPr marL="0" indent="0">
              <a:buNone/>
            </a:pPr>
            <a:r>
              <a:rPr lang="en-US" sz="2000" dirty="0"/>
              <a:t>ERCOT continually monitors Grid conditions 24x7. </a:t>
            </a:r>
          </a:p>
          <a:p>
            <a:pPr marL="0" indent="0">
              <a:buNone/>
            </a:pPr>
            <a:r>
              <a:rPr lang="en-US" sz="2000" dirty="0"/>
              <a:t>If operating reserves drop below 3,000 MW and are not expected to recover within 30 minutes: </a:t>
            </a:r>
          </a:p>
          <a:p>
            <a:pPr marL="0" indent="0">
              <a:buNone/>
            </a:pPr>
            <a:r>
              <a:rPr lang="en-US" sz="2000" dirty="0"/>
              <a:t>• Bring all available generation online and release any unused reserves </a:t>
            </a:r>
          </a:p>
          <a:p>
            <a:pPr marL="0" indent="0">
              <a:buNone/>
            </a:pPr>
            <a:r>
              <a:rPr lang="en-US" sz="2000" dirty="0"/>
              <a:t>• Deploy Emergency Response Service (commercial/small industrial 	customers who are contractually paid to reduce their power 	within either 10 or 30 minutes): 1,020 MW </a:t>
            </a:r>
          </a:p>
          <a:p>
            <a:pPr marL="0" indent="0">
              <a:buNone/>
            </a:pPr>
            <a:r>
              <a:rPr lang="en-US" sz="2000" dirty="0"/>
              <a:t>• Voltage reduction by transmission companies if controlled outages are 	NOT expected: 100-200 MW</a:t>
            </a:r>
          </a:p>
          <a:p>
            <a:endParaRPr lang="en-US" dirty="0"/>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6</a:t>
            </a:fld>
            <a:endParaRPr lang="en-US" dirty="0"/>
          </a:p>
        </p:txBody>
      </p:sp>
    </p:spTree>
    <p:extLst>
      <p:ext uri="{BB962C8B-B14F-4D97-AF65-F5344CB8AC3E}">
        <p14:creationId xmlns:p14="http://schemas.microsoft.com/office/powerpoint/2010/main" val="2184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1167544"/>
            <a:ext cx="7691472" cy="4852256"/>
          </a:xfrm>
        </p:spPr>
        <p:txBody>
          <a:bodyPr>
            <a:normAutofit fontScale="90000"/>
          </a:bodyPr>
          <a:lstStyle/>
          <a:p>
            <a:r>
              <a:rPr lang="en-US" altLang="en-US" dirty="0"/>
              <a:t>ERCOT Energy Emergency Alerts (EEA) Matrix</a:t>
            </a:r>
            <a:br>
              <a:rPr lang="en-US" altLang="en-US" dirty="0"/>
            </a:br>
            <a:br>
              <a:rPr lang="en-US" altLang="en-US" dirty="0"/>
            </a:br>
            <a:endParaRPr lang="en-US" altLang="en-US" dirty="0"/>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7</a:t>
            </a:fld>
            <a:endParaRPr lang="en-US" dirty="0"/>
          </a:p>
        </p:txBody>
      </p:sp>
    </p:spTree>
    <p:extLst>
      <p:ext uri="{BB962C8B-B14F-4D97-AF65-F5344CB8AC3E}">
        <p14:creationId xmlns:p14="http://schemas.microsoft.com/office/powerpoint/2010/main" val="89207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AD2145-03B2-4A6E-B342-474B2550B6E9}" type="slidenum">
              <a:rPr lang="en-US" smtClean="0"/>
              <a:pPr>
                <a:defRPr/>
              </a:pPr>
              <a:t>8</a:t>
            </a:fld>
            <a:endParaRPr lang="en-US" dirty="0"/>
          </a:p>
        </p:txBody>
      </p:sp>
      <p:pic>
        <p:nvPicPr>
          <p:cNvPr id="6" name="Picture 5"/>
          <p:cNvPicPr>
            <a:picLocks noChangeAspect="1"/>
          </p:cNvPicPr>
          <p:nvPr/>
        </p:nvPicPr>
        <p:blipFill>
          <a:blip r:embed="rId3"/>
          <a:stretch>
            <a:fillRect/>
          </a:stretch>
        </p:blipFill>
        <p:spPr>
          <a:xfrm>
            <a:off x="228600" y="120650"/>
            <a:ext cx="8626217" cy="6051550"/>
          </a:xfrm>
          <a:prstGeom prst="rect">
            <a:avLst/>
          </a:prstGeom>
          <a:ln>
            <a:solidFill>
              <a:schemeClr val="tx1"/>
            </a:solidFill>
          </a:ln>
        </p:spPr>
      </p:pic>
    </p:spTree>
    <p:extLst>
      <p:ext uri="{BB962C8B-B14F-4D97-AF65-F5344CB8AC3E}">
        <p14:creationId xmlns:p14="http://schemas.microsoft.com/office/powerpoint/2010/main" val="372492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762000"/>
            <a:ext cx="8305800" cy="5181600"/>
          </a:xfrm>
        </p:spPr>
        <p:txBody>
          <a:bodyPr>
            <a:normAutofit/>
          </a:bodyPr>
          <a:lstStyle/>
          <a:p>
            <a:pPr marL="0" indent="0">
              <a:buNone/>
            </a:pPr>
            <a:r>
              <a:rPr lang="en-US" sz="2400" dirty="0"/>
              <a:t>EEA Levels and Actions</a:t>
            </a:r>
          </a:p>
          <a:p>
            <a:pPr marL="0" indent="0">
              <a:buNone/>
            </a:pPr>
            <a:r>
              <a:rPr lang="en-US" sz="2400" dirty="0"/>
              <a:t>Level 1</a:t>
            </a:r>
          </a:p>
          <a:p>
            <a:pPr marL="0" indent="0">
              <a:buNone/>
            </a:pPr>
            <a:r>
              <a:rPr lang="en-US" dirty="0"/>
              <a:t>If operating reserves drop below 2,300 MW and are not expected to recover within 30 minutes: </a:t>
            </a:r>
          </a:p>
          <a:p>
            <a:pPr marL="0" indent="0">
              <a:buNone/>
            </a:pPr>
            <a:r>
              <a:rPr lang="en-US" dirty="0"/>
              <a:t>Increase other generation supplies and use demand response to lower electric demand, including: </a:t>
            </a:r>
          </a:p>
          <a:p>
            <a:pPr marL="0" indent="0">
              <a:buNone/>
            </a:pPr>
            <a:r>
              <a:rPr lang="en-US" dirty="0"/>
              <a:t>• Imports from neighboring electric grids, if available: up to 1,220 MW </a:t>
            </a:r>
          </a:p>
          <a:p>
            <a:pPr marL="0" indent="0">
              <a:buNone/>
            </a:pPr>
            <a:r>
              <a:rPr lang="en-US" dirty="0"/>
              <a:t>• Switchable generation that can serve multiple electric grids, if available: up to 568 MW </a:t>
            </a:r>
          </a:p>
          <a:p>
            <a:pPr marL="0" indent="0">
              <a:buNone/>
            </a:pPr>
            <a:r>
              <a:rPr lang="en-US" dirty="0"/>
              <a:t>• Remaining Emergency Response Service if applicable (commercial/small industrial  customers who are paid to reduce their power during emergencies): 1,020 MW</a:t>
            </a:r>
          </a:p>
        </p:txBody>
      </p:sp>
      <p:sp>
        <p:nvSpPr>
          <p:cNvPr id="4" name="Slide Number Placeholder 3"/>
          <p:cNvSpPr>
            <a:spLocks noGrp="1"/>
          </p:cNvSpPr>
          <p:nvPr>
            <p:ph type="sldNum" sz="quarter" idx="12"/>
          </p:nvPr>
        </p:nvSpPr>
        <p:spPr/>
        <p:txBody>
          <a:bodyPr/>
          <a:lstStyle/>
          <a:p>
            <a:pPr>
              <a:defRPr/>
            </a:pPr>
            <a:fld id="{CD7B598F-1C66-4E41-949D-FD315BED91F4}" type="slidenum">
              <a:rPr lang="en-US" smtClean="0"/>
              <a:pPr>
                <a:defRPr/>
              </a:pPr>
              <a:t>9</a:t>
            </a:fld>
            <a:endParaRPr lang="en-US" dirty="0"/>
          </a:p>
        </p:txBody>
      </p:sp>
    </p:spTree>
    <p:extLst>
      <p:ext uri="{BB962C8B-B14F-4D97-AF65-F5344CB8AC3E}">
        <p14:creationId xmlns:p14="http://schemas.microsoft.com/office/powerpoint/2010/main" val="2071192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e9c0b8d7-bdb4-4fd3-b62a-f50327aaefce" origin="userSelected">
  <element uid="936e22d5-45a7-4cb7-95ab-1aa8c7c88789" value=""/>
</sisl>
</file>

<file path=customXml/itemProps1.xml><?xml version="1.0" encoding="utf-8"?>
<ds:datastoreItem xmlns:ds="http://schemas.openxmlformats.org/officeDocument/2006/customXml" ds:itemID="{A1052138-3E31-47F5-9A92-5EFAEE4FE84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Retrospect</Template>
  <TotalTime>9790</TotalTime>
  <Words>3245</Words>
  <Application>Microsoft Office PowerPoint</Application>
  <PresentationFormat>On-screen Show (4:3)</PresentationFormat>
  <Paragraphs>318</Paragraphs>
  <Slides>34</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Retrospect</vt:lpstr>
      <vt:lpstr>Document</vt:lpstr>
      <vt:lpstr>PowerPoint Presentation</vt:lpstr>
      <vt:lpstr>PowerPoint Presentation</vt:lpstr>
      <vt:lpstr>Scope and Purpose</vt:lpstr>
      <vt:lpstr>ERCOT Energy Emergency Alert (EEA) Operations</vt:lpstr>
      <vt:lpstr>ERCOT EEA Operations</vt:lpstr>
      <vt:lpstr>PowerPoint Presentation</vt:lpstr>
      <vt:lpstr>ERCOT Energy Emergency Alerts (EEA) Matrix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TSP/DSP  Role &amp; Responsibilities</vt:lpstr>
      <vt:lpstr>Once the TSP/DSP receives Energy Emergency Alert (EEA) Load Shedding instructions from ERCOT, the TSP/DSP’s responsibility is to perform all necessary actions as prescribed in the ERCOT Nodal Operating Guide.</vt:lpstr>
      <vt:lpstr>Example: Timing of ERCOT Instructions to TSP/DSP</vt:lpstr>
      <vt:lpstr>EEA Termination</vt:lpstr>
      <vt:lpstr>Nodal Operating Guide 4.5.3.5, EEA Termination</vt:lpstr>
      <vt:lpstr> TDU  Evaluation and approval of Critical Care,  Chronic Condition &amp; Critical Load applications</vt:lpstr>
      <vt:lpstr>For your Reference </vt:lpstr>
      <vt:lpstr>Critical Load, Critical Care, Chronic Condition</vt:lpstr>
      <vt:lpstr>Critical Load, Critical Care, Chronic Condition</vt:lpstr>
      <vt:lpstr>Helpful Web-site links for related information</vt:lpstr>
      <vt:lpstr>PowerPoint Presentation</vt:lpstr>
      <vt:lpstr>TDSP AMS Data Practices     TDSP EOP Procedures </vt:lpstr>
      <vt:lpstr>PowerPoint Presentation</vt:lpstr>
      <vt:lpstr>Overview of Mass Transition process, Timeline, and communications</vt:lpstr>
      <vt:lpstr>PowerPoint Presentation</vt:lpstr>
      <vt:lpstr>Mass Transition Timeline</vt:lpstr>
      <vt:lpstr>Market Communications of Mass Transition event</vt:lpstr>
      <vt:lpstr>ERCOT Market Communications</vt:lpstr>
      <vt:lpstr>Customer Communications (pre-transition)</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RMS Summer  Preparedness Workshop</dc:title>
  <dc:creator>s262089</dc:creator>
  <cp:keywords/>
  <cp:lastModifiedBy>Schatz, John</cp:lastModifiedBy>
  <cp:revision>151</cp:revision>
  <cp:lastPrinted>2022-06-09T20:54:35Z</cp:lastPrinted>
  <dcterms:created xsi:type="dcterms:W3CDTF">2019-02-13T19:54:11Z</dcterms:created>
  <dcterms:modified xsi:type="dcterms:W3CDTF">2022-06-13T23:08:41Z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ec94c437-166d-4171-ab34-967cb5c40d46</vt:lpwstr>
  </property>
  <property fmtid="{D5CDD505-2E9C-101B-9397-08002B2CF9AE}" pid="3" name="bjSaver">
    <vt:lpwstr>hVeZjyyepu7wfUb3kwBo4T82bAn9HrXq</vt:lpwstr>
  </property>
  <property fmtid="{D5CDD505-2E9C-101B-9397-08002B2CF9AE}" pid="4" name="bjDocumentLabelXML">
    <vt:lpwstr>&lt;?xml version="1.0" encoding="us-ascii"?&gt;&lt;sisl xmlns:xsi="http://www.w3.org/2001/XMLSchema-instance" xmlns:xsd="http://www.w3.org/2001/XMLSchema" sislVersion="0" policy="e9c0b8d7-bdb4-4fd3-b62a-f50327aaefce" origin="userSelected" xmlns="http://www.boldonj</vt:lpwstr>
  </property>
  <property fmtid="{D5CDD505-2E9C-101B-9397-08002B2CF9AE}" pid="5" name="bjDocumentLabelXML-0">
    <vt:lpwstr>ames.com/2008/01/sie/internal/label"&gt;&lt;element uid="936e22d5-45a7-4cb7-95ab-1aa8c7c88789" value="" /&gt;&lt;/sisl&gt;</vt:lpwstr>
  </property>
  <property fmtid="{D5CDD505-2E9C-101B-9397-08002B2CF9AE}" pid="6" name="bjDocumentSecurityLabel">
    <vt:lpwstr>Uncategorized</vt:lpwstr>
  </property>
</Properties>
</file>