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75" r:id="rId3"/>
    <p:sldId id="276" r:id="rId4"/>
    <p:sldId id="278" r:id="rId5"/>
    <p:sldId id="279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Inroy, Adam" initials="MA" lastIdx="13" clrIdx="0">
    <p:extLst>
      <p:ext uri="{19B8F6BF-5375-455C-9EA6-DF929625EA0E}">
        <p15:presenceInfo xmlns:p15="http://schemas.microsoft.com/office/powerpoint/2012/main" userId="S::Adam.McInroy@austinenergy.com::f40ad83a-2f99-4653-9b48-0d27e2a71f9f" providerId="AD"/>
      </p:ext>
    </p:extLst>
  </p:cmAuthor>
  <p:cmAuthor id="2" name="Abbott, Kristin" initials="AK" lastIdx="1" clrIdx="1">
    <p:extLst>
      <p:ext uri="{19B8F6BF-5375-455C-9EA6-DF929625EA0E}">
        <p15:presenceInfo xmlns:p15="http://schemas.microsoft.com/office/powerpoint/2012/main" userId="S::Kristin.Abbott@austinenergy.com::1d8df470-9d8a-49a0-9ccb-29f6fe3a7be6" providerId="AD"/>
      </p:ext>
    </p:extLst>
  </p:cmAuthor>
  <p:cmAuthor id="3" name="Clif Lange" initials="CL" lastIdx="1" clrIdx="2">
    <p:extLst>
      <p:ext uri="{19B8F6BF-5375-455C-9EA6-DF929625EA0E}">
        <p15:presenceInfo xmlns:p15="http://schemas.microsoft.com/office/powerpoint/2012/main" userId="S::clif@stec.org::64161e65-cd67-47c5-bc73-79c5987021fb" providerId="AD"/>
      </p:ext>
    </p:extLst>
  </p:cmAuthor>
  <p:cmAuthor id="4" name="Bob Wittmeyer" initials="BW" lastIdx="2" clrIdx="3">
    <p:extLst>
      <p:ext uri="{19B8F6BF-5375-455C-9EA6-DF929625EA0E}">
        <p15:presenceInfo xmlns:p15="http://schemas.microsoft.com/office/powerpoint/2012/main" userId="45c59adbb13fed66" providerId="Windows Live"/>
      </p:ext>
    </p:extLst>
  </p:cmAuthor>
  <p:cmAuthor id="5" name="Cline, Darrell" initials="CD" lastIdx="1" clrIdx="4">
    <p:extLst>
      <p:ext uri="{19B8F6BF-5375-455C-9EA6-DF929625EA0E}">
        <p15:presenceInfo xmlns:p15="http://schemas.microsoft.com/office/powerpoint/2012/main" userId="S-1-5-21-1636110869-1185688836-1706901704-104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26" autoAdjust="0"/>
    <p:restoredTop sz="93734" autoAdjust="0"/>
  </p:normalViewPr>
  <p:slideViewPr>
    <p:cSldViewPr snapToGrid="0">
      <p:cViewPr varScale="1">
        <p:scale>
          <a:sx n="67" d="100"/>
          <a:sy n="67" d="100"/>
        </p:scale>
        <p:origin x="1086" y="78"/>
      </p:cViewPr>
      <p:guideLst/>
    </p:cSldViewPr>
  </p:slideViewPr>
  <p:outlineViewPr>
    <p:cViewPr>
      <p:scale>
        <a:sx n="33" d="100"/>
        <a:sy n="33" d="100"/>
      </p:scale>
      <p:origin x="0" y="-2702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FF1547-EADF-44DF-AC8E-E8F27FC66A7B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D63DA2-B2C8-46BD-B46F-BEC7DB9038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633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AAFEA-E183-4907-81F0-CC7DDEFAF17D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8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5AA0-F973-47FA-9551-E1498E29A8FC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3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39BB-E124-4DB2-BE00-E03011D62A8B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2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DBA3-4162-4F74-BCB1-E84EBDDBD705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11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CEE9-9C09-4CB4-A045-2AE9497F0749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834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E7F3-7E37-4BB5-B8FE-90D79B0FE716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33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CD76-949E-4DCB-AEC9-6B97CFFB0EDB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87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C08A-A707-41B5-8538-910C203F69DD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897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AB8D-7477-4B86-844C-D8C4082E9983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64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FB1-7F25-48C9-8F08-7D54530BB727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23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7F1E-F537-4E2C-BFDE-6E154AC3E17F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7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9930-1C8A-4344-8892-A0145B585DF5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0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AF30-895C-48CC-B78F-139DDDEEC835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47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3848-B56F-4ECF-A881-E25E87CBF61F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4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89B0-1BF5-4E67-9F0A-A6DD13E082EC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9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D5A3-ED03-4791-A8A9-E4FE98FAF9E2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E9F5-6C81-4B59-BA68-B24D695271D2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7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6D093D-2E77-4C80-8718-7635D432CADA}" type="datetime1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C31899-6F06-45F5-A1D6-C81E93BBBD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6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25EFC-B3BC-4850-8E01-A6F46F839F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NPRR1112</a:t>
            </a:r>
            <a:br>
              <a:rPr lang="en-US" dirty="0"/>
            </a:br>
            <a:r>
              <a:rPr lang="en-US" i="1" dirty="0"/>
              <a:t>Reduction of Unsecured Credit Limits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32DAD4-C329-4322-8311-4BA3B8B05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9023" y="4256380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ERCOT Board of Directors Meeting</a:t>
            </a:r>
            <a:br>
              <a:rPr lang="en-US" dirty="0"/>
            </a:br>
            <a:r>
              <a:rPr lang="en-US" dirty="0"/>
              <a:t>June 21, 2022</a:t>
            </a:r>
          </a:p>
          <a:p>
            <a:endParaRPr lang="en-US" dirty="0"/>
          </a:p>
          <a:p>
            <a:r>
              <a:rPr lang="en-US" dirty="0"/>
              <a:t>Presented by Darrell Cline</a:t>
            </a:r>
            <a:br>
              <a:rPr lang="en-US" dirty="0"/>
            </a:br>
            <a:r>
              <a:rPr lang="en-US" dirty="0"/>
              <a:t>General Manager and CEO, Garland Power &amp; Light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B331A-813B-472C-B408-9B2BC86BA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0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F067-BED9-43B0-950A-2D8E840D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253" y="97972"/>
            <a:ext cx="10018713" cy="1208314"/>
          </a:xfrm>
        </p:spPr>
        <p:txBody>
          <a:bodyPr>
            <a:normAutofit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77D7E-5745-4B39-B633-7B76AF5E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721" y="2002972"/>
            <a:ext cx="10413776" cy="5003799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December 2021: ERCOT proposed the elimination of unsecured credit </a:t>
            </a:r>
          </a:p>
          <a:p>
            <a:r>
              <a:rPr lang="en-US" sz="2600" dirty="0"/>
              <a:t>February 2022: a group of joint commenters filed a revision to lower the unsecured credit limit from $50.0M to $27.5M</a:t>
            </a:r>
          </a:p>
          <a:p>
            <a:r>
              <a:rPr lang="en-US" sz="2600" dirty="0"/>
              <a:t>Credit Work Group (Credit WG) unanimously endorsed retaining unsecured credit with a $30M limit </a:t>
            </a:r>
          </a:p>
          <a:p>
            <a:r>
              <a:rPr lang="en-US" sz="2600" dirty="0"/>
              <a:t>Protocol Revision Subcommittee (PRS) endorsed (90.5%) the reduction of the unsecured credit limit to $30M</a:t>
            </a:r>
          </a:p>
          <a:p>
            <a:r>
              <a:rPr lang="en-US" sz="2600" dirty="0"/>
              <a:t>Technical Advisory Committee (TAC) recommended approval (92%) of the reduction of the unsecured credit limit to $30M</a:t>
            </a:r>
          </a:p>
          <a:p>
            <a:r>
              <a:rPr lang="en-US" sz="2600" dirty="0"/>
              <a:t>April 28, 2022: ERCOT Board tabled decision for further review</a:t>
            </a:r>
          </a:p>
          <a:p>
            <a:r>
              <a:rPr lang="en-US" sz="2600" dirty="0"/>
              <a:t>No party has filed comments in support of ERCOT’s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1D7C2-5C4B-4E2E-85CE-662198840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41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F067-BED9-43B0-950A-2D8E840D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253" y="97972"/>
            <a:ext cx="10018713" cy="1208314"/>
          </a:xfrm>
        </p:spPr>
        <p:txBody>
          <a:bodyPr>
            <a:normAutofit/>
          </a:bodyPr>
          <a:lstStyle/>
          <a:p>
            <a:r>
              <a:rPr lang="en-US" dirty="0"/>
              <a:t>ISO/RTO Unsecured Credit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77D7E-5745-4B39-B633-7B76AF5E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2107095"/>
            <a:ext cx="10018714" cy="4125161"/>
          </a:xfrm>
        </p:spPr>
        <p:txBody>
          <a:bodyPr>
            <a:normAutofit/>
          </a:bodyPr>
          <a:lstStyle/>
          <a:p>
            <a:r>
              <a:rPr lang="en-US" dirty="0"/>
              <a:t>All ISO/RTOs offer unsecured credit</a:t>
            </a:r>
          </a:p>
          <a:p>
            <a:r>
              <a:rPr lang="en-US" dirty="0"/>
              <a:t>All ISO/RTOs offer up to $50M in unsecured credit</a:t>
            </a:r>
          </a:p>
          <a:p>
            <a:r>
              <a:rPr lang="en-US" dirty="0"/>
              <a:t>According to ERCOT staff’s findings: </a:t>
            </a:r>
          </a:p>
          <a:p>
            <a:pPr lvl="1"/>
            <a:r>
              <a:rPr lang="en-US" sz="2200" dirty="0"/>
              <a:t>Unsecured credit amounts in other ISO/RTOs range from $100M to $1.75B</a:t>
            </a:r>
          </a:p>
          <a:p>
            <a:pPr lvl="1"/>
            <a:r>
              <a:rPr lang="en-US" sz="2200" dirty="0"/>
              <a:t>ERCOT has $1.4B in outstanding unsecured credit</a:t>
            </a:r>
          </a:p>
          <a:p>
            <a:pPr lvl="1"/>
            <a:r>
              <a:rPr lang="en-US" sz="2200" dirty="0"/>
              <a:t>Reducing the unsecured credit limit from $50M to $30M will reduce outstanding unsecured credit to approximately $400M</a:t>
            </a:r>
          </a:p>
          <a:p>
            <a:pPr marL="457200" lvl="1" indent="0">
              <a:buNone/>
            </a:pPr>
            <a:endParaRPr lang="en-US" sz="2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1D7C2-5C4B-4E2E-85CE-662198840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74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F067-BED9-43B0-950A-2D8E840D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253" y="97972"/>
            <a:ext cx="10018713" cy="1208314"/>
          </a:xfrm>
        </p:spPr>
        <p:txBody>
          <a:bodyPr>
            <a:normAutofit/>
          </a:bodyPr>
          <a:lstStyle/>
          <a:p>
            <a:r>
              <a:rPr lang="en-US" dirty="0"/>
              <a:t>Non-ISO/RTOs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77D7E-5745-4B39-B633-7B76AF5E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660309"/>
            <a:ext cx="10018714" cy="4780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Uncertain why this comparison is being made</a:t>
            </a:r>
          </a:p>
          <a:p>
            <a:r>
              <a:rPr lang="en-US" dirty="0"/>
              <a:t>Facilitation of transactions versus the obligation of providing an essential end-use service/product</a:t>
            </a:r>
          </a:p>
          <a:p>
            <a:r>
              <a:rPr lang="en-US" dirty="0"/>
              <a:t>Commodity Futures Trading Commission (CFTC) recognized the uniqueness of ISO/RTOs by exempting specified transactions from provisions of the Commodity Exchange Act and CFTC regulations </a:t>
            </a:r>
            <a:r>
              <a:rPr lang="en-US" baseline="30000" dirty="0"/>
              <a:t>(1)</a:t>
            </a:r>
          </a:p>
          <a:p>
            <a:r>
              <a:rPr lang="en-US" dirty="0"/>
              <a:t>FERC recognized the need to balance market liquidity and risk (cost to the market) in setting the $50M unsecured credit limit </a:t>
            </a:r>
            <a:r>
              <a:rPr lang="en-US" baseline="30000" dirty="0"/>
              <a:t>(2)</a:t>
            </a:r>
          </a:p>
          <a:p>
            <a:pPr marL="0" indent="0">
              <a:buNone/>
            </a:pPr>
            <a:endParaRPr lang="en-US" sz="2200" dirty="0"/>
          </a:p>
          <a:p>
            <a:pPr marL="457200" lvl="1" indent="0">
              <a:buNone/>
            </a:pPr>
            <a:r>
              <a:rPr lang="en-US" sz="2200" dirty="0"/>
              <a:t>(1) CFTC RIN 3038-AE02</a:t>
            </a:r>
          </a:p>
          <a:p>
            <a:pPr marL="457200" lvl="1" indent="0">
              <a:buNone/>
            </a:pPr>
            <a:r>
              <a:rPr lang="en-US" sz="2200" dirty="0"/>
              <a:t>(2) FERC Docket RM10-13-000; Order 741; PP 52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1D7C2-5C4B-4E2E-85CE-662198840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9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F067-BED9-43B0-950A-2D8E840D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253" y="97972"/>
            <a:ext cx="10018713" cy="1208314"/>
          </a:xfrm>
        </p:spPr>
        <p:txBody>
          <a:bodyPr>
            <a:normAutofit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77D7E-5745-4B39-B633-7B76AF5E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828798"/>
            <a:ext cx="10018714" cy="4366667"/>
          </a:xfrm>
        </p:spPr>
        <p:txBody>
          <a:bodyPr>
            <a:normAutofit/>
          </a:bodyPr>
          <a:lstStyle/>
          <a:p>
            <a:r>
              <a:rPr lang="en-US" dirty="0"/>
              <a:t>All ISO/RTOs offer unsecured credit up to $50M</a:t>
            </a:r>
          </a:p>
          <a:p>
            <a:r>
              <a:rPr lang="en-US" dirty="0"/>
              <a:t>Market Participants, who bear the risk for non-performance by Counterparties, overwhelmingly support retaining unsecured credit at the reduced limit of $30M</a:t>
            </a:r>
          </a:p>
          <a:p>
            <a:r>
              <a:rPr lang="en-US" dirty="0"/>
              <a:t>ERCOT’s unsecured credit limit would be the lowest of the ISO/RTOs</a:t>
            </a:r>
          </a:p>
          <a:p>
            <a:r>
              <a:rPr lang="en-US" dirty="0"/>
              <a:t>According to ERCOT staff, reducing the unsecured credit limit from $50M to $30M will reduce outstanding unsecured credit from $1.4B to $400M </a:t>
            </a:r>
          </a:p>
          <a:p>
            <a:r>
              <a:rPr lang="en-US" dirty="0"/>
              <a:t>TAC recommends the Board approve NPRR1112 as endorsed by the Credit Working Group on March 14, 2022 and as endorsed by TAC on April 13, 2022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1D7C2-5C4B-4E2E-85CE-662198840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1899-6F06-45F5-A1D6-C81E93BBBD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03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1507</TotalTime>
  <Words>429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Parallax</vt:lpstr>
      <vt:lpstr>NPRR1112 Reduction of Unsecured Credit Limits </vt:lpstr>
      <vt:lpstr>Background</vt:lpstr>
      <vt:lpstr>ISO/RTO Unsecured Credit Findings</vt:lpstr>
      <vt:lpstr>Non-ISO/RTOs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NPRR1112 Reduction of Unsecured Credit Limit</dc:title>
  <dc:creator>Abbott, Kristin</dc:creator>
  <cp:lastModifiedBy>ERCOT</cp:lastModifiedBy>
  <cp:revision>168</cp:revision>
  <cp:lastPrinted>2022-04-21T01:36:28Z</cp:lastPrinted>
  <dcterms:created xsi:type="dcterms:W3CDTF">2022-04-19T15:39:12Z</dcterms:created>
  <dcterms:modified xsi:type="dcterms:W3CDTF">2022-06-14T17:52:33Z</dcterms:modified>
</cp:coreProperties>
</file>