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71" r:id="rId8"/>
    <p:sldId id="25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CC8"/>
    <a:srgbClr val="5B677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451" autoAdjust="0"/>
  </p:normalViewPr>
  <p:slideViewPr>
    <p:cSldViewPr showGuides="1">
      <p:cViewPr>
        <p:scale>
          <a:sx n="100" d="100"/>
          <a:sy n="100" d="100"/>
        </p:scale>
        <p:origin x="90" y="22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169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667000"/>
            <a:ext cx="411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Market Update</a:t>
            </a:r>
          </a:p>
          <a:p>
            <a:r>
              <a:rPr lang="en-US" b="1" dirty="0"/>
              <a:t>Wholesale Market Working Group</a:t>
            </a:r>
          </a:p>
          <a:p>
            <a:endParaRPr lang="en-US" dirty="0"/>
          </a:p>
          <a:p>
            <a:r>
              <a:rPr lang="en-US" dirty="0"/>
              <a:t>Market Analysis &amp; Validation</a:t>
            </a:r>
          </a:p>
          <a:p>
            <a:r>
              <a:rPr lang="en-US" dirty="0"/>
              <a:t>6/17/2022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/>
              <a:t>Supplemental Ancillary Services Market (SASM) Update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1CD852-5BAE-47D4-BF18-606B30F4A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958962"/>
              </p:ext>
            </p:extLst>
          </p:nvPr>
        </p:nvGraphicFramePr>
        <p:xfrm>
          <a:off x="457200" y="1524000"/>
          <a:ext cx="8305800" cy="1440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3472">
                  <a:extLst>
                    <a:ext uri="{9D8B030D-6E8A-4147-A177-3AD203B41FA5}">
                      <a16:colId xmlns:a16="http://schemas.microsoft.com/office/drawing/2014/main" val="3564632582"/>
                    </a:ext>
                  </a:extLst>
                </a:gridCol>
                <a:gridCol w="739921">
                  <a:extLst>
                    <a:ext uri="{9D8B030D-6E8A-4147-A177-3AD203B41FA5}">
                      <a16:colId xmlns:a16="http://schemas.microsoft.com/office/drawing/2014/main" val="883675605"/>
                    </a:ext>
                  </a:extLst>
                </a:gridCol>
                <a:gridCol w="665928">
                  <a:extLst>
                    <a:ext uri="{9D8B030D-6E8A-4147-A177-3AD203B41FA5}">
                      <a16:colId xmlns:a16="http://schemas.microsoft.com/office/drawing/2014/main" val="1997381712"/>
                    </a:ext>
                  </a:extLst>
                </a:gridCol>
                <a:gridCol w="1724079">
                  <a:extLst>
                    <a:ext uri="{9D8B030D-6E8A-4147-A177-3AD203B41FA5}">
                      <a16:colId xmlns:a16="http://schemas.microsoft.com/office/drawing/2014/main" val="23198935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5330304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165101724"/>
                    </a:ext>
                  </a:extLst>
                </a:gridCol>
                <a:gridCol w="1113036">
                  <a:extLst>
                    <a:ext uri="{9D8B030D-6E8A-4147-A177-3AD203B41FA5}">
                      <a16:colId xmlns:a16="http://schemas.microsoft.com/office/drawing/2014/main" val="1890842502"/>
                    </a:ext>
                  </a:extLst>
                </a:gridCol>
                <a:gridCol w="1172964">
                  <a:extLst>
                    <a:ext uri="{9D8B030D-6E8A-4147-A177-3AD203B41FA5}">
                      <a16:colId xmlns:a16="http://schemas.microsoft.com/office/drawing/2014/main" val="2098327848"/>
                    </a:ext>
                  </a:extLst>
                </a:gridCol>
              </a:tblGrid>
              <a:tr h="5013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dirty="0">
                          <a:effectLst/>
                        </a:rPr>
                        <a:t>SASM ID</a:t>
                      </a:r>
                    </a:p>
                  </a:txBody>
                  <a:tcPr marL="55080" marR="55080" marT="27540" marB="2754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>
                          <a:effectLst/>
                        </a:rPr>
                        <a:t>AS Type</a:t>
                      </a:r>
                      <a:endParaRPr lang="en-US" sz="1100" b="1" dirty="0">
                        <a:effectLst/>
                      </a:endParaRPr>
                    </a:p>
                  </a:txBody>
                  <a:tcPr marL="55080" marR="55080" marT="27540" marB="2754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>
                          <a:effectLst/>
                        </a:rPr>
                        <a:t># Hours</a:t>
                      </a:r>
                      <a:endParaRPr lang="en-US" sz="1100" b="1" dirty="0">
                        <a:effectLst/>
                      </a:endParaRPr>
                    </a:p>
                  </a:txBody>
                  <a:tcPr marL="55080" marR="55080" marT="27540" marB="2754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dirty="0">
                          <a:effectLst/>
                        </a:rPr>
                        <a:t>AS Procurement Hours</a:t>
                      </a:r>
                    </a:p>
                  </a:txBody>
                  <a:tcPr marL="55080" marR="55080" marT="27540" marB="2754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>
                          <a:effectLst/>
                        </a:rPr>
                        <a:t>Req Qty (MWh)</a:t>
                      </a:r>
                      <a:endParaRPr lang="en-US" sz="1100" b="1" dirty="0">
                        <a:effectLst/>
                      </a:endParaRPr>
                    </a:p>
                  </a:txBody>
                  <a:tcPr marL="55080" marR="55080" marT="27540" marB="2754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>
                          <a:effectLst/>
                        </a:rPr>
                        <a:t>Award Qty (MWh)</a:t>
                      </a:r>
                      <a:endParaRPr lang="en-US" sz="1100" b="1" dirty="0">
                        <a:effectLst/>
                      </a:endParaRPr>
                    </a:p>
                  </a:txBody>
                  <a:tcPr marL="55080" marR="55080" marT="27540" marB="2754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>
                          <a:effectLst/>
                        </a:rPr>
                        <a:t>Insufficiency (MWh)</a:t>
                      </a:r>
                      <a:endParaRPr lang="en-US" sz="1100" b="1" dirty="0">
                        <a:effectLst/>
                      </a:endParaRPr>
                    </a:p>
                  </a:txBody>
                  <a:tcPr marL="55080" marR="55080" marT="27540" marB="2754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>
                          <a:effectLst/>
                        </a:rPr>
                        <a:t>MCPC ($/MWh)</a:t>
                      </a:r>
                      <a:endParaRPr lang="en-US" sz="1100" b="1" dirty="0">
                        <a:effectLst/>
                      </a:endParaRPr>
                    </a:p>
                  </a:txBody>
                  <a:tcPr marL="55080" marR="55080" marT="27540" marB="27540" anchor="ctr"/>
                </a:tc>
                <a:extLst>
                  <a:ext uri="{0D108BD9-81ED-4DB2-BD59-A6C34878D82A}">
                    <a16:rowId xmlns:a16="http://schemas.microsoft.com/office/drawing/2014/main" val="448081266"/>
                  </a:ext>
                </a:extLst>
              </a:tr>
              <a:tr h="3131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5/5/2022 0:40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REGDN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5/5 HE3-4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95.00 - 404.00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9725964"/>
                  </a:ext>
                </a:extLst>
              </a:tr>
              <a:tr h="3131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5/5/2022 0:40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REGUP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5/5 HE3-4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8004581"/>
                  </a:ext>
                </a:extLst>
              </a:tr>
              <a:tr h="3131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5/21/2022 9:41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5/21 HE12-24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90.8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2.02 - 50.00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8632743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4BAA2E9-0B32-4098-9C63-5BAAD28F8A66}"/>
              </a:ext>
            </a:extLst>
          </p:cNvPr>
          <p:cNvSpPr txBox="1"/>
          <p:nvPr/>
        </p:nvSpPr>
        <p:spPr>
          <a:xfrm>
            <a:off x="4894763" y="6019800"/>
            <a:ext cx="4010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5B6770"/>
                </a:solidFill>
              </a:rPr>
              <a:t>Minor insufficiency on 5/21 was due to rounding.</a:t>
            </a:r>
          </a:p>
        </p:txBody>
      </p:sp>
    </p:spTree>
    <p:extLst>
      <p:ext uri="{BB962C8B-B14F-4D97-AF65-F5344CB8AC3E}">
        <p14:creationId xmlns:p14="http://schemas.microsoft.com/office/powerpoint/2010/main" val="214012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/>
              <a:t>Manual Overrides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3741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 dirty="0"/>
              <a:t>No HDL/LDL Overrides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13009</TotalTime>
  <Words>100</Words>
  <Application>Microsoft Office PowerPoint</Application>
  <PresentationFormat>On-screen Show (4:3)</PresentationFormat>
  <Paragraphs>45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Custom Design</vt:lpstr>
      <vt:lpstr>PowerPoint Presentation</vt:lpstr>
      <vt:lpstr>Supplemental Ancillary Services Market (SASM) Update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Ben.Dansro@ercot.com</dc:creator>
  <cp:lastModifiedBy>Kersulis, Jonas</cp:lastModifiedBy>
  <cp:revision>356</cp:revision>
  <cp:lastPrinted>2016-01-21T20:53:15Z</cp:lastPrinted>
  <dcterms:created xsi:type="dcterms:W3CDTF">2016-01-21T15:20:31Z</dcterms:created>
  <dcterms:modified xsi:type="dcterms:W3CDTF">2022-06-07T22:00:52Z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