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0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11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0"/>
  </p:notesMasterIdLst>
  <p:handoutMasterIdLst>
    <p:handoutMasterId r:id="rId31"/>
  </p:handoutMasterIdLst>
  <p:sldIdLst>
    <p:sldId id="260" r:id="rId6"/>
    <p:sldId id="360" r:id="rId7"/>
    <p:sldId id="363" r:id="rId8"/>
    <p:sldId id="287" r:id="rId9"/>
    <p:sldId id="361" r:id="rId10"/>
    <p:sldId id="349" r:id="rId11"/>
    <p:sldId id="351" r:id="rId12"/>
    <p:sldId id="353" r:id="rId13"/>
    <p:sldId id="354" r:id="rId14"/>
    <p:sldId id="334" r:id="rId15"/>
    <p:sldId id="308" r:id="rId16"/>
    <p:sldId id="309" r:id="rId17"/>
    <p:sldId id="310" r:id="rId18"/>
    <p:sldId id="336" r:id="rId19"/>
    <p:sldId id="327" r:id="rId20"/>
    <p:sldId id="328" r:id="rId21"/>
    <p:sldId id="329" r:id="rId22"/>
    <p:sldId id="335" r:id="rId23"/>
    <p:sldId id="316" r:id="rId24"/>
    <p:sldId id="317" r:id="rId25"/>
    <p:sldId id="318" r:id="rId26"/>
    <p:sldId id="303" r:id="rId27"/>
    <p:sldId id="362" r:id="rId28"/>
    <p:sldId id="348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78731" autoAdjust="0"/>
  </p:normalViewPr>
  <p:slideViewPr>
    <p:cSldViewPr showGuides="1">
      <p:cViewPr varScale="1">
        <p:scale>
          <a:sx n="90" d="100"/>
          <a:sy n="90" d="100"/>
        </p:scale>
        <p:origin x="2172" y="7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Apr%2022%202022%2005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Feb%2023%202022%200400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Feb%2023%202022%200400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Feb%2023%202022%200400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Oct%203%202021%200600_graph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Oct%203%202021%200600_graph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Oct%203%202021%200600_graph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Oct%203%202021%200600_graph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Oct%203%202021%200600_graph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Oct%203%202021%200600_graph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Sep%202%202021%200700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Apr%2022%202022%20050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Sep%202%202021%200700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Sep%202%202021%200700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Sep%202%202021%200700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Sep%202%202021%200700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Sep%202%202021%200700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Apr%2022%202022%20050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Apr%2022%202022%20050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Apr%2022%202022%20050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Apr%2022%202022%20050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Feb%2023%202022%20040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Feb%2023%202022%20040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_Design_&amp;_Analytics\Users\vsingh\Testing%20HRUC%20Changes\Change%20in%20Scaling%20Parameters\out\results_Feb%2023%202022%200400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 of HSL for Committed Resources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'Original RUC Execution'!$B$2:$B$14</c:f>
              <c:numCache>
                <c:formatCode>General</c:formatCode>
                <c:ptCount val="13"/>
                <c:pt idx="0">
                  <c:v>1350.2</c:v>
                </c:pt>
                <c:pt idx="1">
                  <c:v>749.4</c:v>
                </c:pt>
                <c:pt idx="2">
                  <c:v>558.4</c:v>
                </c:pt>
                <c:pt idx="3">
                  <c:v>502.4</c:v>
                </c:pt>
                <c:pt idx="4">
                  <c:v>2685</c:v>
                </c:pt>
                <c:pt idx="5">
                  <c:v>2695</c:v>
                </c:pt>
                <c:pt idx="6">
                  <c:v>2097</c:v>
                </c:pt>
                <c:pt idx="7">
                  <c:v>1259.5999999999999</c:v>
                </c:pt>
                <c:pt idx="8">
                  <c:v>1166.4000000000001</c:v>
                </c:pt>
                <c:pt idx="9">
                  <c:v>817.4</c:v>
                </c:pt>
                <c:pt idx="10">
                  <c:v>1205.5999999999999</c:v>
                </c:pt>
                <c:pt idx="11">
                  <c:v>921.2</c:v>
                </c:pt>
                <c:pt idx="12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EA-48A0-AB69-B97BB7021573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'Changed Scaling'!$B$2:$B$14</c:f>
              <c:numCache>
                <c:formatCode>General</c:formatCode>
                <c:ptCount val="13"/>
                <c:pt idx="0">
                  <c:v>1350.2</c:v>
                </c:pt>
                <c:pt idx="1">
                  <c:v>805.9</c:v>
                </c:pt>
                <c:pt idx="2">
                  <c:v>511.9</c:v>
                </c:pt>
                <c:pt idx="3">
                  <c:v>455.9</c:v>
                </c:pt>
                <c:pt idx="4">
                  <c:v>2439.1</c:v>
                </c:pt>
                <c:pt idx="5">
                  <c:v>3117.1</c:v>
                </c:pt>
                <c:pt idx="6">
                  <c:v>2452.1999999999998</c:v>
                </c:pt>
                <c:pt idx="7">
                  <c:v>1636.6</c:v>
                </c:pt>
                <c:pt idx="8">
                  <c:v>1200.2</c:v>
                </c:pt>
                <c:pt idx="9">
                  <c:v>780.6</c:v>
                </c:pt>
                <c:pt idx="10">
                  <c:v>1123.5999999999999</c:v>
                </c:pt>
                <c:pt idx="11">
                  <c:v>752.7</c:v>
                </c:pt>
                <c:pt idx="12">
                  <c:v>570.6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EA-48A0-AB69-B97BB70215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776560"/>
        <c:axId val="506771568"/>
      </c:barChart>
      <c:catAx>
        <c:axId val="5067765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771568"/>
        <c:crosses val="autoZero"/>
        <c:auto val="1"/>
        <c:lblAlgn val="ctr"/>
        <c:lblOffset val="100"/>
        <c:noMultiLvlLbl val="0"/>
      </c:catAx>
      <c:valAx>
        <c:axId val="50677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</a:t>
                </a:r>
                <a:r>
                  <a:rPr lang="en-US" baseline="0" dirty="0"/>
                  <a:t>HSL (MW)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77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39129483814521"/>
          <c:y val="0.84780037911927675"/>
          <c:w val="0.48988407699037623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Resource Hours Recommended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'Comparison of Cases'!$G$1:$K$1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Cases'!$G$2:$K$2</c:f>
              <c:numCache>
                <c:formatCode>General</c:formatCode>
                <c:ptCount val="5"/>
                <c:pt idx="0">
                  <c:v>32</c:v>
                </c:pt>
                <c:pt idx="1">
                  <c:v>183</c:v>
                </c:pt>
                <c:pt idx="2">
                  <c:v>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9F-4A53-B19F-A5B7E053A3AE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'Comparison of Cases'!$G$1:$K$1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Cases'!$G$3:$K$3</c:f>
              <c:numCache>
                <c:formatCode>General</c:formatCode>
                <c:ptCount val="5"/>
                <c:pt idx="0">
                  <c:v>43</c:v>
                </c:pt>
                <c:pt idx="1">
                  <c:v>96</c:v>
                </c:pt>
                <c:pt idx="2">
                  <c:v>43</c:v>
                </c:pt>
                <c:pt idx="3">
                  <c:v>15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9F-4A53-B19F-A5B7E053A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4502783"/>
        <c:axId val="1104498623"/>
      </c:barChart>
      <c:catAx>
        <c:axId val="1104502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4498623"/>
        <c:crosses val="autoZero"/>
        <c:auto val="1"/>
        <c:lblAlgn val="ctr"/>
        <c:lblOffset val="100"/>
        <c:noMultiLvlLbl val="0"/>
      </c:catAx>
      <c:valAx>
        <c:axId val="1104498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Resource</a:t>
                </a:r>
                <a:r>
                  <a:rPr lang="en-US" baseline="0"/>
                  <a:t> Hours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450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129108861392328"/>
          <c:y val="0.88409074873705307"/>
          <c:w val="0.38661792275965506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Original Case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Extensions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'Original RUC Execution'!$E$2:$E$20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513</c:v>
                </c:pt>
                <c:pt idx="9">
                  <c:v>635</c:v>
                </c:pt>
                <c:pt idx="10">
                  <c:v>635</c:v>
                </c:pt>
                <c:pt idx="11">
                  <c:v>635</c:v>
                </c:pt>
                <c:pt idx="12">
                  <c:v>635</c:v>
                </c:pt>
                <c:pt idx="13">
                  <c:v>635</c:v>
                </c:pt>
                <c:pt idx="14">
                  <c:v>635</c:v>
                </c:pt>
                <c:pt idx="15">
                  <c:v>635</c:v>
                </c:pt>
                <c:pt idx="16">
                  <c:v>635</c:v>
                </c:pt>
                <c:pt idx="17">
                  <c:v>757</c:v>
                </c:pt>
                <c:pt idx="18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A-4801-BEB2-8F0824494AEC}"/>
            </c:ext>
          </c:extLst>
        </c:ser>
        <c:ser>
          <c:idx val="1"/>
          <c:order val="1"/>
          <c:tx>
            <c:v>Short Lead Time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'Original RUC Execution'!$F$2:$F$20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511.5</c:v>
                </c:pt>
                <c:pt idx="3">
                  <c:v>664</c:v>
                </c:pt>
                <c:pt idx="4">
                  <c:v>618</c:v>
                </c:pt>
                <c:pt idx="5">
                  <c:v>714</c:v>
                </c:pt>
                <c:pt idx="6">
                  <c:v>226</c:v>
                </c:pt>
                <c:pt idx="7">
                  <c:v>226</c:v>
                </c:pt>
                <c:pt idx="8">
                  <c:v>161</c:v>
                </c:pt>
                <c:pt idx="9">
                  <c:v>307</c:v>
                </c:pt>
                <c:pt idx="10">
                  <c:v>113</c:v>
                </c:pt>
                <c:pt idx="11">
                  <c:v>113</c:v>
                </c:pt>
                <c:pt idx="12">
                  <c:v>1640.7</c:v>
                </c:pt>
                <c:pt idx="13">
                  <c:v>1498.7</c:v>
                </c:pt>
                <c:pt idx="14">
                  <c:v>1439.6</c:v>
                </c:pt>
                <c:pt idx="15">
                  <c:v>1439.6</c:v>
                </c:pt>
                <c:pt idx="16">
                  <c:v>1420.8</c:v>
                </c:pt>
                <c:pt idx="17">
                  <c:v>1755</c:v>
                </c:pt>
                <c:pt idx="18">
                  <c:v>1909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A-4801-BEB2-8F0824494AEC}"/>
            </c:ext>
          </c:extLst>
        </c:ser>
        <c:ser>
          <c:idx val="2"/>
          <c:order val="2"/>
          <c:tx>
            <c:v>Medium Lead Time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'Original RUC Execution'!$G$2:$G$20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359</c:v>
                </c:pt>
                <c:pt idx="13">
                  <c:v>1967</c:v>
                </c:pt>
                <c:pt idx="14">
                  <c:v>2490</c:v>
                </c:pt>
                <c:pt idx="15">
                  <c:v>2490</c:v>
                </c:pt>
                <c:pt idx="16">
                  <c:v>1731</c:v>
                </c:pt>
                <c:pt idx="17">
                  <c:v>359</c:v>
                </c:pt>
                <c:pt idx="18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FA-4801-BEB2-8F0824494AEC}"/>
            </c:ext>
          </c:extLst>
        </c:ser>
        <c:ser>
          <c:idx val="3"/>
          <c:order val="3"/>
          <c:tx>
            <c:v>Long Lead Time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'Original RUC Execution'!$H$2:$H$20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FA-4801-BEB2-8F0824494AEC}"/>
            </c:ext>
          </c:extLst>
        </c:ser>
        <c:ser>
          <c:idx val="4"/>
          <c:order val="4"/>
          <c:tx>
            <c:v>Very Long Lead Time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'Original RUC Execution'!$I$2:$I$20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FA-4801-BEB2-8F0824494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4811695"/>
        <c:axId val="1104809615"/>
      </c:barChart>
      <c:catAx>
        <c:axId val="110481169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4809615"/>
        <c:crosses val="autoZero"/>
        <c:auto val="1"/>
        <c:lblAlgn val="ctr"/>
        <c:lblOffset val="100"/>
        <c:noMultiLvlLbl val="0"/>
      </c:catAx>
      <c:valAx>
        <c:axId val="1104809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HSL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4811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410256410256411E-2"/>
          <c:y val="0.84282626130067062"/>
          <c:w val="0.9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Scaling Removed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Extensions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'Changed Scaling'!$A$2:$A$20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'Changed Scaling'!$E$2:$E$20</c:f>
              <c:numCache>
                <c:formatCode>General</c:formatCode>
                <c:ptCount val="19"/>
                <c:pt idx="0">
                  <c:v>126</c:v>
                </c:pt>
                <c:pt idx="1">
                  <c:v>126</c:v>
                </c:pt>
                <c:pt idx="2">
                  <c:v>126</c:v>
                </c:pt>
                <c:pt idx="3">
                  <c:v>126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513</c:v>
                </c:pt>
                <c:pt idx="9">
                  <c:v>635</c:v>
                </c:pt>
                <c:pt idx="10">
                  <c:v>635</c:v>
                </c:pt>
                <c:pt idx="11">
                  <c:v>635</c:v>
                </c:pt>
                <c:pt idx="12">
                  <c:v>635</c:v>
                </c:pt>
                <c:pt idx="13">
                  <c:v>635</c:v>
                </c:pt>
                <c:pt idx="14">
                  <c:v>635</c:v>
                </c:pt>
                <c:pt idx="15">
                  <c:v>635</c:v>
                </c:pt>
                <c:pt idx="16">
                  <c:v>635</c:v>
                </c:pt>
                <c:pt idx="17">
                  <c:v>1282</c:v>
                </c:pt>
                <c:pt idx="18">
                  <c:v>1108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0C-43F6-A30A-911EFA5F5EDC}"/>
            </c:ext>
          </c:extLst>
        </c:ser>
        <c:ser>
          <c:idx val="1"/>
          <c:order val="1"/>
          <c:tx>
            <c:v>Short Lead Time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'Changed Scaling'!$A$2:$A$20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'Changed Scaling'!$F$2:$F$20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113</c:v>
                </c:pt>
                <c:pt idx="3">
                  <c:v>322</c:v>
                </c:pt>
                <c:pt idx="4">
                  <c:v>226</c:v>
                </c:pt>
                <c:pt idx="5">
                  <c:v>322</c:v>
                </c:pt>
                <c:pt idx="6">
                  <c:v>226</c:v>
                </c:pt>
                <c:pt idx="7">
                  <c:v>226</c:v>
                </c:pt>
                <c:pt idx="8">
                  <c:v>113</c:v>
                </c:pt>
                <c:pt idx="9">
                  <c:v>113</c:v>
                </c:pt>
                <c:pt idx="10">
                  <c:v>113</c:v>
                </c:pt>
                <c:pt idx="11">
                  <c:v>113</c:v>
                </c:pt>
                <c:pt idx="12">
                  <c:v>674</c:v>
                </c:pt>
                <c:pt idx="13">
                  <c:v>1003.8</c:v>
                </c:pt>
                <c:pt idx="14">
                  <c:v>1401</c:v>
                </c:pt>
                <c:pt idx="15">
                  <c:v>1037.8</c:v>
                </c:pt>
                <c:pt idx="16">
                  <c:v>1206.8</c:v>
                </c:pt>
                <c:pt idx="17">
                  <c:v>616</c:v>
                </c:pt>
                <c:pt idx="18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0C-43F6-A30A-911EFA5F5EDC}"/>
            </c:ext>
          </c:extLst>
        </c:ser>
        <c:ser>
          <c:idx val="2"/>
          <c:order val="2"/>
          <c:tx>
            <c:v>Medium Lead Time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'Changed Scaling'!$A$2:$A$20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'Changed Scaling'!$G$2:$G$20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228</c:v>
                </c:pt>
                <c:pt idx="4">
                  <c:v>228</c:v>
                </c:pt>
                <c:pt idx="5">
                  <c:v>228</c:v>
                </c:pt>
                <c:pt idx="6">
                  <c:v>228</c:v>
                </c:pt>
                <c:pt idx="7">
                  <c:v>228</c:v>
                </c:pt>
                <c:pt idx="8">
                  <c:v>228</c:v>
                </c:pt>
                <c:pt idx="9">
                  <c:v>228</c:v>
                </c:pt>
                <c:pt idx="10">
                  <c:v>228</c:v>
                </c:pt>
                <c:pt idx="11">
                  <c:v>228</c:v>
                </c:pt>
                <c:pt idx="12">
                  <c:v>741</c:v>
                </c:pt>
                <c:pt idx="13">
                  <c:v>2490</c:v>
                </c:pt>
                <c:pt idx="14">
                  <c:v>2490</c:v>
                </c:pt>
                <c:pt idx="15">
                  <c:v>2490</c:v>
                </c:pt>
                <c:pt idx="16">
                  <c:v>1967</c:v>
                </c:pt>
                <c:pt idx="17">
                  <c:v>741</c:v>
                </c:pt>
                <c:pt idx="18">
                  <c:v>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0C-43F6-A30A-911EFA5F5EDC}"/>
            </c:ext>
          </c:extLst>
        </c:ser>
        <c:ser>
          <c:idx val="3"/>
          <c:order val="3"/>
          <c:tx>
            <c:v>Long Lead Time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'Changed Scaling'!$A$2:$A$20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'Changed Scaling'!$H$2:$H$20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255.3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170</c:v>
                </c:pt>
                <c:pt idx="13">
                  <c:v>582</c:v>
                </c:pt>
                <c:pt idx="14">
                  <c:v>582</c:v>
                </c:pt>
                <c:pt idx="15">
                  <c:v>190</c:v>
                </c:pt>
                <c:pt idx="16">
                  <c:v>190</c:v>
                </c:pt>
                <c:pt idx="17">
                  <c:v>190</c:v>
                </c:pt>
                <c:pt idx="18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0C-43F6-A30A-911EFA5F5EDC}"/>
            </c:ext>
          </c:extLst>
        </c:ser>
        <c:ser>
          <c:idx val="4"/>
          <c:order val="4"/>
          <c:tx>
            <c:v>Very Long Lead Time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'Changed Scaling'!$A$2:$A$20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'Changed Scaling'!$I$2:$I$20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504</c:v>
                </c:pt>
                <c:pt idx="13">
                  <c:v>57</c:v>
                </c:pt>
                <c:pt idx="14">
                  <c:v>57</c:v>
                </c:pt>
                <c:pt idx="15">
                  <c:v>57</c:v>
                </c:pt>
                <c:pt idx="16">
                  <c:v>57</c:v>
                </c:pt>
                <c:pt idx="17">
                  <c:v>57</c:v>
                </c:pt>
                <c:pt idx="18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0C-43F6-A30A-911EFA5F5E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082431"/>
        <c:axId val="1246094911"/>
      </c:barChart>
      <c:catAx>
        <c:axId val="12460824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6094911"/>
        <c:crosses val="autoZero"/>
        <c:auto val="1"/>
        <c:lblAlgn val="ctr"/>
        <c:lblOffset val="100"/>
        <c:noMultiLvlLbl val="0"/>
      </c:catAx>
      <c:valAx>
        <c:axId val="1246094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HSL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60824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778921865536E-2"/>
          <c:y val="0.83680446194225722"/>
          <c:w val="0.91148862642169715"/>
          <c:h val="0.10763998250218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 of HSL for Committe</a:t>
            </a:r>
            <a:r>
              <a:rPr lang="en-US" baseline="0" dirty="0"/>
              <a:t>d Resources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Execution'!$B$5:$B$18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226</c:v>
                </c:pt>
                <c:pt idx="3">
                  <c:v>1253</c:v>
                </c:pt>
                <c:pt idx="4">
                  <c:v>1740</c:v>
                </c:pt>
                <c:pt idx="5">
                  <c:v>2883</c:v>
                </c:pt>
                <c:pt idx="6">
                  <c:v>3809</c:v>
                </c:pt>
                <c:pt idx="7">
                  <c:v>4507</c:v>
                </c:pt>
                <c:pt idx="8">
                  <c:v>4206.3999999999996</c:v>
                </c:pt>
                <c:pt idx="9">
                  <c:v>4804.3999999999996</c:v>
                </c:pt>
                <c:pt idx="10">
                  <c:v>4644</c:v>
                </c:pt>
                <c:pt idx="11">
                  <c:v>2806.4</c:v>
                </c:pt>
                <c:pt idx="12">
                  <c:v>2068</c:v>
                </c:pt>
                <c:pt idx="13">
                  <c:v>246.9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9C-4C6D-A062-4E76F7B005FE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Scaling'!$B$5:$B$18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56.5</c:v>
                </c:pt>
                <c:pt idx="3">
                  <c:v>1237</c:v>
                </c:pt>
                <c:pt idx="4">
                  <c:v>1817</c:v>
                </c:pt>
                <c:pt idx="5">
                  <c:v>2887</c:v>
                </c:pt>
                <c:pt idx="6">
                  <c:v>3798.3</c:v>
                </c:pt>
                <c:pt idx="7">
                  <c:v>4507</c:v>
                </c:pt>
                <c:pt idx="8">
                  <c:v>4206.3999999999996</c:v>
                </c:pt>
                <c:pt idx="9">
                  <c:v>4804.3999999999996</c:v>
                </c:pt>
                <c:pt idx="10">
                  <c:v>4625.6000000000004</c:v>
                </c:pt>
                <c:pt idx="11">
                  <c:v>2814.5</c:v>
                </c:pt>
                <c:pt idx="12">
                  <c:v>2124</c:v>
                </c:pt>
                <c:pt idx="13">
                  <c:v>246.9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9C-4C6D-A062-4E76F7B00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1127279"/>
        <c:axId val="148926495"/>
      </c:barChart>
      <c:catAx>
        <c:axId val="20011272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26495"/>
        <c:crosses val="autoZero"/>
        <c:auto val="1"/>
        <c:lblAlgn val="ctr"/>
        <c:lblOffset val="100"/>
        <c:noMultiLvlLbl val="0"/>
      </c:catAx>
      <c:valAx>
        <c:axId val="148926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</a:t>
                </a:r>
                <a:r>
                  <a:rPr lang="en-US" baseline="0" dirty="0"/>
                  <a:t> HSL (MW)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1127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950240594925636"/>
          <c:y val="0.86631889763779524"/>
          <c:w val="0.41210629921259845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 of LSL for Committed Resources</a:t>
            </a:r>
          </a:p>
        </c:rich>
      </c:tx>
      <c:layout>
        <c:manualLayout>
          <c:xMode val="edge"/>
          <c:yMode val="edge"/>
          <c:x val="0.2551068376068376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Execution'!$C$5:$C$18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127</c:v>
                </c:pt>
                <c:pt idx="4">
                  <c:v>304</c:v>
                </c:pt>
                <c:pt idx="5">
                  <c:v>555</c:v>
                </c:pt>
                <c:pt idx="6">
                  <c:v>1158.2</c:v>
                </c:pt>
                <c:pt idx="7">
                  <c:v>1337.2</c:v>
                </c:pt>
                <c:pt idx="8">
                  <c:v>1113.2</c:v>
                </c:pt>
                <c:pt idx="9">
                  <c:v>1567.2</c:v>
                </c:pt>
                <c:pt idx="10">
                  <c:v>1435.2</c:v>
                </c:pt>
                <c:pt idx="11">
                  <c:v>713.2</c:v>
                </c:pt>
                <c:pt idx="12">
                  <c:v>474.5</c:v>
                </c:pt>
                <c:pt idx="13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8-469C-BFD2-878B0261A9A8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Scaling'!$C$5:$C$18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111</c:v>
                </c:pt>
                <c:pt idx="4">
                  <c:v>196</c:v>
                </c:pt>
                <c:pt idx="5">
                  <c:v>457</c:v>
                </c:pt>
                <c:pt idx="6">
                  <c:v>831</c:v>
                </c:pt>
                <c:pt idx="7">
                  <c:v>1337.2</c:v>
                </c:pt>
                <c:pt idx="8">
                  <c:v>1113.2</c:v>
                </c:pt>
                <c:pt idx="9">
                  <c:v>1567.2</c:v>
                </c:pt>
                <c:pt idx="10">
                  <c:v>1261</c:v>
                </c:pt>
                <c:pt idx="11">
                  <c:v>441</c:v>
                </c:pt>
                <c:pt idx="12">
                  <c:v>329</c:v>
                </c:pt>
                <c:pt idx="13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F8-469C-BFD2-878B0261A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382047"/>
        <c:axId val="306382879"/>
      </c:barChart>
      <c:catAx>
        <c:axId val="30638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382879"/>
        <c:crosses val="autoZero"/>
        <c:auto val="1"/>
        <c:lblAlgn val="ctr"/>
        <c:lblOffset val="100"/>
        <c:noMultiLvlLbl val="0"/>
      </c:catAx>
      <c:valAx>
        <c:axId val="306382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</a:t>
                </a:r>
                <a:r>
                  <a:rPr lang="en-US" baseline="0" dirty="0"/>
                  <a:t> </a:t>
                </a:r>
                <a:r>
                  <a:rPr lang="en-US" dirty="0"/>
                  <a:t>LSL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38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394685039370076"/>
          <c:y val="0.86631889763779524"/>
          <c:w val="0.43432852143482065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MWhs Recommended by Lead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'Comparison of Cases'!$A$2</c:f>
              <c:strCache>
                <c:ptCount val="1"/>
                <c:pt idx="0">
                  <c:v>Original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'Comparison of Cases'!$B$1:$F$1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Cases'!$B$2:$F$2</c:f>
              <c:numCache>
                <c:formatCode>General</c:formatCode>
                <c:ptCount val="5"/>
                <c:pt idx="0">
                  <c:v>612.9</c:v>
                </c:pt>
                <c:pt idx="1">
                  <c:v>11415.2</c:v>
                </c:pt>
                <c:pt idx="2">
                  <c:v>19312</c:v>
                </c:pt>
                <c:pt idx="3">
                  <c:v>1380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BB-4B30-AE48-635F990B093B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'Comparison of Cases'!$B$1:$F$1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Cases'!$B$3:$F$3</c:f>
              <c:numCache>
                <c:formatCode>General</c:formatCode>
                <c:ptCount val="5"/>
                <c:pt idx="0">
                  <c:v>1146.9000000000001</c:v>
                </c:pt>
                <c:pt idx="1">
                  <c:v>7651.7</c:v>
                </c:pt>
                <c:pt idx="2">
                  <c:v>22242</c:v>
                </c:pt>
                <c:pt idx="3">
                  <c:v>1610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BB-4B30-AE48-635F990B09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413903"/>
        <c:axId val="152413071"/>
      </c:barChart>
      <c:catAx>
        <c:axId val="152413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13071"/>
        <c:crosses val="autoZero"/>
        <c:auto val="1"/>
        <c:lblAlgn val="ctr"/>
        <c:lblOffset val="100"/>
        <c:noMultiLvlLbl val="0"/>
      </c:catAx>
      <c:valAx>
        <c:axId val="152413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13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030480564929384"/>
          <c:y val="0.88438955211243753"/>
          <c:w val="0.36392001480584157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Resource Hours Recommended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'Comparison of Cases'!$G$1:$K$1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Cases'!$G$2:$K$2</c:f>
              <c:numCache>
                <c:formatCode>General</c:formatCode>
                <c:ptCount val="5"/>
                <c:pt idx="0">
                  <c:v>4</c:v>
                </c:pt>
                <c:pt idx="1">
                  <c:v>188</c:v>
                </c:pt>
                <c:pt idx="2">
                  <c:v>64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6B-4ECF-A371-32644136E605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'Comparison of Cases'!$G$1:$K$1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Cases'!$G$3:$K$3</c:f>
              <c:numCache>
                <c:formatCode>General</c:formatCode>
                <c:ptCount val="5"/>
                <c:pt idx="0">
                  <c:v>7</c:v>
                </c:pt>
                <c:pt idx="1">
                  <c:v>126</c:v>
                </c:pt>
                <c:pt idx="2">
                  <c:v>76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6B-4ECF-A371-32644136E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5344367"/>
        <c:axId val="435344783"/>
      </c:barChart>
      <c:catAx>
        <c:axId val="43534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344783"/>
        <c:crosses val="autoZero"/>
        <c:auto val="1"/>
        <c:lblAlgn val="ctr"/>
        <c:lblOffset val="100"/>
        <c:noMultiLvlLbl val="0"/>
      </c:catAx>
      <c:valAx>
        <c:axId val="435344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Resource Hours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344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Original</a:t>
            </a:r>
            <a:r>
              <a:rPr lang="en-US" baseline="0"/>
              <a:t> Case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Extension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Execution'!$E$5:$E$18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485</c:v>
                </c:pt>
                <c:pt idx="10">
                  <c:v>0</c:v>
                </c:pt>
                <c:pt idx="11">
                  <c:v>0</c:v>
                </c:pt>
                <c:pt idx="12">
                  <c:v>118</c:v>
                </c:pt>
                <c:pt idx="13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9E-4F6E-A9ED-D1BA18639C4F}"/>
            </c:ext>
          </c:extLst>
        </c:ser>
        <c:ser>
          <c:idx val="1"/>
          <c:order val="1"/>
          <c:tx>
            <c:v>Short Lead Time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Execution'!$F$5:$F$18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226</c:v>
                </c:pt>
                <c:pt idx="3">
                  <c:v>254</c:v>
                </c:pt>
                <c:pt idx="4">
                  <c:v>616</c:v>
                </c:pt>
                <c:pt idx="5">
                  <c:v>727</c:v>
                </c:pt>
                <c:pt idx="6">
                  <c:v>1529</c:v>
                </c:pt>
                <c:pt idx="7">
                  <c:v>1578</c:v>
                </c:pt>
                <c:pt idx="8">
                  <c:v>1277.4000000000001</c:v>
                </c:pt>
                <c:pt idx="9">
                  <c:v>1390.4</c:v>
                </c:pt>
                <c:pt idx="10">
                  <c:v>1955</c:v>
                </c:pt>
                <c:pt idx="11">
                  <c:v>1148.4000000000001</c:v>
                </c:pt>
                <c:pt idx="12">
                  <c:v>714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9E-4F6E-A9ED-D1BA18639C4F}"/>
            </c:ext>
          </c:extLst>
        </c:ser>
        <c:ser>
          <c:idx val="2"/>
          <c:order val="2"/>
          <c:tx>
            <c:v>Medium Lead Time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Execution'!$G$5:$G$18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999</c:v>
                </c:pt>
                <c:pt idx="4">
                  <c:v>1124</c:v>
                </c:pt>
                <c:pt idx="5">
                  <c:v>1926</c:v>
                </c:pt>
                <c:pt idx="6">
                  <c:v>2050</c:v>
                </c:pt>
                <c:pt idx="7">
                  <c:v>2699</c:v>
                </c:pt>
                <c:pt idx="8">
                  <c:v>2699</c:v>
                </c:pt>
                <c:pt idx="9">
                  <c:v>2699</c:v>
                </c:pt>
                <c:pt idx="10">
                  <c:v>2459</c:v>
                </c:pt>
                <c:pt idx="11">
                  <c:v>1658</c:v>
                </c:pt>
                <c:pt idx="12">
                  <c:v>999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9E-4F6E-A9ED-D1BA18639C4F}"/>
            </c:ext>
          </c:extLst>
        </c:ser>
        <c:ser>
          <c:idx val="3"/>
          <c:order val="3"/>
          <c:tx>
            <c:v>Long Lead Time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Execution'!$H$5:$H$18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230</c:v>
                </c:pt>
                <c:pt idx="6">
                  <c:v>230</c:v>
                </c:pt>
                <c:pt idx="7">
                  <c:v>230</c:v>
                </c:pt>
                <c:pt idx="8">
                  <c:v>230</c:v>
                </c:pt>
                <c:pt idx="9">
                  <c:v>230</c:v>
                </c:pt>
                <c:pt idx="10">
                  <c:v>230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9E-4F6E-A9ED-D1BA18639C4F}"/>
            </c:ext>
          </c:extLst>
        </c:ser>
        <c:ser>
          <c:idx val="4"/>
          <c:order val="4"/>
          <c:tx>
            <c:v>Very Long Lead Time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'Original RUC Execution'!$A$5:$A$18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Execution'!$I$5:$I$18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9E-4F6E-A9ED-D1BA18639C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156095"/>
        <c:axId val="380153599"/>
      </c:barChart>
      <c:catAx>
        <c:axId val="38015609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</a:t>
                </a:r>
                <a:r>
                  <a:rPr lang="en-US" baseline="0"/>
                  <a:t> Hour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153599"/>
        <c:crosses val="autoZero"/>
        <c:auto val="1"/>
        <c:lblAlgn val="ctr"/>
        <c:lblOffset val="100"/>
        <c:noMultiLvlLbl val="0"/>
      </c:catAx>
      <c:valAx>
        <c:axId val="380153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</a:t>
                </a:r>
                <a:r>
                  <a:rPr lang="en-US" baseline="0" dirty="0"/>
                  <a:t> of HSL (MW)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15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371054579716"/>
          <c:y val="0.84606372120151663"/>
          <c:w val="0.85593307086614168"/>
          <c:h val="8.912146398366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Scaling</a:t>
            </a:r>
            <a:r>
              <a:rPr lang="en-US" baseline="0"/>
              <a:t> Removed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Extension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'Changed Scaling'!$A$5:$A$18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Scaling'!$E$5:$E$18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485</c:v>
                </c:pt>
                <c:pt idx="10">
                  <c:v>195</c:v>
                </c:pt>
                <c:pt idx="11">
                  <c:v>217</c:v>
                </c:pt>
                <c:pt idx="12">
                  <c:v>240</c:v>
                </c:pt>
                <c:pt idx="13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4-4925-82F9-21D11E4CEF9A}"/>
            </c:ext>
          </c:extLst>
        </c:ser>
        <c:ser>
          <c:idx val="1"/>
          <c:order val="1"/>
          <c:tx>
            <c:v>Short Lead Time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'Changed Scaling'!$A$5:$A$18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Scaling'!$F$5:$F$18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56.5</c:v>
                </c:pt>
                <c:pt idx="3">
                  <c:v>113</c:v>
                </c:pt>
                <c:pt idx="4">
                  <c:v>113</c:v>
                </c:pt>
                <c:pt idx="5">
                  <c:v>308</c:v>
                </c:pt>
                <c:pt idx="6">
                  <c:v>869.3</c:v>
                </c:pt>
                <c:pt idx="7">
                  <c:v>1578</c:v>
                </c:pt>
                <c:pt idx="8">
                  <c:v>1277.4000000000001</c:v>
                </c:pt>
                <c:pt idx="9">
                  <c:v>1390.4</c:v>
                </c:pt>
                <c:pt idx="10">
                  <c:v>1501.6</c:v>
                </c:pt>
                <c:pt idx="11">
                  <c:v>331.5</c:v>
                </c:pt>
                <c:pt idx="12">
                  <c:v>113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D4-4925-82F9-21D11E4CEF9A}"/>
            </c:ext>
          </c:extLst>
        </c:ser>
        <c:ser>
          <c:idx val="2"/>
          <c:order val="2"/>
          <c:tx>
            <c:v>Medium Lead Time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'Changed Scaling'!$A$5:$A$18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Scaling'!$G$5:$G$18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1124</c:v>
                </c:pt>
                <c:pt idx="4">
                  <c:v>1704</c:v>
                </c:pt>
                <c:pt idx="5">
                  <c:v>2349</c:v>
                </c:pt>
                <c:pt idx="6">
                  <c:v>2699</c:v>
                </c:pt>
                <c:pt idx="7">
                  <c:v>2699</c:v>
                </c:pt>
                <c:pt idx="8">
                  <c:v>2699</c:v>
                </c:pt>
                <c:pt idx="9">
                  <c:v>2699</c:v>
                </c:pt>
                <c:pt idx="10">
                  <c:v>2699</c:v>
                </c:pt>
                <c:pt idx="11">
                  <c:v>2036</c:v>
                </c:pt>
                <c:pt idx="12">
                  <c:v>1534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D4-4925-82F9-21D11E4CEF9A}"/>
            </c:ext>
          </c:extLst>
        </c:ser>
        <c:ser>
          <c:idx val="3"/>
          <c:order val="3"/>
          <c:tx>
            <c:v>Long Lead Time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'Changed Scaling'!$A$5:$A$18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Scaling'!$H$5:$H$18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230</c:v>
                </c:pt>
                <c:pt idx="6">
                  <c:v>230</c:v>
                </c:pt>
                <c:pt idx="7">
                  <c:v>230</c:v>
                </c:pt>
                <c:pt idx="8">
                  <c:v>230</c:v>
                </c:pt>
                <c:pt idx="9">
                  <c:v>230</c:v>
                </c:pt>
                <c:pt idx="10">
                  <c:v>230</c:v>
                </c:pt>
                <c:pt idx="11">
                  <c:v>230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D4-4925-82F9-21D11E4CEF9A}"/>
            </c:ext>
          </c:extLst>
        </c:ser>
        <c:ser>
          <c:idx val="4"/>
          <c:order val="4"/>
          <c:tx>
            <c:v>Very Long Lead Time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'Changed Scaling'!$A$5:$A$18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Scaling'!$I$5:$I$18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D4-4925-82F9-21D11E4CE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269823"/>
        <c:axId val="142271487"/>
      </c:barChart>
      <c:catAx>
        <c:axId val="14226982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271487"/>
        <c:crosses val="autoZero"/>
        <c:auto val="1"/>
        <c:lblAlgn val="ctr"/>
        <c:lblOffset val="100"/>
        <c:noMultiLvlLbl val="0"/>
      </c:catAx>
      <c:valAx>
        <c:axId val="142271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HSL</a:t>
                </a:r>
                <a:r>
                  <a:rPr lang="en-US" baseline="0" dirty="0"/>
                  <a:t> (MW)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269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99999999989E-2"/>
          <c:y val="0.85671515018955968"/>
          <c:w val="0.93632478632478633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 of HSL for Committed Resources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Execution'!$B$4:$B$17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346</c:v>
                </c:pt>
                <c:pt idx="3">
                  <c:v>951</c:v>
                </c:pt>
                <c:pt idx="4">
                  <c:v>1841.8</c:v>
                </c:pt>
                <c:pt idx="5">
                  <c:v>1649</c:v>
                </c:pt>
                <c:pt idx="6">
                  <c:v>1694</c:v>
                </c:pt>
                <c:pt idx="7">
                  <c:v>443</c:v>
                </c:pt>
                <c:pt idx="8">
                  <c:v>1169</c:v>
                </c:pt>
                <c:pt idx="9">
                  <c:v>1305</c:v>
                </c:pt>
                <c:pt idx="10">
                  <c:v>558</c:v>
                </c:pt>
                <c:pt idx="11">
                  <c:v>152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0-4E26-B4A2-4DB3113A8EBB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Scaling'!$B$4:$B$17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395</c:v>
                </c:pt>
                <c:pt idx="3">
                  <c:v>952</c:v>
                </c:pt>
                <c:pt idx="4">
                  <c:v>1896.4</c:v>
                </c:pt>
                <c:pt idx="5">
                  <c:v>1662</c:v>
                </c:pt>
                <c:pt idx="6">
                  <c:v>1717.4</c:v>
                </c:pt>
                <c:pt idx="7">
                  <c:v>1015</c:v>
                </c:pt>
                <c:pt idx="8">
                  <c:v>1128</c:v>
                </c:pt>
                <c:pt idx="9">
                  <c:v>1283</c:v>
                </c:pt>
                <c:pt idx="10">
                  <c:v>540.5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E0-4E26-B4A2-4DB3113A8E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6866448"/>
        <c:axId val="2136858128"/>
      </c:barChart>
      <c:catAx>
        <c:axId val="2136866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58128"/>
        <c:crosses val="autoZero"/>
        <c:auto val="1"/>
        <c:lblAlgn val="ctr"/>
        <c:lblOffset val="100"/>
        <c:noMultiLvlLbl val="0"/>
      </c:catAx>
      <c:valAx>
        <c:axId val="213685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HSL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6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937428494515113"/>
          <c:y val="0.8431707494896471"/>
          <c:w val="0.4843285214348206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 of LSL for Committed Resources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'Original RUC Execution'!$C$2:$C$14</c:f>
              <c:numCache>
                <c:formatCode>General</c:formatCode>
                <c:ptCount val="13"/>
                <c:pt idx="0">
                  <c:v>853.4</c:v>
                </c:pt>
                <c:pt idx="1">
                  <c:v>383</c:v>
                </c:pt>
                <c:pt idx="2">
                  <c:v>303</c:v>
                </c:pt>
                <c:pt idx="3">
                  <c:v>250</c:v>
                </c:pt>
                <c:pt idx="4">
                  <c:v>1470.8</c:v>
                </c:pt>
                <c:pt idx="5">
                  <c:v>1498.8</c:v>
                </c:pt>
                <c:pt idx="6">
                  <c:v>1249.8</c:v>
                </c:pt>
                <c:pt idx="7">
                  <c:v>692.8</c:v>
                </c:pt>
                <c:pt idx="8">
                  <c:v>696.8</c:v>
                </c:pt>
                <c:pt idx="9">
                  <c:v>582.79999999999995</c:v>
                </c:pt>
                <c:pt idx="10">
                  <c:v>791.8</c:v>
                </c:pt>
                <c:pt idx="11">
                  <c:v>513</c:v>
                </c:pt>
                <c:pt idx="1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E-420C-8A77-76584CC3A226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'Changed Scaling'!$C$2:$C$14</c:f>
              <c:numCache>
                <c:formatCode>General</c:formatCode>
                <c:ptCount val="13"/>
                <c:pt idx="0">
                  <c:v>853.4</c:v>
                </c:pt>
                <c:pt idx="1">
                  <c:v>387</c:v>
                </c:pt>
                <c:pt idx="2">
                  <c:v>272</c:v>
                </c:pt>
                <c:pt idx="3">
                  <c:v>219</c:v>
                </c:pt>
                <c:pt idx="4">
                  <c:v>1028</c:v>
                </c:pt>
                <c:pt idx="5">
                  <c:v>1421</c:v>
                </c:pt>
                <c:pt idx="6">
                  <c:v>1207</c:v>
                </c:pt>
                <c:pt idx="7">
                  <c:v>720.8</c:v>
                </c:pt>
                <c:pt idx="8">
                  <c:v>597.20000000000005</c:v>
                </c:pt>
                <c:pt idx="9">
                  <c:v>344</c:v>
                </c:pt>
                <c:pt idx="10">
                  <c:v>592.6</c:v>
                </c:pt>
                <c:pt idx="11">
                  <c:v>326</c:v>
                </c:pt>
                <c:pt idx="1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0E-420C-8A77-76584CC3A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8265328"/>
        <c:axId val="628265744"/>
      </c:barChart>
      <c:catAx>
        <c:axId val="628265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265744"/>
        <c:crosses val="autoZero"/>
        <c:auto val="1"/>
        <c:lblAlgn val="ctr"/>
        <c:lblOffset val="100"/>
        <c:noMultiLvlLbl val="0"/>
      </c:catAx>
      <c:valAx>
        <c:axId val="62826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LSL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265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39129483814521"/>
          <c:y val="0.85705963837853605"/>
          <c:w val="0.5148840769903761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 of LSL for Committed Resources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Execution'!$C$4:$C$17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92</c:v>
                </c:pt>
                <c:pt idx="3">
                  <c:v>389</c:v>
                </c:pt>
                <c:pt idx="4">
                  <c:v>1011.9</c:v>
                </c:pt>
                <c:pt idx="5">
                  <c:v>868</c:v>
                </c:pt>
                <c:pt idx="6">
                  <c:v>868</c:v>
                </c:pt>
                <c:pt idx="7">
                  <c:v>189</c:v>
                </c:pt>
                <c:pt idx="8">
                  <c:v>405</c:v>
                </c:pt>
                <c:pt idx="9">
                  <c:v>501</c:v>
                </c:pt>
                <c:pt idx="10">
                  <c:v>132</c:v>
                </c:pt>
                <c:pt idx="11">
                  <c:v>80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40-4938-89B2-8FCE307B35C7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Scaling'!$C$4:$C$17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36</c:v>
                </c:pt>
                <c:pt idx="3">
                  <c:v>169</c:v>
                </c:pt>
                <c:pt idx="4">
                  <c:v>591.5</c:v>
                </c:pt>
                <c:pt idx="5">
                  <c:v>514</c:v>
                </c:pt>
                <c:pt idx="6">
                  <c:v>568.4</c:v>
                </c:pt>
                <c:pt idx="7">
                  <c:v>179</c:v>
                </c:pt>
                <c:pt idx="8">
                  <c:v>187</c:v>
                </c:pt>
                <c:pt idx="9">
                  <c:v>252</c:v>
                </c:pt>
                <c:pt idx="10">
                  <c:v>39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40-4938-89B2-8FCE307B35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2299216"/>
        <c:axId val="2142295056"/>
      </c:barChart>
      <c:catAx>
        <c:axId val="2142299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295056"/>
        <c:crosses val="autoZero"/>
        <c:auto val="1"/>
        <c:lblAlgn val="ctr"/>
        <c:lblOffset val="100"/>
        <c:noMultiLvlLbl val="0"/>
      </c:catAx>
      <c:valAx>
        <c:axId val="214229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LSL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2299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1169072615923"/>
          <c:y val="0.8524300087489064"/>
          <c:w val="0.4648840769903762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MWhs Recommeded</a:t>
            </a:r>
            <a:r>
              <a:rPr lang="en-US" baseline="0"/>
              <a:t> by Lead Time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'Comparison of Cases'!$A$2</c:f>
              <c:strCache>
                <c:ptCount val="1"/>
                <c:pt idx="0">
                  <c:v>Original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'Comparison of Cases'!$B$1:$F$1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Cases'!$B$2:$F$2</c:f>
              <c:numCache>
                <c:formatCode>General</c:formatCode>
                <c:ptCount val="5"/>
                <c:pt idx="0">
                  <c:v>0</c:v>
                </c:pt>
                <c:pt idx="1">
                  <c:v>10108.799999999999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38-486C-AA82-7A6A0FC51CDB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'Comparison of Cases'!$B$1:$F$1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Cases'!$B$3:$F$3</c:f>
              <c:numCache>
                <c:formatCode>General</c:formatCode>
                <c:ptCount val="5"/>
                <c:pt idx="0">
                  <c:v>919</c:v>
                </c:pt>
                <c:pt idx="1">
                  <c:v>2677.3</c:v>
                </c:pt>
                <c:pt idx="2">
                  <c:v>2075</c:v>
                </c:pt>
                <c:pt idx="3">
                  <c:v>4918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38-486C-AA82-7A6A0FC51C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0316048"/>
        <c:axId val="2130316464"/>
      </c:barChart>
      <c:catAx>
        <c:axId val="213031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316464"/>
        <c:crosses val="autoZero"/>
        <c:auto val="1"/>
        <c:lblAlgn val="ctr"/>
        <c:lblOffset val="100"/>
        <c:noMultiLvlLbl val="0"/>
      </c:catAx>
      <c:valAx>
        <c:axId val="213031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31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94589137896224"/>
          <c:y val="0.8524300087489064"/>
          <c:w val="0.4615695874554142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Resource</a:t>
            </a:r>
            <a:r>
              <a:rPr lang="en-US" baseline="0"/>
              <a:t> Hours Recommended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'Comparison of Cases'!$G$1:$K$1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Cases'!$G$2:$K$2</c:f>
              <c:numCache>
                <c:formatCode>General</c:formatCode>
                <c:ptCount val="5"/>
                <c:pt idx="0">
                  <c:v>0</c:v>
                </c:pt>
                <c:pt idx="1">
                  <c:v>176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F2-4D9E-8D93-772641FC43E4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'Comparison of Cases'!$G$1:$K$1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Cases'!$G$3:$K$3</c:f>
              <c:numCache>
                <c:formatCode>General</c:formatCode>
                <c:ptCount val="5"/>
                <c:pt idx="0">
                  <c:v>2</c:v>
                </c:pt>
                <c:pt idx="1">
                  <c:v>51</c:v>
                </c:pt>
                <c:pt idx="2">
                  <c:v>13</c:v>
                </c:pt>
                <c:pt idx="3">
                  <c:v>17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F2-4D9E-8D93-772641FC43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855296"/>
        <c:axId val="240852800"/>
      </c:barChart>
      <c:catAx>
        <c:axId val="24085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852800"/>
        <c:crosses val="autoZero"/>
        <c:auto val="1"/>
        <c:lblAlgn val="ctr"/>
        <c:lblOffset val="100"/>
        <c:noMultiLvlLbl val="0"/>
      </c:catAx>
      <c:valAx>
        <c:axId val="24085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Resource Hours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85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99821656908273"/>
          <c:y val="0.8616892680081657"/>
          <c:w val="0.42321741032370958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Original</a:t>
            </a:r>
            <a:r>
              <a:rPr lang="en-US" baseline="0"/>
              <a:t> Case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Extension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Execution'!$E$4:$E$17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3-4CB5-8B8C-AE855950358D}"/>
            </c:ext>
          </c:extLst>
        </c:ser>
        <c:ser>
          <c:idx val="1"/>
          <c:order val="1"/>
          <c:tx>
            <c:v>Short Lead Time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Execution'!$F$4:$F$17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346</c:v>
                </c:pt>
                <c:pt idx="3">
                  <c:v>951</c:v>
                </c:pt>
                <c:pt idx="4">
                  <c:v>1841.8</c:v>
                </c:pt>
                <c:pt idx="5">
                  <c:v>1649</c:v>
                </c:pt>
                <c:pt idx="6">
                  <c:v>1694</c:v>
                </c:pt>
                <c:pt idx="7">
                  <c:v>443</c:v>
                </c:pt>
                <c:pt idx="8">
                  <c:v>1169</c:v>
                </c:pt>
                <c:pt idx="9">
                  <c:v>1305</c:v>
                </c:pt>
                <c:pt idx="10">
                  <c:v>558</c:v>
                </c:pt>
                <c:pt idx="11">
                  <c:v>152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23-4CB5-8B8C-AE855950358D}"/>
            </c:ext>
          </c:extLst>
        </c:ser>
        <c:ser>
          <c:idx val="2"/>
          <c:order val="2"/>
          <c:tx>
            <c:v>Medium Lead Time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Execution'!$G$4:$G$17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23-4CB5-8B8C-AE855950358D}"/>
            </c:ext>
          </c:extLst>
        </c:ser>
        <c:ser>
          <c:idx val="3"/>
          <c:order val="3"/>
          <c:tx>
            <c:v>Long Lead Time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Execution'!$H$4:$H$17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23-4CB5-8B8C-AE855950358D}"/>
            </c:ext>
          </c:extLst>
        </c:ser>
        <c:ser>
          <c:idx val="4"/>
          <c:order val="4"/>
          <c:tx>
            <c:v>Very Long Lead Time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'Original RUC Execution'!$A$4:$A$17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'Original RUC Execution'!$I$4:$I$17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23-4CB5-8B8C-AE8559503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2845264"/>
        <c:axId val="2122838192"/>
      </c:barChart>
      <c:catAx>
        <c:axId val="2122845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2838192"/>
        <c:crosses val="autoZero"/>
        <c:auto val="1"/>
        <c:lblAlgn val="ctr"/>
        <c:lblOffset val="100"/>
        <c:noMultiLvlLbl val="0"/>
      </c:catAx>
      <c:valAx>
        <c:axId val="2122838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HSL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284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67023352850124E-2"/>
          <c:y val="0.83447543015456405"/>
          <c:w val="0.87687327545595262"/>
          <c:h val="0.114599008457276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Scaling</a:t>
            </a:r>
            <a:r>
              <a:rPr lang="en-US" baseline="0"/>
              <a:t> Removed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Extension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'Changed Scaling'!$A$4:$A$17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Scaling'!$E$4:$E$17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435</c:v>
                </c:pt>
                <c:pt idx="10">
                  <c:v>484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9B-4914-8229-22BCD3EA02BA}"/>
            </c:ext>
          </c:extLst>
        </c:ser>
        <c:ser>
          <c:idx val="1"/>
          <c:order val="1"/>
          <c:tx>
            <c:v>Short Lead Time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'Changed Scaling'!$A$4:$A$17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Scaling'!$F$4:$F$17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203</c:v>
                </c:pt>
                <c:pt idx="4">
                  <c:v>755.4</c:v>
                </c:pt>
                <c:pt idx="5">
                  <c:v>521</c:v>
                </c:pt>
                <c:pt idx="6">
                  <c:v>576.4</c:v>
                </c:pt>
                <c:pt idx="7">
                  <c:v>113</c:v>
                </c:pt>
                <c:pt idx="8">
                  <c:v>226</c:v>
                </c:pt>
                <c:pt idx="9">
                  <c:v>226</c:v>
                </c:pt>
                <c:pt idx="10">
                  <c:v>56.5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9B-4914-8229-22BCD3EA02BA}"/>
            </c:ext>
          </c:extLst>
        </c:ser>
        <c:ser>
          <c:idx val="2"/>
          <c:order val="2"/>
          <c:tx>
            <c:v>Medium Lead Time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'Changed Scaling'!$A$4:$A$17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Scaling'!$G$4:$G$17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395</c:v>
                </c:pt>
                <c:pt idx="3">
                  <c:v>280</c:v>
                </c:pt>
                <c:pt idx="4">
                  <c:v>280</c:v>
                </c:pt>
                <c:pt idx="5">
                  <c:v>280</c:v>
                </c:pt>
                <c:pt idx="6">
                  <c:v>280</c:v>
                </c:pt>
                <c:pt idx="7">
                  <c:v>280</c:v>
                </c:pt>
                <c:pt idx="8">
                  <c:v>280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9B-4914-8229-22BCD3EA02BA}"/>
            </c:ext>
          </c:extLst>
        </c:ser>
        <c:ser>
          <c:idx val="3"/>
          <c:order val="3"/>
          <c:tx>
            <c:v>Long Lead Time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'Changed Scaling'!$A$4:$A$17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Scaling'!$H$4:$H$17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469</c:v>
                </c:pt>
                <c:pt idx="4">
                  <c:v>861</c:v>
                </c:pt>
                <c:pt idx="5">
                  <c:v>861</c:v>
                </c:pt>
                <c:pt idx="6">
                  <c:v>861</c:v>
                </c:pt>
                <c:pt idx="7">
                  <c:v>622</c:v>
                </c:pt>
                <c:pt idx="8">
                  <c:v>622</c:v>
                </c:pt>
                <c:pt idx="9">
                  <c:v>622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9B-4914-8229-22BCD3EA02BA}"/>
            </c:ext>
          </c:extLst>
        </c:ser>
        <c:ser>
          <c:idx val="4"/>
          <c:order val="4"/>
          <c:tx>
            <c:v>Very Long Lead Time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'Changed Scaling'!$A$4:$A$17</c:f>
              <c:numCache>
                <c:formatCode>General</c:formatCode>
                <c:ptCount val="14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16</c:v>
                </c:pt>
                <c:pt idx="6">
                  <c:v>17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23</c:v>
                </c:pt>
                <c:pt idx="13">
                  <c:v>24</c:v>
                </c:pt>
              </c:numCache>
            </c:numRef>
          </c:cat>
          <c:val>
            <c:numRef>
              <c:f>'Changed Scaling'!$I$4:$I$17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9B-4914-8229-22BCD3EA0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0483328"/>
        <c:axId val="2140487072"/>
      </c:barChart>
      <c:catAx>
        <c:axId val="2140483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0487072"/>
        <c:crosses val="autoZero"/>
        <c:auto val="1"/>
        <c:lblAlgn val="ctr"/>
        <c:lblOffset val="100"/>
        <c:noMultiLvlLbl val="0"/>
      </c:catAx>
      <c:valAx>
        <c:axId val="2140487072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HSL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048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367521367521364E-2"/>
          <c:y val="0.87986329833770782"/>
          <c:w val="0.92350427350427355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MWhs Recommended by Lead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'Comparison of Cases'!$B$1:$F$1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Cases'!$B$2:$F$2</c:f>
              <c:numCache>
                <c:formatCode>General</c:formatCode>
                <c:ptCount val="5"/>
                <c:pt idx="0">
                  <c:v>122</c:v>
                </c:pt>
                <c:pt idx="1">
                  <c:v>9522.6</c:v>
                </c:pt>
                <c:pt idx="2">
                  <c:v>4073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7B-4831-BF19-940217A7AF07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'Comparison of Cases'!$B$1:$F$1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Cases'!$B$3:$F$3</c:f>
              <c:numCache>
                <c:formatCode>General</c:formatCode>
                <c:ptCount val="5"/>
                <c:pt idx="0">
                  <c:v>523</c:v>
                </c:pt>
                <c:pt idx="1">
                  <c:v>6482.5</c:v>
                </c:pt>
                <c:pt idx="2">
                  <c:v>5892</c:v>
                </c:pt>
                <c:pt idx="3">
                  <c:v>1872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7B-4831-BF19-940217A7A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097760"/>
        <c:axId val="500099008"/>
      </c:barChart>
      <c:catAx>
        <c:axId val="5000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099008"/>
        <c:crosses val="autoZero"/>
        <c:auto val="1"/>
        <c:lblAlgn val="ctr"/>
        <c:lblOffset val="100"/>
        <c:noMultiLvlLbl val="0"/>
      </c:catAx>
      <c:valAx>
        <c:axId val="50009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097760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Resource</a:t>
            </a:r>
            <a:r>
              <a:rPr lang="en-US" baseline="0"/>
              <a:t> Hours Recommended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'Comparison of Cases'!$G$1:$K$1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Cases'!$G$2:$K$2</c:f>
              <c:numCache>
                <c:formatCode>General</c:formatCode>
                <c:ptCount val="5"/>
                <c:pt idx="0">
                  <c:v>1</c:v>
                </c:pt>
                <c:pt idx="1">
                  <c:v>166</c:v>
                </c:pt>
                <c:pt idx="2">
                  <c:v>25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3-41D1-9271-ADF4BC5DEA92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'Comparison of Cases'!$G$1:$K$1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Cases'!$G$3:$K$3</c:f>
              <c:numCache>
                <c:formatCode>General</c:formatCode>
                <c:ptCount val="5"/>
                <c:pt idx="0">
                  <c:v>1</c:v>
                </c:pt>
                <c:pt idx="1">
                  <c:v>106</c:v>
                </c:pt>
                <c:pt idx="2">
                  <c:v>28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3-41D1-9271-ADF4BC5DE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400112"/>
        <c:axId val="829315216"/>
      </c:barChart>
      <c:catAx>
        <c:axId val="50640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9315216"/>
        <c:crosses val="autoZero"/>
        <c:auto val="1"/>
        <c:lblAlgn val="ctr"/>
        <c:lblOffset val="100"/>
        <c:noMultiLvlLbl val="0"/>
      </c:catAx>
      <c:valAx>
        <c:axId val="82931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Resource</a:t>
                </a:r>
                <a:r>
                  <a:rPr lang="en-US" baseline="0"/>
                  <a:t> Hours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40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405017765075611"/>
          <c:y val="0.89409667541557303"/>
          <c:w val="0.4130495219800418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Original Case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Extension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'Original RUC Execution'!$E$2:$E$14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122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3B-405F-8AC2-464E7093AB44}"/>
            </c:ext>
          </c:extLst>
        </c:ser>
        <c:ser>
          <c:idx val="1"/>
          <c:order val="1"/>
          <c:tx>
            <c:v>Short Lead Time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'Original RUC Execution'!$F$2:$F$14</c:f>
              <c:numCache>
                <c:formatCode>General</c:formatCode>
                <c:ptCount val="13"/>
                <c:pt idx="0">
                  <c:v>906.2</c:v>
                </c:pt>
                <c:pt idx="1">
                  <c:v>749.4</c:v>
                </c:pt>
                <c:pt idx="2">
                  <c:v>558.4</c:v>
                </c:pt>
                <c:pt idx="3">
                  <c:v>502.4</c:v>
                </c:pt>
                <c:pt idx="4">
                  <c:v>1049</c:v>
                </c:pt>
                <c:pt idx="5">
                  <c:v>1059</c:v>
                </c:pt>
                <c:pt idx="6">
                  <c:v>674</c:v>
                </c:pt>
                <c:pt idx="7">
                  <c:v>728.6</c:v>
                </c:pt>
                <c:pt idx="8">
                  <c:v>635.4</c:v>
                </c:pt>
                <c:pt idx="9">
                  <c:v>653.4</c:v>
                </c:pt>
                <c:pt idx="10">
                  <c:v>1041.5999999999999</c:v>
                </c:pt>
                <c:pt idx="11">
                  <c:v>760.2</c:v>
                </c:pt>
                <c:pt idx="12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3B-405F-8AC2-464E7093AB44}"/>
            </c:ext>
          </c:extLst>
        </c:ser>
        <c:ser>
          <c:idx val="2"/>
          <c:order val="2"/>
          <c:tx>
            <c:v>Medium Lead Time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'Original RUC Execution'!$A$2:$A$14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'Original RUC Execution'!$G$2:$G$14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934</c:v>
                </c:pt>
                <c:pt idx="5">
                  <c:v>934</c:v>
                </c:pt>
                <c:pt idx="6">
                  <c:v>776</c:v>
                </c:pt>
                <c:pt idx="7">
                  <c:v>531</c:v>
                </c:pt>
                <c:pt idx="8">
                  <c:v>531</c:v>
                </c:pt>
                <c:pt idx="9">
                  <c:v>164</c:v>
                </c:pt>
                <c:pt idx="10">
                  <c:v>164</c:v>
                </c:pt>
                <c:pt idx="11">
                  <c:v>39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3B-405F-8AC2-464E7093AB44}"/>
            </c:ext>
          </c:extLst>
        </c:ser>
        <c:ser>
          <c:idx val="3"/>
          <c:order val="3"/>
          <c:tx>
            <c:v>Long Lead Time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'Original RUC Execution'!$A$2:$A$14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'Original RUC Execution'!$H$2:$H$14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3B-405F-8AC2-464E7093AB44}"/>
            </c:ext>
          </c:extLst>
        </c:ser>
        <c:ser>
          <c:idx val="4"/>
          <c:order val="4"/>
          <c:tx>
            <c:v>Very Long Lead Time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'Original RUC Execution'!$A$2:$A$14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'Original RUC Execution'!$I$2:$I$14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3B-405F-8AC2-464E7093AB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6114560"/>
        <c:axId val="746064224"/>
      </c:barChart>
      <c:catAx>
        <c:axId val="7461145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6064224"/>
        <c:crosses val="autoZero"/>
        <c:auto val="1"/>
        <c:lblAlgn val="ctr"/>
        <c:lblOffset val="100"/>
        <c:noMultiLvlLbl val="0"/>
      </c:catAx>
      <c:valAx>
        <c:axId val="746064224"/>
        <c:scaling>
          <c:orientation val="minMax"/>
          <c:max val="1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HSL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611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99999999989E-2"/>
          <c:y val="0.87060403907844852"/>
          <c:w val="0.9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Scaling Removed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Extension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'Changed Scaling'!$A$2:$A$14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'Changed Scaling'!$E$2:$E$14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81-45F4-8FB2-E58966873191}"/>
            </c:ext>
          </c:extLst>
        </c:ser>
        <c:ser>
          <c:idx val="1"/>
          <c:order val="1"/>
          <c:tx>
            <c:v>Short Lead Time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'Changed Scaling'!$A$2:$A$14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'Changed Scaling'!$F$2:$F$14</c:f>
              <c:numCache>
                <c:formatCode>General</c:formatCode>
                <c:ptCount val="13"/>
                <c:pt idx="0">
                  <c:v>906.2</c:v>
                </c:pt>
                <c:pt idx="1">
                  <c:v>805.9</c:v>
                </c:pt>
                <c:pt idx="2">
                  <c:v>511.9</c:v>
                </c:pt>
                <c:pt idx="3">
                  <c:v>455.9</c:v>
                </c:pt>
                <c:pt idx="4">
                  <c:v>599.1</c:v>
                </c:pt>
                <c:pt idx="5">
                  <c:v>812.1</c:v>
                </c:pt>
                <c:pt idx="6">
                  <c:v>360.2</c:v>
                </c:pt>
                <c:pt idx="7">
                  <c:v>436.6</c:v>
                </c:pt>
                <c:pt idx="8">
                  <c:v>435.2</c:v>
                </c:pt>
                <c:pt idx="9">
                  <c:v>274.60000000000002</c:v>
                </c:pt>
                <c:pt idx="10">
                  <c:v>617.6</c:v>
                </c:pt>
                <c:pt idx="11">
                  <c:v>219.6</c:v>
                </c:pt>
                <c:pt idx="12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81-45F4-8FB2-E58966873191}"/>
            </c:ext>
          </c:extLst>
        </c:ser>
        <c:ser>
          <c:idx val="2"/>
          <c:order val="2"/>
          <c:tx>
            <c:v>Medium Lead Time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'Changed Scaling'!$A$2:$A$14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'Changed Scaling'!$G$2:$G$14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1124</c:v>
                </c:pt>
                <c:pt idx="5">
                  <c:v>1369</c:v>
                </c:pt>
                <c:pt idx="6">
                  <c:v>1211</c:v>
                </c:pt>
                <c:pt idx="7">
                  <c:v>966</c:v>
                </c:pt>
                <c:pt idx="8">
                  <c:v>531</c:v>
                </c:pt>
                <c:pt idx="9">
                  <c:v>272</c:v>
                </c:pt>
                <c:pt idx="10">
                  <c:v>272</c:v>
                </c:pt>
                <c:pt idx="11">
                  <c:v>147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81-45F4-8FB2-E58966873191}"/>
            </c:ext>
          </c:extLst>
        </c:ser>
        <c:ser>
          <c:idx val="3"/>
          <c:order val="3"/>
          <c:tx>
            <c:v>Long Lead Time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'Changed Scaling'!$A$2:$A$14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'Changed Scaling'!$H$2:$H$14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234</c:v>
                </c:pt>
                <c:pt idx="5">
                  <c:v>234</c:v>
                </c:pt>
                <c:pt idx="6">
                  <c:v>234</c:v>
                </c:pt>
                <c:pt idx="7">
                  <c:v>234</c:v>
                </c:pt>
                <c:pt idx="8">
                  <c:v>234</c:v>
                </c:pt>
                <c:pt idx="9">
                  <c:v>234</c:v>
                </c:pt>
                <c:pt idx="10">
                  <c:v>234</c:v>
                </c:pt>
                <c:pt idx="11">
                  <c:v>234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81-45F4-8FB2-E58966873191}"/>
            </c:ext>
          </c:extLst>
        </c:ser>
        <c:ser>
          <c:idx val="4"/>
          <c:order val="4"/>
          <c:tx>
            <c:v>Very Long Lead Time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'Changed Scaling'!$A$2:$A$14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'Changed Scaling'!$I$2:$I$14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81-45F4-8FB2-E58966873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25961184"/>
        <c:axId val="1925962016"/>
      </c:barChart>
      <c:catAx>
        <c:axId val="1925961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</a:t>
                </a:r>
                <a:r>
                  <a:rPr lang="en-US" baseline="0"/>
                  <a:t> Hour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962016"/>
        <c:crosses val="autoZero"/>
        <c:auto val="1"/>
        <c:lblAlgn val="ctr"/>
        <c:lblOffset val="100"/>
        <c:noMultiLvlLbl val="0"/>
      </c:catAx>
      <c:valAx>
        <c:axId val="1925962016"/>
        <c:scaling>
          <c:orientation val="minMax"/>
          <c:max val="1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Sum of HSL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96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99999999989E-2"/>
          <c:y val="0.86134477981918922"/>
          <c:w val="0.9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 of HSL for Committed Resources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'Original RUC Execution'!$B$2:$B$20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511.5</c:v>
                </c:pt>
                <c:pt idx="3">
                  <c:v>664</c:v>
                </c:pt>
                <c:pt idx="4">
                  <c:v>618</c:v>
                </c:pt>
                <c:pt idx="5">
                  <c:v>714</c:v>
                </c:pt>
                <c:pt idx="6">
                  <c:v>226</c:v>
                </c:pt>
                <c:pt idx="7">
                  <c:v>226</c:v>
                </c:pt>
                <c:pt idx="8">
                  <c:v>674</c:v>
                </c:pt>
                <c:pt idx="9">
                  <c:v>942</c:v>
                </c:pt>
                <c:pt idx="10">
                  <c:v>748</c:v>
                </c:pt>
                <c:pt idx="11">
                  <c:v>748</c:v>
                </c:pt>
                <c:pt idx="12">
                  <c:v>2634.7</c:v>
                </c:pt>
                <c:pt idx="13">
                  <c:v>4100.7</c:v>
                </c:pt>
                <c:pt idx="14">
                  <c:v>4564.6000000000004</c:v>
                </c:pt>
                <c:pt idx="15">
                  <c:v>4564.6000000000004</c:v>
                </c:pt>
                <c:pt idx="16">
                  <c:v>3786.8</c:v>
                </c:pt>
                <c:pt idx="17">
                  <c:v>2871</c:v>
                </c:pt>
                <c:pt idx="18">
                  <c:v>2269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D-4C71-81A3-7E7132ECF859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'Changed Scaling'!$B$2:$B$20</c:f>
              <c:numCache>
                <c:formatCode>General</c:formatCode>
                <c:ptCount val="19"/>
                <c:pt idx="0">
                  <c:v>126</c:v>
                </c:pt>
                <c:pt idx="1">
                  <c:v>126</c:v>
                </c:pt>
                <c:pt idx="2">
                  <c:v>239</c:v>
                </c:pt>
                <c:pt idx="3">
                  <c:v>676</c:v>
                </c:pt>
                <c:pt idx="4">
                  <c:v>454</c:v>
                </c:pt>
                <c:pt idx="5">
                  <c:v>805.3</c:v>
                </c:pt>
                <c:pt idx="6">
                  <c:v>454</c:v>
                </c:pt>
                <c:pt idx="7">
                  <c:v>454</c:v>
                </c:pt>
                <c:pt idx="8">
                  <c:v>854</c:v>
                </c:pt>
                <c:pt idx="9">
                  <c:v>976</c:v>
                </c:pt>
                <c:pt idx="10">
                  <c:v>976</c:v>
                </c:pt>
                <c:pt idx="11">
                  <c:v>976</c:v>
                </c:pt>
                <c:pt idx="12">
                  <c:v>2724</c:v>
                </c:pt>
                <c:pt idx="13">
                  <c:v>4767.8</c:v>
                </c:pt>
                <c:pt idx="14">
                  <c:v>5165</c:v>
                </c:pt>
                <c:pt idx="15">
                  <c:v>4409.8</c:v>
                </c:pt>
                <c:pt idx="16">
                  <c:v>4055.8</c:v>
                </c:pt>
                <c:pt idx="17">
                  <c:v>2886</c:v>
                </c:pt>
                <c:pt idx="18">
                  <c:v>2262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FD-4C71-81A3-7E7132ECF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0809231"/>
        <c:axId val="1110821711"/>
      </c:barChart>
      <c:catAx>
        <c:axId val="11108092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821711"/>
        <c:crosses val="autoZero"/>
        <c:auto val="1"/>
        <c:lblAlgn val="ctr"/>
        <c:lblOffset val="100"/>
        <c:noMultiLvlLbl val="0"/>
      </c:catAx>
      <c:valAx>
        <c:axId val="1110821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Sum of Max HSL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809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012534490880949"/>
          <c:y val="0.87060403907844852"/>
          <c:w val="0.35803990847297934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Sum of LSL for Committed Resources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Original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'Original RUC Execution'!$C$2:$C$20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172</c:v>
                </c:pt>
                <c:pt idx="3">
                  <c:v>200</c:v>
                </c:pt>
                <c:pt idx="4">
                  <c:v>200</c:v>
                </c:pt>
                <c:pt idx="5">
                  <c:v>224</c:v>
                </c:pt>
                <c:pt idx="6">
                  <c:v>16</c:v>
                </c:pt>
                <c:pt idx="7">
                  <c:v>16</c:v>
                </c:pt>
                <c:pt idx="8">
                  <c:v>71</c:v>
                </c:pt>
                <c:pt idx="9">
                  <c:v>134</c:v>
                </c:pt>
                <c:pt idx="10">
                  <c:v>74</c:v>
                </c:pt>
                <c:pt idx="11">
                  <c:v>74</c:v>
                </c:pt>
                <c:pt idx="12">
                  <c:v>908.6</c:v>
                </c:pt>
                <c:pt idx="13">
                  <c:v>1193.5999999999999</c:v>
                </c:pt>
                <c:pt idx="14">
                  <c:v>1184</c:v>
                </c:pt>
                <c:pt idx="15">
                  <c:v>1184</c:v>
                </c:pt>
                <c:pt idx="16">
                  <c:v>968</c:v>
                </c:pt>
                <c:pt idx="17">
                  <c:v>809</c:v>
                </c:pt>
                <c:pt idx="18">
                  <c:v>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49-45D3-98B4-23EC1F5716D8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'Original RUC Execution'!$A$2:$A$20</c:f>
              <c:numCache>
                <c:formatCode>General</c:formatCode>
                <c:ptCount val="19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</c:numCache>
            </c:numRef>
          </c:cat>
          <c:val>
            <c:numRef>
              <c:f>'Changed Scaling'!$C$2:$C$20</c:f>
              <c:numCache>
                <c:formatCode>General</c:formatCode>
                <c:ptCount val="19"/>
                <c:pt idx="0">
                  <c:v>64.2</c:v>
                </c:pt>
                <c:pt idx="1">
                  <c:v>64.2</c:v>
                </c:pt>
                <c:pt idx="2">
                  <c:v>72.2</c:v>
                </c:pt>
                <c:pt idx="3">
                  <c:v>184.2</c:v>
                </c:pt>
                <c:pt idx="4">
                  <c:v>96</c:v>
                </c:pt>
                <c:pt idx="5">
                  <c:v>260</c:v>
                </c:pt>
                <c:pt idx="6">
                  <c:v>96</c:v>
                </c:pt>
                <c:pt idx="7">
                  <c:v>96</c:v>
                </c:pt>
                <c:pt idx="8">
                  <c:v>139</c:v>
                </c:pt>
                <c:pt idx="9">
                  <c:v>154</c:v>
                </c:pt>
                <c:pt idx="10">
                  <c:v>154</c:v>
                </c:pt>
                <c:pt idx="11">
                  <c:v>154</c:v>
                </c:pt>
                <c:pt idx="12">
                  <c:v>606</c:v>
                </c:pt>
                <c:pt idx="13">
                  <c:v>1081</c:v>
                </c:pt>
                <c:pt idx="14">
                  <c:v>1282.5999999999999</c:v>
                </c:pt>
                <c:pt idx="15">
                  <c:v>1026</c:v>
                </c:pt>
                <c:pt idx="16">
                  <c:v>1008.5</c:v>
                </c:pt>
                <c:pt idx="17">
                  <c:v>698</c:v>
                </c:pt>
                <c:pt idx="18">
                  <c:v>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49-45D3-98B4-23EC1F5716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4811279"/>
        <c:axId val="1104809199"/>
      </c:barChart>
      <c:catAx>
        <c:axId val="11048112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Delivery 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4809199"/>
        <c:crosses val="autoZero"/>
        <c:auto val="1"/>
        <c:lblAlgn val="ctr"/>
        <c:lblOffset val="100"/>
        <c:noMultiLvlLbl val="0"/>
      </c:catAx>
      <c:valAx>
        <c:axId val="1104809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Su</a:t>
                </a:r>
                <a:r>
                  <a:rPr lang="en-US" baseline="0"/>
                  <a:t>m of Min LSL (MW)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4811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012534490880949"/>
          <c:y val="0.86134477981918922"/>
          <c:w val="0.34521939565246651"/>
          <c:h val="7.38404053659959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MWhs Recommended by Lead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'Comparison of Cases'!$A$2</c:f>
              <c:strCache>
                <c:ptCount val="1"/>
                <c:pt idx="0">
                  <c:v>Original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'Comparison of Cases'!$B$1:$F$1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Cases'!$B$2:$F$2</c:f>
              <c:numCache>
                <c:formatCode>General</c:formatCode>
                <c:ptCount val="5"/>
                <c:pt idx="0">
                  <c:v>6590</c:v>
                </c:pt>
                <c:pt idx="1">
                  <c:v>14756.9</c:v>
                </c:pt>
                <c:pt idx="2">
                  <c:v>9516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0A-4B78-8DDA-21FED97D9F32}"/>
            </c:ext>
          </c:extLst>
        </c:ser>
        <c:ser>
          <c:idx val="1"/>
          <c:order val="1"/>
          <c:tx>
            <c:v>Scaling Removed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'Comparison of Cases'!$B$1:$F$1</c:f>
              <c:strCache>
                <c:ptCount val="5"/>
                <c:pt idx="0">
                  <c:v>Extension</c:v>
                </c:pt>
                <c:pt idx="1">
                  <c:v>Short Lead Time</c:v>
                </c:pt>
                <c:pt idx="2">
                  <c:v>Medium Lead Time</c:v>
                </c:pt>
                <c:pt idx="3">
                  <c:v>Long Lead Time</c:v>
                </c:pt>
                <c:pt idx="4">
                  <c:v>Very Long Lead Time</c:v>
                </c:pt>
              </c:strCache>
            </c:strRef>
          </c:cat>
          <c:val>
            <c:numRef>
              <c:f>'Comparison of Cases'!$B$3:$F$3</c:f>
              <c:numCache>
                <c:formatCode>General</c:formatCode>
                <c:ptCount val="5"/>
                <c:pt idx="0">
                  <c:v>8487</c:v>
                </c:pt>
                <c:pt idx="1">
                  <c:v>8052.4000000000005</c:v>
                </c:pt>
                <c:pt idx="2">
                  <c:v>13822</c:v>
                </c:pt>
                <c:pt idx="3">
                  <c:v>2179.3000000000002</c:v>
                </c:pt>
                <c:pt idx="4">
                  <c:v>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0A-4B78-8DDA-21FED97D9F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3786191"/>
        <c:axId val="1323782447"/>
      </c:barChart>
      <c:catAx>
        <c:axId val="1323786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3782447"/>
        <c:crosses val="autoZero"/>
        <c:auto val="1"/>
        <c:lblAlgn val="ctr"/>
        <c:lblOffset val="100"/>
        <c:noMultiLvlLbl val="0"/>
      </c:catAx>
      <c:valAx>
        <c:axId val="1323782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378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8438320209973"/>
          <c:y val="0.88364272006321787"/>
          <c:w val="0.3898840769903761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6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18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51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73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8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94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4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63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3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57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40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7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971800"/>
            <a:ext cx="564603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Analysis on Changing Generation Cost Scaling in HRUC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C76A1-8189-4031-B3D6-1121DF20B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048000"/>
            <a:ext cx="4724400" cy="518318"/>
          </a:xfrm>
        </p:spPr>
        <p:txBody>
          <a:bodyPr/>
          <a:lstStyle/>
          <a:p>
            <a:r>
              <a:rPr lang="en-US" dirty="0"/>
              <a:t>Feb 23</a:t>
            </a:r>
            <a:r>
              <a:rPr lang="en-US" baseline="30000" dirty="0"/>
              <a:t>rd</a:t>
            </a:r>
            <a:r>
              <a:rPr lang="en-US" dirty="0"/>
              <a:t>, 2022 04:00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0CD2A-0AF6-40A9-AE47-E01B4EA34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42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CFCC-ADEE-4D13-BA2F-F42046F9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Original vs Scaling Removed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DA2A2-7D97-4114-AAF4-52CF72CAA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487FDA3-CEF0-4D8C-8FDF-7F87FAA365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4095722"/>
              </p:ext>
            </p:extLst>
          </p:nvPr>
        </p:nvGraphicFramePr>
        <p:xfrm>
          <a:off x="1600200" y="6096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6DAEC6C-BAD1-4316-BDB9-F3B93D47B9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326912"/>
              </p:ext>
            </p:extLst>
          </p:nvPr>
        </p:nvGraphicFramePr>
        <p:xfrm>
          <a:off x="1600200" y="32766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9856755-0447-4E45-A6A2-B01E38B0263B}"/>
              </a:ext>
            </a:extLst>
          </p:cNvPr>
          <p:cNvSpPr txBox="1"/>
          <p:nvPr/>
        </p:nvSpPr>
        <p:spPr>
          <a:xfrm>
            <a:off x="2571750" y="6005593"/>
            <a:ext cx="407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Note: HSL for each Resource was maximum value over commitment block</a:t>
            </a:r>
          </a:p>
          <a:p>
            <a:r>
              <a:rPr lang="en-US" sz="900" dirty="0">
                <a:solidFill>
                  <a:schemeClr val="tx2"/>
                </a:solidFill>
              </a:rPr>
              <a:t>          LSL for each Resource was minimum value over commitment block</a:t>
            </a:r>
          </a:p>
        </p:txBody>
      </p:sp>
    </p:spTree>
    <p:extLst>
      <p:ext uri="{BB962C8B-B14F-4D97-AF65-F5344CB8AC3E}">
        <p14:creationId xmlns:p14="http://schemas.microsoft.com/office/powerpoint/2010/main" val="3835519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18388-244E-4755-AD6E-138CC3B2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Original vs Scaling Removed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06F6C-DF87-4EDD-9348-0B7E6A582D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6CAB59-D504-4E6A-9D66-13950438091F}"/>
              </a:ext>
            </a:extLst>
          </p:cNvPr>
          <p:cNvSpPr txBox="1"/>
          <p:nvPr/>
        </p:nvSpPr>
        <p:spPr>
          <a:xfrm>
            <a:off x="6477000" y="345386"/>
            <a:ext cx="27874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Note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Extensions: Resource Output is Extended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Short Lead Time: 0 &lt; Startup Time &lt; 1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Medium Lead Time: 1 &lt;= Startup Time &lt; 5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 Lead Time: 5 &lt;= Startup Time &lt; 10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Very Long Lead Time: 10 </a:t>
            </a:r>
            <a:r>
              <a:rPr lang="en-US" sz="900" dirty="0" err="1"/>
              <a:t>hrs</a:t>
            </a:r>
            <a:r>
              <a:rPr lang="en-US" sz="900" dirty="0"/>
              <a:t> &lt;= Startup Time</a:t>
            </a:r>
          </a:p>
          <a:p>
            <a:endParaRPr lang="en-US" sz="9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90C5500-BFC4-423C-8689-10E3B33321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899382"/>
              </p:ext>
            </p:extLst>
          </p:nvPr>
        </p:nvGraphicFramePr>
        <p:xfrm>
          <a:off x="1371600" y="821116"/>
          <a:ext cx="64008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D392291-9CE7-46DD-93EF-BC28BB969A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262008"/>
              </p:ext>
            </p:extLst>
          </p:nvPr>
        </p:nvGraphicFramePr>
        <p:xfrm>
          <a:off x="1371600" y="3658784"/>
          <a:ext cx="64008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86525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4C42-EBEA-4D57-9765-E719D23F3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Sum of HSL Committed by HRUC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36BD6-2DAE-40E2-8F00-90ADD2CE0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383FE8-197D-46B9-99BD-2CF98261FE7F}"/>
              </a:ext>
            </a:extLst>
          </p:cNvPr>
          <p:cNvSpPr txBox="1"/>
          <p:nvPr/>
        </p:nvSpPr>
        <p:spPr>
          <a:xfrm>
            <a:off x="6381094" y="410705"/>
            <a:ext cx="27874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Note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Extensions: Resource Output is Extended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Short Lead Time: 0 &lt; Startup Time &lt; 1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Medium Lead Time: 1 &lt;= Startup Time &lt; 5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 Lead Time: 5 &lt;= Startup Time &lt; 10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Very Long Lead Time: 10 </a:t>
            </a:r>
            <a:r>
              <a:rPr lang="en-US" sz="900" dirty="0" err="1"/>
              <a:t>hrs</a:t>
            </a:r>
            <a:r>
              <a:rPr lang="en-US" sz="900" dirty="0"/>
              <a:t> &lt;= Startup Time</a:t>
            </a:r>
          </a:p>
          <a:p>
            <a:endParaRPr lang="en-US" sz="9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F93E8B-0C6A-4A0E-9EA9-61A07731C2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848079"/>
              </p:ext>
            </p:extLst>
          </p:nvPr>
        </p:nvGraphicFramePr>
        <p:xfrm>
          <a:off x="1600200" y="8382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A5610D9-44A5-404E-B52A-57C513A47F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931593"/>
              </p:ext>
            </p:extLst>
          </p:nvPr>
        </p:nvGraphicFramePr>
        <p:xfrm>
          <a:off x="1638300" y="35052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36CBF42-A820-4ACD-82AF-85049046E7B7}"/>
              </a:ext>
            </a:extLst>
          </p:cNvPr>
          <p:cNvSpPr txBox="1"/>
          <p:nvPr/>
        </p:nvSpPr>
        <p:spPr>
          <a:xfrm>
            <a:off x="2571750" y="6132984"/>
            <a:ext cx="407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Note: HSL for each Resource was maximum value over commitment block</a:t>
            </a:r>
          </a:p>
        </p:txBody>
      </p:sp>
    </p:spTree>
    <p:extLst>
      <p:ext uri="{BB962C8B-B14F-4D97-AF65-F5344CB8AC3E}">
        <p14:creationId xmlns:p14="http://schemas.microsoft.com/office/powerpoint/2010/main" val="3269178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C76A1-8189-4031-B3D6-1121DF20B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048000"/>
            <a:ext cx="8458200" cy="518318"/>
          </a:xfrm>
        </p:spPr>
        <p:txBody>
          <a:bodyPr/>
          <a:lstStyle/>
          <a:p>
            <a:r>
              <a:rPr lang="en-US" dirty="0"/>
              <a:t>October 3</a:t>
            </a:r>
            <a:r>
              <a:rPr lang="en-US" baseline="30000" dirty="0"/>
              <a:t>rd</a:t>
            </a:r>
            <a:r>
              <a:rPr lang="en-US" dirty="0"/>
              <a:t>, 2021 6:00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0CD2A-0AF6-40A9-AE47-E01B4EA34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38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CFCC-ADEE-4D13-BA2F-F42046F9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Original vs Scaling Removed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DA2A2-7D97-4114-AAF4-52CF72CAA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BBE644B-4638-4D09-9D53-8185CC2239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844907"/>
              </p:ext>
            </p:extLst>
          </p:nvPr>
        </p:nvGraphicFramePr>
        <p:xfrm>
          <a:off x="1596325" y="6096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B82549F-325E-4AAD-B115-C201A68D09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001114"/>
              </p:ext>
            </p:extLst>
          </p:nvPr>
        </p:nvGraphicFramePr>
        <p:xfrm>
          <a:off x="1596325" y="3359674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58B2AF7-E9A2-4B4B-AD8A-B496F1030AA8}"/>
              </a:ext>
            </a:extLst>
          </p:cNvPr>
          <p:cNvSpPr txBox="1"/>
          <p:nvPr/>
        </p:nvSpPr>
        <p:spPr>
          <a:xfrm>
            <a:off x="2571750" y="6063734"/>
            <a:ext cx="407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Note: HSL for each Resource was maximum value over commitment block</a:t>
            </a:r>
          </a:p>
          <a:p>
            <a:r>
              <a:rPr lang="en-US" sz="900" dirty="0">
                <a:solidFill>
                  <a:schemeClr val="tx2"/>
                </a:solidFill>
              </a:rPr>
              <a:t>          LSL for each Resource was minimum value over commitment block</a:t>
            </a:r>
          </a:p>
        </p:txBody>
      </p:sp>
    </p:spTree>
    <p:extLst>
      <p:ext uri="{BB962C8B-B14F-4D97-AF65-F5344CB8AC3E}">
        <p14:creationId xmlns:p14="http://schemas.microsoft.com/office/powerpoint/2010/main" val="540447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18388-244E-4755-AD6E-138CC3B2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Original vs Scaling Removed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06F6C-DF87-4EDD-9348-0B7E6A582D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6CAB59-D504-4E6A-9D66-13950438091F}"/>
              </a:ext>
            </a:extLst>
          </p:cNvPr>
          <p:cNvSpPr txBox="1"/>
          <p:nvPr/>
        </p:nvSpPr>
        <p:spPr>
          <a:xfrm>
            <a:off x="6477000" y="380636"/>
            <a:ext cx="27874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Note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Extensions: Resource Output is Extended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Short Lead Time: 0 &lt; Startup Time &lt; 1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Medium Lead Time: 1 &lt;= Startup Time &lt; 5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 Lead Time: 5 &lt;= Startup Time &lt; 10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Very Long Lead Time: 10 </a:t>
            </a:r>
            <a:r>
              <a:rPr lang="en-US" sz="900" dirty="0" err="1"/>
              <a:t>hrs</a:t>
            </a:r>
            <a:r>
              <a:rPr lang="en-US" sz="900" dirty="0"/>
              <a:t> &lt;= Startup Time</a:t>
            </a:r>
          </a:p>
          <a:p>
            <a:endParaRPr lang="en-US" sz="900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4FB30FF-C637-41D2-904D-2DE260DFEC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9039067"/>
              </p:ext>
            </p:extLst>
          </p:nvPr>
        </p:nvGraphicFramePr>
        <p:xfrm>
          <a:off x="1638300" y="844691"/>
          <a:ext cx="64008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0BC1E6F-2FAB-4E08-8A32-A6A3B65FC3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00076"/>
              </p:ext>
            </p:extLst>
          </p:nvPr>
        </p:nvGraphicFramePr>
        <p:xfrm>
          <a:off x="1641529" y="3581400"/>
          <a:ext cx="64008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44001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4C42-EBEA-4D57-9765-E719D23F3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Sum of HSL Committed by HRUC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36BD6-2DAE-40E2-8F00-90ADD2CE0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383FE8-197D-46B9-99BD-2CF98261FE7F}"/>
              </a:ext>
            </a:extLst>
          </p:cNvPr>
          <p:cNvSpPr txBox="1"/>
          <p:nvPr/>
        </p:nvSpPr>
        <p:spPr>
          <a:xfrm>
            <a:off x="6366887" y="349515"/>
            <a:ext cx="27874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Note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Extensions: Resource Output is Extended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Short Lead Time: 0 &lt; Startup Time &lt; 1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Medium Lead Time: 1 &lt;= Startup Time &lt; 5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 Lead Time: 5 &lt;= Startup Time &lt; 10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Very Long Lead Time: 10 </a:t>
            </a:r>
            <a:r>
              <a:rPr lang="en-US" sz="900" dirty="0" err="1"/>
              <a:t>hrs</a:t>
            </a:r>
            <a:r>
              <a:rPr lang="en-US" sz="900" dirty="0"/>
              <a:t> &lt;= Startup Time</a:t>
            </a:r>
          </a:p>
          <a:p>
            <a:endParaRPr lang="en-US" sz="900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6665EE2-5331-412C-856A-8B444B4F8D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706968"/>
              </p:ext>
            </p:extLst>
          </p:nvPr>
        </p:nvGraphicFramePr>
        <p:xfrm>
          <a:off x="1638300" y="815379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FE847CC-57F8-4349-8453-C636508893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846061"/>
              </p:ext>
            </p:extLst>
          </p:nvPr>
        </p:nvGraphicFramePr>
        <p:xfrm>
          <a:off x="1600200" y="3414355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871E964-6D02-4D68-8B1B-EDDEA070E315}"/>
              </a:ext>
            </a:extLst>
          </p:cNvPr>
          <p:cNvSpPr txBox="1"/>
          <p:nvPr/>
        </p:nvSpPr>
        <p:spPr>
          <a:xfrm>
            <a:off x="2571750" y="6095518"/>
            <a:ext cx="407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Note: HSL for each Resource was maximum value over commitment block</a:t>
            </a:r>
          </a:p>
        </p:txBody>
      </p:sp>
    </p:spTree>
    <p:extLst>
      <p:ext uri="{BB962C8B-B14F-4D97-AF65-F5344CB8AC3E}">
        <p14:creationId xmlns:p14="http://schemas.microsoft.com/office/powerpoint/2010/main" val="294097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C76A1-8189-4031-B3D6-1121DF20B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048000"/>
            <a:ext cx="8458200" cy="518318"/>
          </a:xfrm>
        </p:spPr>
        <p:txBody>
          <a:bodyPr/>
          <a:lstStyle/>
          <a:p>
            <a:r>
              <a:rPr lang="en-US" dirty="0"/>
              <a:t>September 2</a:t>
            </a:r>
            <a:r>
              <a:rPr lang="en-US" baseline="30000" dirty="0"/>
              <a:t>nd</a:t>
            </a:r>
            <a:r>
              <a:rPr lang="en-US" dirty="0"/>
              <a:t>, 2021 7:00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0CD2A-0AF6-40A9-AE47-E01B4EA34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42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CFCC-ADEE-4D13-BA2F-F42046F9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Original vs Scaling Removed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DA2A2-7D97-4114-AAF4-52CF72CAA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39D5349-E325-4C0E-951E-2A168C5DBA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9156498"/>
              </p:ext>
            </p:extLst>
          </p:nvPr>
        </p:nvGraphicFramePr>
        <p:xfrm>
          <a:off x="1609241" y="7620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59C4AD7-8BDC-412F-B6DE-A636AB1C8E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010749"/>
              </p:ext>
            </p:extLst>
          </p:nvPr>
        </p:nvGraphicFramePr>
        <p:xfrm>
          <a:off x="1638300" y="3329553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4B05132-AE26-4512-85C2-3A83B1CF8F44}"/>
              </a:ext>
            </a:extLst>
          </p:cNvPr>
          <p:cNvSpPr txBox="1"/>
          <p:nvPr/>
        </p:nvSpPr>
        <p:spPr>
          <a:xfrm>
            <a:off x="2571750" y="5943600"/>
            <a:ext cx="407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Note: HSL for each Resource was maximum value over commitment block</a:t>
            </a:r>
          </a:p>
          <a:p>
            <a:r>
              <a:rPr lang="en-US" sz="900" dirty="0">
                <a:solidFill>
                  <a:schemeClr val="tx2"/>
                </a:solidFill>
              </a:rPr>
              <a:t>          LSL for each Resource was minimum value over commitment block</a:t>
            </a:r>
          </a:p>
        </p:txBody>
      </p:sp>
    </p:spTree>
    <p:extLst>
      <p:ext uri="{BB962C8B-B14F-4D97-AF65-F5344CB8AC3E}">
        <p14:creationId xmlns:p14="http://schemas.microsoft.com/office/powerpoint/2010/main" val="376529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9C66F-F202-4E87-8F9F-AA4863C3F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3E625-D22F-44BE-8429-DB416F116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8831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Cost scaling factor was introduced with NPRR 864 in October 2018.</a:t>
            </a:r>
          </a:p>
          <a:p>
            <a:r>
              <a:rPr lang="en-US" sz="1800" dirty="0"/>
              <a:t>Scaling factor modifies the Start Up and Minimum Energy Costs for Resources with a cold start time of one hour or less. 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intent was to make short lead time Resources appear more economical in the RUC optimization.</a:t>
            </a:r>
          </a:p>
          <a:p>
            <a:r>
              <a:rPr lang="en-US" sz="1800" dirty="0"/>
              <a:t>Under the previous operational approach, this would allow ERCOT to defer commitment decisions and provide market participants additional time to self-commit their Resources.</a:t>
            </a:r>
          </a:p>
          <a:p>
            <a:r>
              <a:rPr lang="en-US" sz="1800" dirty="0"/>
              <a:t>Ideally, it was hoped that commitments would not be needed due the deferred commitments.</a:t>
            </a:r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FBFE6-836B-46A5-9B96-D882AAAB2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47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18388-244E-4755-AD6E-138CC3B2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Original vs Scaled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06F6C-DF87-4EDD-9348-0B7E6A582D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6CAB59-D504-4E6A-9D66-13950438091F}"/>
              </a:ext>
            </a:extLst>
          </p:cNvPr>
          <p:cNvSpPr txBox="1"/>
          <p:nvPr/>
        </p:nvSpPr>
        <p:spPr>
          <a:xfrm>
            <a:off x="6477000" y="344094"/>
            <a:ext cx="27874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Note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Extensions: Resource Output is Extended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Short Lead Time: 0 &lt; Startup Time &lt; 1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Medium Lead Time: 1 &lt;= Startup Time &lt; 5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 Lead Time: 5 &lt;= Startup Time &lt; 10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Very Long Lead Time: 10 </a:t>
            </a:r>
            <a:r>
              <a:rPr lang="en-US" sz="900" dirty="0" err="1"/>
              <a:t>hrs</a:t>
            </a:r>
            <a:r>
              <a:rPr lang="en-US" sz="900" dirty="0"/>
              <a:t> &lt;= Startup Time</a:t>
            </a:r>
          </a:p>
          <a:p>
            <a:endParaRPr lang="en-US" sz="9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BD66E00-64B8-41DB-B1A9-3376111A89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790732"/>
              </p:ext>
            </p:extLst>
          </p:nvPr>
        </p:nvGraphicFramePr>
        <p:xfrm>
          <a:off x="1409700" y="762000"/>
          <a:ext cx="64008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EB7959D-0922-4372-8CF3-D45682419E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003707"/>
              </p:ext>
            </p:extLst>
          </p:nvPr>
        </p:nvGraphicFramePr>
        <p:xfrm>
          <a:off x="1469922" y="3579850"/>
          <a:ext cx="64008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23529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4C42-EBEA-4D57-9765-E719D23F3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Sum of HSL Committed by HRUC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36BD6-2DAE-40E2-8F00-90ADD2CE0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383FE8-197D-46B9-99BD-2CF98261FE7F}"/>
              </a:ext>
            </a:extLst>
          </p:cNvPr>
          <p:cNvSpPr txBox="1"/>
          <p:nvPr/>
        </p:nvSpPr>
        <p:spPr>
          <a:xfrm>
            <a:off x="6356555" y="349480"/>
            <a:ext cx="27874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Note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Extensions: Resource Output is Extended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Short Lead Time: 0 &lt; Startup Time &lt; 1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Medium Lead Time: 1 &lt;= Startup Time &lt; 5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 Lead Time: 5 &lt;= Startup Time &lt; 10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Very Long Lead Time: 10 </a:t>
            </a:r>
            <a:r>
              <a:rPr lang="en-US" sz="900" dirty="0" err="1"/>
              <a:t>hrs</a:t>
            </a:r>
            <a:r>
              <a:rPr lang="en-US" sz="900" dirty="0"/>
              <a:t> &lt;= Startup Time</a:t>
            </a:r>
          </a:p>
          <a:p>
            <a:endParaRPr lang="en-US" sz="9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1274E3E-AE0E-4753-B16C-4205AD2F3C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59099"/>
              </p:ext>
            </p:extLst>
          </p:nvPr>
        </p:nvGraphicFramePr>
        <p:xfrm>
          <a:off x="1604045" y="821837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8947980-987C-45DF-A46D-28327C9DC1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990561"/>
              </p:ext>
            </p:extLst>
          </p:nvPr>
        </p:nvGraphicFramePr>
        <p:xfrm>
          <a:off x="1607920" y="34290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D2716CE-0B10-4B40-8640-571AE69B5421}"/>
              </a:ext>
            </a:extLst>
          </p:cNvPr>
          <p:cNvSpPr txBox="1"/>
          <p:nvPr/>
        </p:nvSpPr>
        <p:spPr>
          <a:xfrm>
            <a:off x="2571750" y="6188990"/>
            <a:ext cx="407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Note: HSL for each Resource was maximum value over commitment block</a:t>
            </a:r>
          </a:p>
        </p:txBody>
      </p:sp>
    </p:spTree>
    <p:extLst>
      <p:ext uri="{BB962C8B-B14F-4D97-AF65-F5344CB8AC3E}">
        <p14:creationId xmlns:p14="http://schemas.microsoft.com/office/powerpoint/2010/main" val="2534233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2A19-DD0A-4F82-99C1-5C3ABE1AF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Conclusions and Future Work on Scaling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41D23-85EF-4776-9BD8-27D2318FE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1800" dirty="0"/>
              <a:t>Generally, changing the scaling induces the RUC optimization to favor extensions, medium and long lead time Resources over short lead time Resources</a:t>
            </a:r>
          </a:p>
          <a:p>
            <a:pPr lvl="1"/>
            <a:r>
              <a:rPr lang="en-US" sz="1600" dirty="0"/>
              <a:t>This conclusion may not hold for cases with very low HASL margins (10/3/2021 3:00)</a:t>
            </a:r>
          </a:p>
          <a:p>
            <a:pPr lvl="1"/>
            <a:r>
              <a:rPr lang="en-US" sz="1600" dirty="0"/>
              <a:t>Possibly because HRUC already recommends most of the Resources available</a:t>
            </a:r>
          </a:p>
          <a:p>
            <a:pPr lvl="1"/>
            <a:endParaRPr lang="en-US" sz="1400" dirty="0"/>
          </a:p>
          <a:p>
            <a:r>
              <a:rPr lang="en-US" sz="1800" dirty="0"/>
              <a:t>The Scaling Removed cases tend to have similar amounts of HSL capacity, but lower aggregate LSL and fewer Resources</a:t>
            </a:r>
          </a:p>
          <a:p>
            <a:pPr lvl="1"/>
            <a:r>
              <a:rPr lang="en-US" sz="1600" dirty="0"/>
              <a:t>Optimization chooses larger Resources when scaling is removed 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1800" dirty="0"/>
              <a:t>Change in behavior is consistent for morning and evening peaks</a:t>
            </a:r>
          </a:p>
          <a:p>
            <a:pPr lvl="1"/>
            <a:r>
              <a:rPr lang="en-US" sz="1400" dirty="0"/>
              <a:t>All cases show positive results for afternoon peak</a:t>
            </a:r>
          </a:p>
          <a:p>
            <a:pPr lvl="1"/>
            <a:r>
              <a:rPr lang="en-US" sz="1400" dirty="0"/>
              <a:t>February case shows that changes happened even when case was only 5 hours before peak</a:t>
            </a:r>
          </a:p>
          <a:p>
            <a:pPr lvl="1"/>
            <a:endParaRPr lang="en-US" sz="1000" dirty="0"/>
          </a:p>
          <a:p>
            <a:r>
              <a:rPr lang="en-US" sz="1800" dirty="0"/>
              <a:t>Scaling Removed cases were more aligned with Operator actions but could better ensure committed Resources are the most economical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61012-5DA6-47ED-B55B-0CED904D9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11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8DA20-2AD2-49F9-917D-9B2A0A33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Process for Updating the Scaling Parameter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B883E-72AC-4E2B-A73D-EB33535E8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105399"/>
          </a:xfrm>
        </p:spPr>
        <p:txBody>
          <a:bodyPr/>
          <a:lstStyle/>
          <a:p>
            <a:r>
              <a:rPr lang="en-US" sz="1800" dirty="0"/>
              <a:t>The scaling parameter for Off-Line Resources having a cold start time of one hour or less is driven by paragraph (9) of Protocol Section 5.5.2, Reliability Unit Commitment (RUC) Process.</a:t>
            </a:r>
          </a:p>
          <a:p>
            <a:endParaRPr lang="en-US" sz="1800" dirty="0"/>
          </a:p>
          <a:p>
            <a:r>
              <a:rPr lang="en-US" sz="1800" dirty="0"/>
              <a:t>Changing this parameter does not require a Nodal Protocol Revision Request (NPRR) and can be updated through a recommendation by the Technical Advisory Committee (TAC) and approval by the ERCOT Board.</a:t>
            </a:r>
          </a:p>
          <a:p>
            <a:endParaRPr lang="en-US" sz="2000" dirty="0"/>
          </a:p>
          <a:p>
            <a:r>
              <a:rPr lang="en-US" sz="1800" dirty="0"/>
              <a:t>Table in Protocol 5.5.2(9):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051C4-F76D-40AE-9F08-C7C1334BD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E60D04-9A23-4974-9D31-796B81580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038600"/>
            <a:ext cx="6823647" cy="164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5302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76AFA-E167-46DE-BDA1-702E04F66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0" y="3169841"/>
            <a:ext cx="2286000" cy="518318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EA2BF-0D27-4357-964D-1403EBE03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4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9C66F-F202-4E87-8F9F-AA4863C3F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3E625-D22F-44BE-8429-DB416F116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Cost scaling of short lead time Resources is no longer effective with ERCOT’s current operational approach.</a:t>
            </a:r>
          </a:p>
          <a:p>
            <a:r>
              <a:rPr lang="en-US" sz="1800" dirty="0"/>
              <a:t>The scaling has led to ERCOT Operators needing to make many of their RUC decisions outside of the economic-based, RUC recommendations.  This can lead to inefficiencies in the commitment decisions.</a:t>
            </a:r>
          </a:p>
          <a:p>
            <a:r>
              <a:rPr lang="en-US" sz="1800" dirty="0"/>
              <a:t>Changing the cost scaling factors to 100% will help ensure the commitment decisions recommended by the RUC optimization reflect the economically optimal commitment decision.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This will benefit both ERCOT and the general market.</a:t>
            </a:r>
          </a:p>
          <a:p>
            <a:r>
              <a:rPr lang="en-US" sz="1800" dirty="0"/>
              <a:t>Commitment of the most economic set of Resources.</a:t>
            </a:r>
          </a:p>
          <a:p>
            <a:r>
              <a:rPr lang="en-US" sz="1800" dirty="0"/>
              <a:t>Potentially decreases make whole payments.</a:t>
            </a:r>
          </a:p>
          <a:p>
            <a:r>
              <a:rPr lang="en-US" sz="1800" dirty="0"/>
              <a:t>Less burden on ERCOT staff to perform extra studies outside of RUC.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FBFE6-836B-46A5-9B96-D882AAAB2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8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E9751-2326-4689-A4A1-5120BEAC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Changes to Scaling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9A027F-2341-41E5-9024-1596BBE1D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702E1B-35B5-434A-8520-43B2249C7BB6}"/>
              </a:ext>
            </a:extLst>
          </p:cNvPr>
          <p:cNvSpPr txBox="1"/>
          <p:nvPr/>
        </p:nvSpPr>
        <p:spPr>
          <a:xfrm>
            <a:off x="838200" y="12954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Original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8BF69C-2EC3-4C2E-8E4D-906D096C36DA}"/>
              </a:ext>
            </a:extLst>
          </p:cNvPr>
          <p:cNvSpPr txBox="1"/>
          <p:nvPr/>
        </p:nvSpPr>
        <p:spPr>
          <a:xfrm>
            <a:off x="762000" y="342900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Scaling Removed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8625E7-FEF3-46D4-B54D-B7CBFDE9C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74678"/>
            <a:ext cx="7086600" cy="1098991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7889F89-9520-4EC1-AC86-39689C9548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4128337"/>
            <a:ext cx="7181850" cy="1219200"/>
          </a:xfrm>
        </p:spPr>
      </p:pic>
    </p:spTree>
    <p:extLst>
      <p:ext uri="{BB962C8B-B14F-4D97-AF65-F5344CB8AC3E}">
        <p14:creationId xmlns:p14="http://schemas.microsoft.com/office/powerpoint/2010/main" val="238555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9939A-0DFB-42D6-9EA8-D2462A923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Summary of Study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C57B0-6BA4-4D0A-B0AE-22CAF7F20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8458"/>
            <a:ext cx="8534400" cy="532754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April 22</a:t>
            </a:r>
            <a:r>
              <a:rPr lang="en-US" sz="1800" baseline="30000" dirty="0"/>
              <a:t>nd</a:t>
            </a:r>
            <a:r>
              <a:rPr lang="en-US" sz="1800" dirty="0"/>
              <a:t>, 2022 05:00</a:t>
            </a:r>
          </a:p>
          <a:p>
            <a:r>
              <a:rPr lang="en-US" sz="1200" dirty="0"/>
              <a:t>Commitments by operators were all recommended by HRUC</a:t>
            </a:r>
          </a:p>
          <a:p>
            <a:r>
              <a:rPr lang="en-US" sz="1200" dirty="0"/>
              <a:t>WESTEX constraint was the reason given by operators</a:t>
            </a:r>
          </a:p>
          <a:p>
            <a:r>
              <a:rPr lang="en-US" sz="1200" dirty="0"/>
              <a:t>Resources were committed for HE11-17</a:t>
            </a:r>
          </a:p>
          <a:p>
            <a:r>
              <a:rPr lang="en-US" sz="1200" dirty="0"/>
              <a:t>Maximum aggregate HSL of committed Resources was 531 MW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sz="1800" dirty="0"/>
              <a:t>February 23</a:t>
            </a:r>
            <a:r>
              <a:rPr lang="en-US" sz="1800" baseline="30000" dirty="0"/>
              <a:t>rd</a:t>
            </a:r>
            <a:r>
              <a:rPr lang="en-US" sz="1800" dirty="0"/>
              <a:t>, 2022 04:00</a:t>
            </a:r>
          </a:p>
          <a:p>
            <a:r>
              <a:rPr lang="en-US" sz="1200" dirty="0"/>
              <a:t>No commitments by operators were HRUC recommended</a:t>
            </a:r>
          </a:p>
          <a:p>
            <a:r>
              <a:rPr lang="en-US" sz="1200" dirty="0"/>
              <a:t>Resources committed for HE8-14</a:t>
            </a:r>
          </a:p>
          <a:p>
            <a:r>
              <a:rPr lang="en-US" sz="1200" dirty="0"/>
              <a:t>Maximum aggregate HSL of committed Resources was 1,176 MW</a:t>
            </a:r>
          </a:p>
          <a:p>
            <a:r>
              <a:rPr lang="en-US" sz="1200" dirty="0"/>
              <a:t>HASL margin was between -531 MW and 1100 MW for HE8-14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sz="1800" dirty="0"/>
              <a:t>October 3</a:t>
            </a:r>
            <a:r>
              <a:rPr lang="en-US" sz="1800" baseline="30000" dirty="0"/>
              <a:t>rd</a:t>
            </a:r>
            <a:r>
              <a:rPr lang="en-US" sz="1800" dirty="0"/>
              <a:t>, 2021 06:00</a:t>
            </a:r>
          </a:p>
          <a:p>
            <a:r>
              <a:rPr lang="en-US" sz="1200" dirty="0"/>
              <a:t>Most commitments were HRUC recommended</a:t>
            </a:r>
          </a:p>
          <a:p>
            <a:r>
              <a:rPr lang="en-US" sz="1200" dirty="0"/>
              <a:t>Resources committed for HE13-23</a:t>
            </a:r>
          </a:p>
          <a:p>
            <a:r>
              <a:rPr lang="en-US" sz="1200" dirty="0"/>
              <a:t>Maximum aggregate HSL of committed Resources was 889 MW</a:t>
            </a:r>
          </a:p>
          <a:p>
            <a:r>
              <a:rPr lang="en-US" sz="1200" dirty="0"/>
              <a:t>HASL margin was </a:t>
            </a:r>
            <a:r>
              <a:rPr lang="en-US" sz="1200" dirty="0">
                <a:solidFill>
                  <a:schemeClr val="tx2"/>
                </a:solidFill>
              </a:rPr>
              <a:t>between -5,223 MW and -51 MW </a:t>
            </a:r>
          </a:p>
          <a:p>
            <a:endParaRPr lang="en-US" sz="5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800" dirty="0"/>
              <a:t>September 2</a:t>
            </a:r>
            <a:r>
              <a:rPr lang="en-US" sz="1800" baseline="30000" dirty="0"/>
              <a:t>nd</a:t>
            </a:r>
            <a:r>
              <a:rPr lang="en-US" sz="1800" dirty="0"/>
              <a:t>, 2021 07:00</a:t>
            </a:r>
          </a:p>
          <a:p>
            <a:r>
              <a:rPr lang="en-US" sz="1200" dirty="0"/>
              <a:t>No commitments were HRUC recommended</a:t>
            </a:r>
          </a:p>
          <a:p>
            <a:r>
              <a:rPr lang="en-US" sz="1200" dirty="0"/>
              <a:t>Resources committed for HE13-21</a:t>
            </a:r>
          </a:p>
          <a:p>
            <a:r>
              <a:rPr lang="en-US" sz="1200" dirty="0"/>
              <a:t>Maximum aggregate HSL of committed Resources was 1,141 MW</a:t>
            </a:r>
          </a:p>
          <a:p>
            <a:r>
              <a:rPr lang="en-US" sz="1200" dirty="0"/>
              <a:t>HASL margin was </a:t>
            </a:r>
            <a:r>
              <a:rPr lang="en-US" sz="1200" dirty="0">
                <a:solidFill>
                  <a:schemeClr val="tx2"/>
                </a:solidFill>
              </a:rPr>
              <a:t>between -1,798 MW and 424 MW</a:t>
            </a:r>
            <a:r>
              <a:rPr lang="en-US" sz="12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F7FFA-9A2E-4EAC-9E5E-5B5514E25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5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C76A1-8189-4031-B3D6-1121DF20B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048000"/>
            <a:ext cx="4724400" cy="518318"/>
          </a:xfrm>
        </p:spPr>
        <p:txBody>
          <a:bodyPr/>
          <a:lstStyle/>
          <a:p>
            <a:r>
              <a:rPr lang="en-US" dirty="0"/>
              <a:t>Apr 22</a:t>
            </a:r>
            <a:r>
              <a:rPr lang="en-US" baseline="30000" dirty="0"/>
              <a:t>nd</a:t>
            </a:r>
            <a:r>
              <a:rPr lang="en-US" dirty="0"/>
              <a:t>, 2022 05:00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0CD2A-0AF6-40A9-AE47-E01B4EA34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3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CFCC-ADEE-4D13-BA2F-F42046F9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Original vs Scaling Removed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DA2A2-7D97-4114-AAF4-52CF72CAA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8E2DA5C-BAB1-40B4-A916-5CB115B61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179130"/>
              </p:ext>
            </p:extLst>
          </p:nvPr>
        </p:nvGraphicFramePr>
        <p:xfrm>
          <a:off x="1600200" y="594852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1D2D630-1A6B-4272-9334-65C112F5CA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279763"/>
              </p:ext>
            </p:extLst>
          </p:nvPr>
        </p:nvGraphicFramePr>
        <p:xfrm>
          <a:off x="1600200" y="32004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AE1F922-8F42-4D42-9380-5D5D8F0543A7}"/>
              </a:ext>
            </a:extLst>
          </p:cNvPr>
          <p:cNvSpPr txBox="1"/>
          <p:nvPr/>
        </p:nvSpPr>
        <p:spPr>
          <a:xfrm>
            <a:off x="2571750" y="5943600"/>
            <a:ext cx="407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Note: HSL for each Resource was maximum value over commitment block</a:t>
            </a:r>
          </a:p>
          <a:p>
            <a:r>
              <a:rPr lang="en-US" sz="900" dirty="0">
                <a:solidFill>
                  <a:schemeClr val="tx2"/>
                </a:solidFill>
              </a:rPr>
              <a:t>          LSL for each Resource was minimum value over commitment block</a:t>
            </a:r>
          </a:p>
        </p:txBody>
      </p:sp>
    </p:spTree>
    <p:extLst>
      <p:ext uri="{BB962C8B-B14F-4D97-AF65-F5344CB8AC3E}">
        <p14:creationId xmlns:p14="http://schemas.microsoft.com/office/powerpoint/2010/main" val="375871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18388-244E-4755-AD6E-138CC3B2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Original vs Scaling Removed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06F6C-DF87-4EDD-9348-0B7E6A582D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6CAB59-D504-4E6A-9D66-13950438091F}"/>
              </a:ext>
            </a:extLst>
          </p:cNvPr>
          <p:cNvSpPr txBox="1"/>
          <p:nvPr/>
        </p:nvSpPr>
        <p:spPr>
          <a:xfrm>
            <a:off x="6477000" y="296015"/>
            <a:ext cx="27874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Note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Extensions: Resource Output is Extended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Short Lead Time: 0 &lt; Startup Time &lt; 1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Medium Lead Time: 1 &lt;= Startup Time &lt; 5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 Lead Time: 5 &lt;= Startup Time &lt; 10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Very Long Lead Time: 10 </a:t>
            </a:r>
            <a:r>
              <a:rPr lang="en-US" sz="900" dirty="0" err="1"/>
              <a:t>hrs</a:t>
            </a:r>
            <a:r>
              <a:rPr lang="en-US" sz="900" dirty="0"/>
              <a:t> &lt;= Startup Time</a:t>
            </a:r>
          </a:p>
          <a:p>
            <a:endParaRPr lang="en-US" sz="90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8EFC1C2-1765-454F-B0C1-348930DCAA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046540"/>
              </p:ext>
            </p:extLst>
          </p:nvPr>
        </p:nvGraphicFramePr>
        <p:xfrm>
          <a:off x="1700980" y="814333"/>
          <a:ext cx="64008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A37B862-54FD-48A7-AC77-7EF54054C7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985044"/>
              </p:ext>
            </p:extLst>
          </p:nvPr>
        </p:nvGraphicFramePr>
        <p:xfrm>
          <a:off x="1700980" y="3648973"/>
          <a:ext cx="64008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0638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4C42-EBEA-4D57-9765-E719D23F3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Sum of HSL Committed by HRUC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36BD6-2DAE-40E2-8F00-90ADD2CE0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383FE8-197D-46B9-99BD-2CF98261FE7F}"/>
              </a:ext>
            </a:extLst>
          </p:cNvPr>
          <p:cNvSpPr txBox="1"/>
          <p:nvPr/>
        </p:nvSpPr>
        <p:spPr>
          <a:xfrm>
            <a:off x="6392072" y="303317"/>
            <a:ext cx="27874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Note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Extensions: Resource Output is Extended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Short Lead Time: 0 &lt; Startup Time &lt; 1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Medium Lead Time: 1 &lt;= Startup Time &lt; 5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Long Lead Time: 5 &lt;= Startup Time &lt; 10 </a:t>
            </a:r>
            <a:r>
              <a:rPr lang="en-US" sz="900" dirty="0" err="1"/>
              <a:t>hrs</a:t>
            </a:r>
            <a:endParaRPr lang="en-US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Very Long Lead Time: 10 </a:t>
            </a:r>
            <a:r>
              <a:rPr lang="en-US" sz="900" dirty="0" err="1"/>
              <a:t>hrs</a:t>
            </a:r>
            <a:r>
              <a:rPr lang="en-US" sz="900" dirty="0"/>
              <a:t> &lt;= Startup Time</a:t>
            </a:r>
          </a:p>
          <a:p>
            <a:endParaRPr lang="en-US" sz="900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E00EEDA-D719-4394-B659-B6EAD712D9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33322"/>
              </p:ext>
            </p:extLst>
          </p:nvPr>
        </p:nvGraphicFramePr>
        <p:xfrm>
          <a:off x="1638300" y="7620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1DF756C-1142-4666-89ED-788845D83E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363534"/>
              </p:ext>
            </p:extLst>
          </p:nvPr>
        </p:nvGraphicFramePr>
        <p:xfrm>
          <a:off x="1638300" y="3419959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8367186-75F7-417D-BB21-F069B604F2F0}"/>
              </a:ext>
            </a:extLst>
          </p:cNvPr>
          <p:cNvSpPr txBox="1"/>
          <p:nvPr/>
        </p:nvSpPr>
        <p:spPr>
          <a:xfrm>
            <a:off x="2571750" y="6047743"/>
            <a:ext cx="40767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2"/>
                </a:solidFill>
              </a:rPr>
              <a:t>Note: HSL for each Resource was maximum value over commitment block</a:t>
            </a:r>
          </a:p>
        </p:txBody>
      </p:sp>
    </p:spTree>
    <p:extLst>
      <p:ext uri="{BB962C8B-B14F-4D97-AF65-F5344CB8AC3E}">
        <p14:creationId xmlns:p14="http://schemas.microsoft.com/office/powerpoint/2010/main" val="10086043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8397</TotalTime>
  <Words>1496</Words>
  <Application>Microsoft Office PowerPoint</Application>
  <PresentationFormat>On-screen Show (4:3)</PresentationFormat>
  <Paragraphs>249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1_Custom Design</vt:lpstr>
      <vt:lpstr>Office Theme</vt:lpstr>
      <vt:lpstr>PowerPoint Presentation</vt:lpstr>
      <vt:lpstr>Background</vt:lpstr>
      <vt:lpstr>Background</vt:lpstr>
      <vt:lpstr>Changes to Scaling</vt:lpstr>
      <vt:lpstr>Summary of Study Cases</vt:lpstr>
      <vt:lpstr>Apr 22nd, 2022 05:00 Case</vt:lpstr>
      <vt:lpstr>Original vs Scaling Removed Cases</vt:lpstr>
      <vt:lpstr>Original vs Scaling Removed Cases</vt:lpstr>
      <vt:lpstr>Sum of HSL Committed by HRUC</vt:lpstr>
      <vt:lpstr>Feb 23rd, 2022 04:00 Case</vt:lpstr>
      <vt:lpstr>Original vs Scaling Removed Cases</vt:lpstr>
      <vt:lpstr>Original vs Scaling Removed Cases</vt:lpstr>
      <vt:lpstr>Sum of HSL Committed by HRUC</vt:lpstr>
      <vt:lpstr>October 3rd, 2021 6:00 Case</vt:lpstr>
      <vt:lpstr>Original vs Scaling Removed Cases</vt:lpstr>
      <vt:lpstr>Original vs Scaling Removed Cases</vt:lpstr>
      <vt:lpstr>Sum of HSL Committed by HRUC</vt:lpstr>
      <vt:lpstr>September 2nd, 2021 7:00 Case</vt:lpstr>
      <vt:lpstr>Original vs Scaling Removed Cases</vt:lpstr>
      <vt:lpstr>Original vs Scaled Cases</vt:lpstr>
      <vt:lpstr>Sum of HSL Committed by HRUC</vt:lpstr>
      <vt:lpstr>Conclusions and Future Work on Scaling</vt:lpstr>
      <vt:lpstr>Process for Updating the Scaling Parameter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232</cp:revision>
  <cp:lastPrinted>2016-01-21T20:53:15Z</cp:lastPrinted>
  <dcterms:created xsi:type="dcterms:W3CDTF">2016-01-21T15:20:31Z</dcterms:created>
  <dcterms:modified xsi:type="dcterms:W3CDTF">2022-06-10T19:53:14Z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