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7"/>
  </p:notesMasterIdLst>
  <p:handoutMasterIdLst>
    <p:handoutMasterId r:id="rId28"/>
  </p:handoutMasterIdLst>
  <p:sldIdLst>
    <p:sldId id="260" r:id="rId6"/>
    <p:sldId id="444" r:id="rId7"/>
    <p:sldId id="445" r:id="rId8"/>
    <p:sldId id="463" r:id="rId9"/>
    <p:sldId id="455" r:id="rId10"/>
    <p:sldId id="456" r:id="rId11"/>
    <p:sldId id="443" r:id="rId12"/>
    <p:sldId id="452" r:id="rId13"/>
    <p:sldId id="449" r:id="rId14"/>
    <p:sldId id="457" r:id="rId15"/>
    <p:sldId id="458" r:id="rId16"/>
    <p:sldId id="461" r:id="rId17"/>
    <p:sldId id="459" r:id="rId18"/>
    <p:sldId id="460" r:id="rId19"/>
    <p:sldId id="465" r:id="rId20"/>
    <p:sldId id="296" r:id="rId21"/>
    <p:sldId id="464" r:id="rId22"/>
    <p:sldId id="450" r:id="rId23"/>
    <p:sldId id="451" r:id="rId24"/>
    <p:sldId id="453" r:id="rId25"/>
    <p:sldId id="454" r:id="rId26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5" autoAdjust="0"/>
    <p:restoredTop sz="93861" autoAdjust="0"/>
  </p:normalViewPr>
  <p:slideViewPr>
    <p:cSldViewPr showGuides="1">
      <p:cViewPr varScale="1">
        <p:scale>
          <a:sx n="90" d="100"/>
          <a:sy n="90" d="100"/>
        </p:scale>
        <p:origin x="185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5.emf"/><Relationship Id="rId4" Type="http://schemas.openxmlformats.org/officeDocument/2006/relationships/image" Target="../media/image3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9.emf"/><Relationship Id="rId4" Type="http://schemas.openxmlformats.org/officeDocument/2006/relationships/image" Target="../media/image38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3.emf"/><Relationship Id="rId4" Type="http://schemas.openxmlformats.org/officeDocument/2006/relationships/image" Target="../media/image4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Analysis of Residential PV Performance in Competitive Area of ERCOT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br>
              <a:rPr lang="en-US" sz="1600" dirty="0"/>
            </a:br>
            <a:r>
              <a:rPr lang="en-US" sz="1600" dirty="0"/>
              <a:t>Retail Market Subcommittee – June 7,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5B4DD3F-5E85-4394-914B-23AC361F2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7000" y="3662471"/>
            <a:ext cx="3964993" cy="25859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C63912A-7E52-46D6-9F7D-6EA57F213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4588" y="1001888"/>
            <a:ext cx="3953990" cy="25843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FE8287-E528-4E46-91C9-8295B0F646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422" y="1001889"/>
            <a:ext cx="3967593" cy="25843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Performance by Install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46A568-8DD7-472B-898E-FB108A1B069F}"/>
              </a:ext>
            </a:extLst>
          </p:cNvPr>
          <p:cNvSpPr txBox="1"/>
          <p:nvPr/>
        </p:nvSpPr>
        <p:spPr>
          <a:xfrm>
            <a:off x="914400" y="3733800"/>
            <a:ext cx="3048000" cy="23083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PV output </a:t>
            </a:r>
            <a:r>
              <a:rPr lang="en-US" dirty="0" err="1"/>
              <a:t>KWh</a:t>
            </a:r>
            <a:r>
              <a:rPr lang="en-US" dirty="0"/>
              <a:t> increase:</a:t>
            </a:r>
          </a:p>
          <a:p>
            <a:r>
              <a:rPr lang="en-US" dirty="0"/>
              <a:t>	5,000 to 13,000</a:t>
            </a:r>
          </a:p>
          <a:p>
            <a:endParaRPr lang="en-US" dirty="0"/>
          </a:p>
          <a:p>
            <a:r>
              <a:rPr lang="en-US" dirty="0"/>
              <a:t>PV output KW increase:</a:t>
            </a:r>
          </a:p>
          <a:p>
            <a:r>
              <a:rPr lang="en-US" dirty="0"/>
              <a:t>	3 to 7</a:t>
            </a:r>
          </a:p>
          <a:p>
            <a:endParaRPr lang="en-US" dirty="0"/>
          </a:p>
          <a:p>
            <a:r>
              <a:rPr lang="en-US" dirty="0"/>
              <a:t>Baseline </a:t>
            </a:r>
            <a:r>
              <a:rPr lang="en-US" dirty="0" err="1"/>
              <a:t>KWh</a:t>
            </a:r>
            <a:r>
              <a:rPr lang="en-US" dirty="0"/>
              <a:t> decrease:</a:t>
            </a:r>
          </a:p>
          <a:p>
            <a:r>
              <a:rPr lang="en-US" dirty="0"/>
              <a:t>	22,000 to 17,000 </a:t>
            </a:r>
          </a:p>
        </p:txBody>
      </p:sp>
    </p:spTree>
    <p:extLst>
      <p:ext uri="{BB962C8B-B14F-4D97-AF65-F5344CB8AC3E}">
        <p14:creationId xmlns:p14="http://schemas.microsoft.com/office/powerpoint/2010/main" val="6323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04104700-0FEF-4108-BF3F-304711591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0586" y="3673763"/>
            <a:ext cx="3924754" cy="257463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8DEDDB-B4B3-4A86-A09E-C7F1E131A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600" y="992144"/>
            <a:ext cx="3964983" cy="25746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412FB79-A14C-4AE4-B4A6-5B24A6D242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417" y="1001888"/>
            <a:ext cx="3924754" cy="2595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Performance by Install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46A568-8DD7-472B-898E-FB108A1B069F}"/>
              </a:ext>
            </a:extLst>
          </p:cNvPr>
          <p:cNvSpPr txBox="1"/>
          <p:nvPr/>
        </p:nvSpPr>
        <p:spPr>
          <a:xfrm>
            <a:off x="922866" y="3711476"/>
            <a:ext cx="3048000" cy="23083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Import </a:t>
            </a:r>
            <a:r>
              <a:rPr lang="en-US" dirty="0" err="1"/>
              <a:t>KWh</a:t>
            </a:r>
            <a:r>
              <a:rPr lang="en-US" dirty="0"/>
              <a:t> decrease:</a:t>
            </a:r>
          </a:p>
          <a:p>
            <a:r>
              <a:rPr lang="en-US" dirty="0"/>
              <a:t>	17,000 to 11,000</a:t>
            </a:r>
          </a:p>
          <a:p>
            <a:endParaRPr lang="en-US" dirty="0"/>
          </a:p>
          <a:p>
            <a:r>
              <a:rPr lang="en-US" dirty="0"/>
              <a:t>Export </a:t>
            </a:r>
            <a:r>
              <a:rPr lang="en-US" dirty="0" err="1"/>
              <a:t>KWh</a:t>
            </a:r>
            <a:r>
              <a:rPr lang="en-US" dirty="0"/>
              <a:t> increase:</a:t>
            </a:r>
          </a:p>
          <a:p>
            <a:r>
              <a:rPr lang="en-US" dirty="0"/>
              <a:t>	3,000 to 8,000 </a:t>
            </a:r>
          </a:p>
          <a:p>
            <a:endParaRPr lang="en-US" dirty="0"/>
          </a:p>
          <a:p>
            <a:r>
              <a:rPr lang="en-US" dirty="0"/>
              <a:t>Load Offset </a:t>
            </a:r>
            <a:r>
              <a:rPr lang="en-US" dirty="0" err="1"/>
              <a:t>KWh</a:t>
            </a:r>
            <a:r>
              <a:rPr lang="en-US" dirty="0"/>
              <a:t> increase:</a:t>
            </a:r>
          </a:p>
          <a:p>
            <a:r>
              <a:rPr lang="en-US" dirty="0"/>
              <a:t>	3,000 to 5,500 </a:t>
            </a:r>
          </a:p>
        </p:txBody>
      </p:sp>
    </p:spTree>
    <p:extLst>
      <p:ext uri="{BB962C8B-B14F-4D97-AF65-F5344CB8AC3E}">
        <p14:creationId xmlns:p14="http://schemas.microsoft.com/office/powerpoint/2010/main" val="144758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277056A4-0128-4FC8-A0D9-6009798D8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002" y="3597560"/>
            <a:ext cx="3921931" cy="257463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73D70A9-3501-4B33-978A-0C408425F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030" y="3608848"/>
            <a:ext cx="3879967" cy="256334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DF17F84-3958-4D7B-BC7B-2146E4F6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3824" y="992144"/>
            <a:ext cx="3906901" cy="243685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6F284B9-4FA3-4E77-BBA6-72E7249382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108" y="992144"/>
            <a:ext cx="3930890" cy="24368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Performance by Month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52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7DF4427-DF95-427E-89B3-676F9E4DE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597560"/>
            <a:ext cx="3921931" cy="25746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F65930-5B41-4FA7-BDBC-50543554C9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003" y="992144"/>
            <a:ext cx="3921932" cy="2436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088E5D-5F99-4057-81BC-2F81A0E97B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419" y="992145"/>
            <a:ext cx="3953991" cy="24688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Performance by Install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BDBFC7E-A957-46ED-8FBC-E67D388C99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1003" y="3597560"/>
            <a:ext cx="3921931" cy="257463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257B506-9D1F-4993-9F6F-C25E466121C7}"/>
              </a:ext>
            </a:extLst>
          </p:cNvPr>
          <p:cNvSpPr txBox="1"/>
          <p:nvPr/>
        </p:nvSpPr>
        <p:spPr>
          <a:xfrm>
            <a:off x="938414" y="2514600"/>
            <a:ext cx="165238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-121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A0C6080-9A17-40C4-AF95-4B7BDD301754}"/>
              </a:ext>
            </a:extLst>
          </p:cNvPr>
          <p:cNvCxnSpPr/>
          <p:nvPr/>
        </p:nvCxnSpPr>
        <p:spPr>
          <a:xfrm flipV="1">
            <a:off x="1700414" y="1981200"/>
            <a:ext cx="280786" cy="533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58052AB-B616-43B2-B7B0-7F98C7DA0E1A}"/>
              </a:ext>
            </a:extLst>
          </p:cNvPr>
          <p:cNvSpPr txBox="1"/>
          <p:nvPr/>
        </p:nvSpPr>
        <p:spPr>
          <a:xfrm>
            <a:off x="5181600" y="2514600"/>
            <a:ext cx="1600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-170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B513C4-A366-4F60-884F-0563A5DAD5BB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5981700" y="1969912"/>
            <a:ext cx="710268" cy="5446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DC9FE2F-D39F-46E8-A799-D896900C54E5}"/>
              </a:ext>
            </a:extLst>
          </p:cNvPr>
          <p:cNvSpPr txBox="1"/>
          <p:nvPr/>
        </p:nvSpPr>
        <p:spPr>
          <a:xfrm>
            <a:off x="995338" y="5211660"/>
            <a:ext cx="159546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-92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3E0DA25-ECE9-4A23-B5DA-7F113B12330C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1793069" y="4724400"/>
            <a:ext cx="680421" cy="4872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99D655A-BC59-4F9A-A5B1-FABEF1B413AF}"/>
              </a:ext>
            </a:extLst>
          </p:cNvPr>
          <p:cNvSpPr txBox="1"/>
          <p:nvPr/>
        </p:nvSpPr>
        <p:spPr>
          <a:xfrm>
            <a:off x="5181600" y="5211660"/>
            <a:ext cx="1600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-172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95F1731-3A6C-48CC-9EAD-4E5AF55F5353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5981700" y="4495800"/>
            <a:ext cx="876300" cy="7158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60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5191DF70-EE15-4B2B-BE40-A2F806B0D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002" y="3597560"/>
            <a:ext cx="3921931" cy="25746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A232CB-6CBF-4584-8DB2-EA3C0FECF7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578" y="3597560"/>
            <a:ext cx="3882420" cy="25746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E364183-0AC5-428D-AACB-BC85E7D708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5236" y="992144"/>
            <a:ext cx="3909723" cy="24368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5CEE74-55F7-4CBB-B9B3-065564C2C0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041" y="984401"/>
            <a:ext cx="3913957" cy="2444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Performance by Install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57B506-9D1F-4993-9F6F-C25E466121C7}"/>
              </a:ext>
            </a:extLst>
          </p:cNvPr>
          <p:cNvSpPr txBox="1"/>
          <p:nvPr/>
        </p:nvSpPr>
        <p:spPr>
          <a:xfrm>
            <a:off x="938414" y="2514600"/>
            <a:ext cx="165238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-125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A0C6080-9A17-40C4-AF95-4B7BDD301754}"/>
              </a:ext>
            </a:extLst>
          </p:cNvPr>
          <p:cNvCxnSpPr>
            <a:cxnSpLocks/>
          </p:cNvCxnSpPr>
          <p:nvPr/>
        </p:nvCxnSpPr>
        <p:spPr>
          <a:xfrm flipV="1">
            <a:off x="1700414" y="1752600"/>
            <a:ext cx="890386" cy="762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58052AB-B616-43B2-B7B0-7F98C7DA0E1A}"/>
              </a:ext>
            </a:extLst>
          </p:cNvPr>
          <p:cNvSpPr txBox="1"/>
          <p:nvPr/>
        </p:nvSpPr>
        <p:spPr>
          <a:xfrm>
            <a:off x="5181600" y="2514600"/>
            <a:ext cx="1600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-445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B513C4-A366-4F60-884F-0563A5DAD5BB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5981700" y="1828800"/>
            <a:ext cx="1246464" cy="685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DC9FE2F-D39F-46E8-A799-D896900C54E5}"/>
              </a:ext>
            </a:extLst>
          </p:cNvPr>
          <p:cNvSpPr txBox="1"/>
          <p:nvPr/>
        </p:nvSpPr>
        <p:spPr>
          <a:xfrm>
            <a:off x="995338" y="5211660"/>
            <a:ext cx="159546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-324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3E0DA25-ECE9-4A23-B5DA-7F113B12330C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1793069" y="4495800"/>
            <a:ext cx="1517398" cy="7158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99D655A-BC59-4F9A-A5B1-FABEF1B413AF}"/>
              </a:ext>
            </a:extLst>
          </p:cNvPr>
          <p:cNvSpPr txBox="1"/>
          <p:nvPr/>
        </p:nvSpPr>
        <p:spPr>
          <a:xfrm>
            <a:off x="5181600" y="5211660"/>
            <a:ext cx="1600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-316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95F1731-3A6C-48CC-9EAD-4E5AF55F5353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5981700" y="4419600"/>
            <a:ext cx="1790700" cy="7920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692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D56D7-2F50-49DD-8CE9-0FF3A8521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PV Profile Posting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AD96A-0552-4F41-9D7D-AD4C2EAB6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Received a request to post updated load profiles from PWG based on the initial PV presentation for their March 2022 meeting.</a:t>
            </a:r>
          </a:p>
          <a:p>
            <a:r>
              <a:rPr lang="en-US" dirty="0"/>
              <a:t>ERCOT management okayed the idea of posting a file as a key document for a meeting.</a:t>
            </a:r>
          </a:p>
          <a:p>
            <a:r>
              <a:rPr lang="en-US" dirty="0"/>
              <a:t>Will work with PWG to establish the specifics.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C7F19-E4F3-4B46-B510-0DB65A287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33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1936622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Appendix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51053-0A3D-48D9-BD7A-7EB498927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1905000"/>
          </a:xfrm>
        </p:spPr>
        <p:txBody>
          <a:bodyPr/>
          <a:lstStyle/>
          <a:p>
            <a:r>
              <a:rPr lang="en-US" dirty="0"/>
              <a:t>PV Growth by Weather Zone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02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B83B1987-9B3A-45D6-8F87-6E05B146A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2" y="3619256"/>
            <a:ext cx="4016020" cy="25981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099F099-0620-426F-8C10-A82AFF47EC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289" y="3650300"/>
            <a:ext cx="4016020" cy="25670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Growth ESIIDs and Monthly Max PV Output by </a:t>
            </a:r>
            <a:r>
              <a:rPr lang="en-US" altLang="en-US" sz="2400" dirty="0" err="1"/>
              <a:t>Wzone</a:t>
            </a:r>
            <a:r>
              <a:rPr lang="en-US" altLang="en-US" sz="2400" dirty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CCBFB3-2610-45F0-83DD-48B6914C89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289" y="869244"/>
            <a:ext cx="4027309" cy="2598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DDD264D-1FFD-4780-8843-A45917F48F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402" y="838200"/>
            <a:ext cx="4027309" cy="259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907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F3DD6C32-29DA-439A-B8E0-63B3E217A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3113" y="3622078"/>
            <a:ext cx="4027308" cy="256705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BCB0670-8DCF-44ED-9A82-553CF7F69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3650300"/>
            <a:ext cx="4027309" cy="25670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86849B-5F53-4B70-AC75-DFA7ACBD4F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868" y="838200"/>
            <a:ext cx="4007553" cy="2590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FE247E-0472-4F20-96BC-DAF0CCC746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999" y="869244"/>
            <a:ext cx="4027309" cy="2598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Growth ESIIDs and Monthly Max PV Output by </a:t>
            </a:r>
            <a:r>
              <a:rPr lang="en-US" altLang="en-US" sz="2400" dirty="0" err="1"/>
              <a:t>Wzone</a:t>
            </a:r>
            <a:r>
              <a:rPr lang="en-US" altLang="en-US" sz="2400" dirty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75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Analysis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30EC-2D4B-41C5-8809-CE2302DD3939}"/>
              </a:ext>
            </a:extLst>
          </p:cNvPr>
          <p:cNvSpPr txBox="1"/>
          <p:nvPr/>
        </p:nvSpPr>
        <p:spPr>
          <a:xfrm>
            <a:off x="1143000" y="914400"/>
            <a:ext cx="69342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Find matching non-</a:t>
            </a:r>
            <a:r>
              <a:rPr lang="en-US" dirty="0" err="1"/>
              <a:t>pv</a:t>
            </a:r>
            <a:r>
              <a:rPr lang="en-US" dirty="0"/>
              <a:t> ESIIDs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Same Weather Zone, Profile Type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Stationcode</a:t>
            </a:r>
            <a:r>
              <a:rPr lang="en-US" dirty="0"/>
              <a:t>, Zip Code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Similar usage prior to PV installation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Closest 5 with greater use and closest 5 with lower use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Baseline load for each PV ESIID is average of the load for the ten matching ESIIDs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Baseline load for non-match </a:t>
            </a:r>
            <a:r>
              <a:rPr lang="en-US" dirty="0" err="1"/>
              <a:t>Esiids</a:t>
            </a:r>
            <a:r>
              <a:rPr lang="en-US" dirty="0"/>
              <a:t> profiled based on average baseline of matched PV ESIIDs in same Weather Zone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PV output = Export + Load Offset (Baseline – Actual Load)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Export and Actual metered interval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Baseline from matching ESIIDs</a:t>
            </a:r>
          </a:p>
        </p:txBody>
      </p:sp>
    </p:spTree>
    <p:extLst>
      <p:ext uri="{BB962C8B-B14F-4D97-AF65-F5344CB8AC3E}">
        <p14:creationId xmlns:p14="http://schemas.microsoft.com/office/powerpoint/2010/main" val="1711223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701CE6E-66A3-4124-B683-7239A30CB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399" y="3979333"/>
            <a:ext cx="3962401" cy="21166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8E65B37-B6CB-431F-BC32-FD2012EBEB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979333"/>
            <a:ext cx="3962401" cy="21166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Growth ESIIDs and Monthly Max PV Output by </a:t>
            </a:r>
            <a:r>
              <a:rPr lang="en-US" altLang="en-US" sz="2400" dirty="0" err="1"/>
              <a:t>Wzone</a:t>
            </a:r>
            <a:r>
              <a:rPr lang="en-US" altLang="en-US" sz="2400" dirty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CFA6B2-7E97-40F9-AE77-0C377AFA42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219200"/>
            <a:ext cx="3962401" cy="2133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990BE71-93B6-46D1-A09A-173E6D4899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399" y="1224844"/>
            <a:ext cx="3962401" cy="212795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014D208-153C-408B-A544-A742E702E656}"/>
              </a:ext>
            </a:extLst>
          </p:cNvPr>
          <p:cNvSpPr txBox="1"/>
          <p:nvPr/>
        </p:nvSpPr>
        <p:spPr>
          <a:xfrm>
            <a:off x="2327931" y="838200"/>
            <a:ext cx="72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Coast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500737-E29D-40B7-9DFB-5F3633580B51}"/>
              </a:ext>
            </a:extLst>
          </p:cNvPr>
          <p:cNvSpPr txBox="1"/>
          <p:nvPr/>
        </p:nvSpPr>
        <p:spPr>
          <a:xfrm>
            <a:off x="6720165" y="83820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East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6F3DDD-CA90-4116-85AA-FBE0644C9A02}"/>
              </a:ext>
            </a:extLst>
          </p:cNvPr>
          <p:cNvSpPr txBox="1"/>
          <p:nvPr/>
        </p:nvSpPr>
        <p:spPr>
          <a:xfrm>
            <a:off x="2362200" y="3578690"/>
            <a:ext cx="77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FWest</a:t>
            </a:r>
            <a:endParaRPr lang="en-US"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7C116-ECF8-4BAE-BF4F-650A32F3CDE9}"/>
              </a:ext>
            </a:extLst>
          </p:cNvPr>
          <p:cNvSpPr txBox="1"/>
          <p:nvPr/>
        </p:nvSpPr>
        <p:spPr>
          <a:xfrm>
            <a:off x="6629400" y="3578690"/>
            <a:ext cx="77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NCent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78208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36CE49A0-C80C-4C47-AC4F-5D27250B9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973577"/>
            <a:ext cx="3962401" cy="211666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41BEABB-0A86-4C42-BEC1-09DA42871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9035" y="1230377"/>
            <a:ext cx="3957765" cy="211666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83DAE02-C9B1-47FF-979C-3E2CF70FDB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227554"/>
            <a:ext cx="3962401" cy="212524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EF9FA07-3DA8-4012-B791-1F903D6AEC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399" y="3979333"/>
            <a:ext cx="3962401" cy="21166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Growth ESIIDs and Monthly Max PV Output by </a:t>
            </a:r>
            <a:r>
              <a:rPr lang="en-US" altLang="en-US" sz="2400" dirty="0" err="1"/>
              <a:t>Wzone</a:t>
            </a:r>
            <a:r>
              <a:rPr lang="en-US" altLang="en-US" sz="2400" dirty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14D208-153C-408B-A544-A742E702E656}"/>
              </a:ext>
            </a:extLst>
          </p:cNvPr>
          <p:cNvSpPr txBox="1"/>
          <p:nvPr/>
        </p:nvSpPr>
        <p:spPr>
          <a:xfrm>
            <a:off x="2373087" y="838200"/>
            <a:ext cx="686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North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500737-E29D-40B7-9DFB-5F3633580B51}"/>
              </a:ext>
            </a:extLst>
          </p:cNvPr>
          <p:cNvSpPr txBox="1"/>
          <p:nvPr/>
        </p:nvSpPr>
        <p:spPr>
          <a:xfrm>
            <a:off x="6618564" y="838200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SCent</a:t>
            </a:r>
            <a:endParaRPr lang="en-US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6F3DDD-CA90-4116-85AA-FBE0644C9A02}"/>
              </a:ext>
            </a:extLst>
          </p:cNvPr>
          <p:cNvSpPr txBox="1"/>
          <p:nvPr/>
        </p:nvSpPr>
        <p:spPr>
          <a:xfrm>
            <a:off x="2362200" y="3578690"/>
            <a:ext cx="77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South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7C116-ECF8-4BAE-BF4F-650A32F3CDE9}"/>
              </a:ext>
            </a:extLst>
          </p:cNvPr>
          <p:cNvSpPr txBox="1"/>
          <p:nvPr/>
        </p:nvSpPr>
        <p:spPr>
          <a:xfrm>
            <a:off x="6606822" y="3578690"/>
            <a:ext cx="77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West</a:t>
            </a:r>
          </a:p>
        </p:txBody>
      </p:sp>
    </p:spTree>
    <p:extLst>
      <p:ext uri="{BB962C8B-B14F-4D97-AF65-F5344CB8AC3E}">
        <p14:creationId xmlns:p14="http://schemas.microsoft.com/office/powerpoint/2010/main" val="1467703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High 2022 PV Output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5148D2-EFF1-4602-9181-F9B2017B1413}"/>
              </a:ext>
            </a:extLst>
          </p:cNvPr>
          <p:cNvSpPr txBox="1"/>
          <p:nvPr/>
        </p:nvSpPr>
        <p:spPr>
          <a:xfrm>
            <a:off x="2743200" y="57912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6.5 KW of PV output per ESIID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D60D2F-7943-49F4-A159-15924F97E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048205"/>
            <a:ext cx="7315200" cy="45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8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F54DEFF-34AF-4EC2-8957-54A914A08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048204"/>
            <a:ext cx="7315200" cy="45143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High 2021 PV Output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5148D2-EFF1-4602-9181-F9B2017B1413}"/>
              </a:ext>
            </a:extLst>
          </p:cNvPr>
          <p:cNvSpPr txBox="1"/>
          <p:nvPr/>
        </p:nvSpPr>
        <p:spPr>
          <a:xfrm>
            <a:off x="2743200" y="57912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6.0 KW of PV output per ESIID</a:t>
            </a:r>
          </a:p>
        </p:txBody>
      </p:sp>
    </p:spTree>
    <p:extLst>
      <p:ext uri="{BB962C8B-B14F-4D97-AF65-F5344CB8AC3E}">
        <p14:creationId xmlns:p14="http://schemas.microsoft.com/office/powerpoint/2010/main" val="685313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PV Output During </a:t>
            </a:r>
            <a:r>
              <a:rPr lang="en-US" dirty="0"/>
              <a:t>ERCOT 2021 Summer Peak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5148D2-EFF1-4602-9181-F9B2017B1413}"/>
              </a:ext>
            </a:extLst>
          </p:cNvPr>
          <p:cNvSpPr txBox="1"/>
          <p:nvPr/>
        </p:nvSpPr>
        <p:spPr>
          <a:xfrm>
            <a:off x="1371600" y="55626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3.6 KW of PV output per ESIID during ERCOT peak interval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5.8 KW of peak PV output per interval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761A59-C7DB-4D95-AF15-CA48DBEB0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96244"/>
            <a:ext cx="73152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07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8292D0C-B036-443A-8128-FAC7E0234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65200"/>
            <a:ext cx="7315200" cy="4597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PV Output During </a:t>
            </a:r>
            <a:r>
              <a:rPr lang="en-US" dirty="0"/>
              <a:t>ERCOT 2021 Winter Peak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5148D2-EFF1-4602-9181-F9B2017B1413}"/>
              </a:ext>
            </a:extLst>
          </p:cNvPr>
          <p:cNvSpPr txBox="1"/>
          <p:nvPr/>
        </p:nvSpPr>
        <p:spPr>
          <a:xfrm>
            <a:off x="1371600" y="55626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3.6 KW of PV output per ESIID during ERCOT peak interval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5.8 KW of peak PV output per interval</a:t>
            </a:r>
          </a:p>
        </p:txBody>
      </p:sp>
    </p:spTree>
    <p:extLst>
      <p:ext uri="{BB962C8B-B14F-4D97-AF65-F5344CB8AC3E}">
        <p14:creationId xmlns:p14="http://schemas.microsoft.com/office/powerpoint/2010/main" val="2535251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Growth ESIIDs and Monthly Max PV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FA5548-05DF-4812-8CF0-4387EDEF1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1"/>
            <a:ext cx="8305800" cy="518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534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Growth ESIIDs and Monthly Max PV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5E44979-EDBB-4A69-A1F8-375D58C7D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8229599" cy="2438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00FB5AD-E580-4CB3-ADCE-E149A67EACE9}"/>
              </a:ext>
            </a:extLst>
          </p:cNvPr>
          <p:cNvSpPr txBox="1"/>
          <p:nvPr/>
        </p:nvSpPr>
        <p:spPr>
          <a:xfrm>
            <a:off x="1981200" y="4572000"/>
            <a:ext cx="5181600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Based on 2020/21 growth, April 2023 totals:</a:t>
            </a:r>
          </a:p>
          <a:p>
            <a:r>
              <a:rPr lang="en-US" dirty="0"/>
              <a:t>	~150,000 ESIIDs</a:t>
            </a:r>
          </a:p>
          <a:p>
            <a:r>
              <a:rPr lang="en-US" dirty="0"/>
              <a:t>	~1,100 MW Annual Peak PV Output</a:t>
            </a:r>
          </a:p>
        </p:txBody>
      </p:sp>
    </p:spTree>
    <p:extLst>
      <p:ext uri="{BB962C8B-B14F-4D97-AF65-F5344CB8AC3E}">
        <p14:creationId xmlns:p14="http://schemas.microsoft.com/office/powerpoint/2010/main" val="351035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885C3-B685-45F0-91C9-CF555E047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REPs with PV ESIIDs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582FF-90A0-4E05-A1DF-305AD4A2BD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19031BD-E167-4977-B3CA-D1727921E93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62000" y="1447800"/>
            <a:ext cx="6934200" cy="26776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77 Reps with 1 or more PV ESIIDs</a:t>
            </a:r>
          </a:p>
          <a:p>
            <a:r>
              <a:rPr lang="en-US" sz="2400" dirty="0"/>
              <a:t>5 Reps have 81% of PV ESIIDs</a:t>
            </a:r>
          </a:p>
          <a:p>
            <a:r>
              <a:rPr lang="en-US" sz="2400" dirty="0"/>
              <a:t>11 Reps have 90% of PV ESIIDs</a:t>
            </a:r>
          </a:p>
          <a:p>
            <a:r>
              <a:rPr lang="en-US" sz="2400" dirty="0"/>
              <a:t>25 Reps have less than 20 PV ESIIDs</a:t>
            </a:r>
          </a:p>
          <a:p>
            <a:r>
              <a:rPr lang="en-US" sz="2400" dirty="0"/>
              <a:t>138 PV ESIIDs currently de-energized</a:t>
            </a:r>
          </a:p>
          <a:p>
            <a:r>
              <a:rPr lang="en-US" sz="2400" dirty="0"/>
              <a:t>23 Active ESIIDs with NIDR meter</a:t>
            </a:r>
          </a:p>
        </p:txBody>
      </p:sp>
    </p:spTree>
    <p:extLst>
      <p:ext uri="{BB962C8B-B14F-4D97-AF65-F5344CB8AC3E}">
        <p14:creationId xmlns:p14="http://schemas.microsoft.com/office/powerpoint/2010/main" val="246867524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32421</TotalTime>
  <Words>557</Words>
  <Application>Microsoft Office PowerPoint</Application>
  <PresentationFormat>On-screen Show (4:3)</PresentationFormat>
  <Paragraphs>114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Residential PV – Analysis Methodology</vt:lpstr>
      <vt:lpstr>Residential PV – High 2022 PV Output Day</vt:lpstr>
      <vt:lpstr>Residential PV – High 2021 PV Output Day</vt:lpstr>
      <vt:lpstr>PV Output During ERCOT 2021 Summer Peak</vt:lpstr>
      <vt:lpstr>PV Output During ERCOT 2021 Winter Peak</vt:lpstr>
      <vt:lpstr>Growth ESIIDs and Monthly Max PV Output</vt:lpstr>
      <vt:lpstr>Growth ESIIDs and Monthly Max PV Output</vt:lpstr>
      <vt:lpstr>REPs with PV ESIIDs</vt:lpstr>
      <vt:lpstr>Residential PV – Performance by Install Year</vt:lpstr>
      <vt:lpstr>Residential PV – Performance by Install Year</vt:lpstr>
      <vt:lpstr>Residential PV – Performance by Month</vt:lpstr>
      <vt:lpstr>Residential PV – Performance by Install Year</vt:lpstr>
      <vt:lpstr>Residential PV – Performance by Install Year</vt:lpstr>
      <vt:lpstr>PV Profile Posting</vt:lpstr>
      <vt:lpstr>Questions?</vt:lpstr>
      <vt:lpstr>Appendix</vt:lpstr>
      <vt:lpstr>Growth ESIIDs and Monthly Max PV Output by Wzone </vt:lpstr>
      <vt:lpstr>Growth ESIIDs and Monthly Max PV Output by Wzone </vt:lpstr>
      <vt:lpstr>Growth ESIIDs and Monthly Max PV Output by Wzone </vt:lpstr>
      <vt:lpstr>Growth ESIIDs and Monthly Max PV Output by Wzone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521</cp:revision>
  <cp:lastPrinted>2020-02-20T00:38:16Z</cp:lastPrinted>
  <dcterms:created xsi:type="dcterms:W3CDTF">2016-01-21T15:20:31Z</dcterms:created>
  <dcterms:modified xsi:type="dcterms:W3CDTF">2022-06-06T15:01:42Z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